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76" r:id="rId4"/>
    <p:sldId id="261" r:id="rId5"/>
    <p:sldId id="277" r:id="rId6"/>
    <p:sldId id="278" r:id="rId7"/>
    <p:sldId id="280" r:id="rId8"/>
    <p:sldId id="281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2" r:id="rId19"/>
    <p:sldId id="273" r:id="rId20"/>
    <p:sldId id="274" r:id="rId21"/>
    <p:sldId id="275" r:id="rId22"/>
  </p:sldIdLst>
  <p:sldSz cx="13444538" cy="7562850"/>
  <p:notesSz cx="6858000" cy="9144000"/>
  <p:custDataLst>
    <p:tags r:id="rId24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96BE00"/>
    <a:srgbClr val="46B48C"/>
    <a:srgbClr val="D23C96"/>
    <a:srgbClr val="1EBEEB"/>
    <a:srgbClr val="FFD200"/>
    <a:srgbClr val="FFA500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6" autoAdjust="0"/>
    <p:restoredTop sz="97215" autoAdjust="0"/>
  </p:normalViewPr>
  <p:slideViewPr>
    <p:cSldViewPr showGuides="1">
      <p:cViewPr varScale="1">
        <p:scale>
          <a:sx n="100" d="100"/>
          <a:sy n="100" d="100"/>
        </p:scale>
        <p:origin x="96" y="198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14828897338399E-2"/>
          <c:y val="2.5806451612903201E-2"/>
          <c:w val="0.95437262357414498"/>
          <c:h val="0.787096774193547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485"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25485">
                <a:noFill/>
              </a:ln>
            </c:spPr>
            <c:extLst>
              <c:ext xmlns:c16="http://schemas.microsoft.com/office/drawing/2014/chart" uri="{C3380CC4-5D6E-409C-BE32-E72D297353CC}">
                <c16:uniqueId val="{00000001-B5C6-4D21-AD4C-784265FBD6DF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C6-4D21-AD4C-784265FBD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5119288"/>
        <c:axId val="-2122103480"/>
      </c:barChart>
      <c:catAx>
        <c:axId val="-212511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38227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706" b="1" i="0" u="none" strike="noStrike" baseline="0">
                <a:solidFill>
                  <a:schemeClr val="tx2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221034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21221034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5119288"/>
        <c:crosses val="autoZero"/>
        <c:crossBetween val="between"/>
      </c:valAx>
      <c:spPr>
        <a:noFill/>
        <a:ln w="2548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0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8497409326401"/>
          <c:y val="7.0731707317073206E-2"/>
          <c:w val="0.44170984455958501"/>
          <c:h val="0.83170731707317103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 w="25396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ADB-4020-B53D-AEF0AB034F32}"/>
              </c:ext>
            </c:extLst>
          </c:dPt>
          <c:dPt>
            <c:idx val="1"/>
            <c:bubble3D val="0"/>
            <c:spPr>
              <a:solidFill>
                <a:srgbClr val="FFB932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2-6ADB-4020-B53D-AEF0AB034F32}"/>
              </c:ext>
            </c:extLst>
          </c:dPt>
          <c:dPt>
            <c:idx val="2"/>
            <c:bubble3D val="0"/>
            <c:spPr>
              <a:solidFill>
                <a:srgbClr val="FFC864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4-6ADB-4020-B53D-AEF0AB034F32}"/>
              </c:ext>
            </c:extLst>
          </c:dPt>
          <c:dPt>
            <c:idx val="3"/>
            <c:bubble3D val="0"/>
            <c:spPr>
              <a:solidFill>
                <a:srgbClr val="FFDC96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6-6ADB-4020-B53D-AEF0AB034F32}"/>
              </c:ext>
            </c:extLst>
          </c:dPt>
          <c:dPt>
            <c:idx val="4"/>
            <c:bubble3D val="0"/>
            <c:spPr>
              <a:solidFill>
                <a:srgbClr val="FFF0CD"/>
              </a:solidFill>
              <a:ln w="25396">
                <a:noFill/>
              </a:ln>
            </c:spPr>
            <c:extLst>
              <c:ext xmlns:c16="http://schemas.microsoft.com/office/drawing/2014/chart" uri="{C3380CC4-5D6E-409C-BE32-E72D297353CC}">
                <c16:uniqueId val="{00000008-6ADB-4020-B53D-AEF0AB034F32}"/>
              </c:ext>
            </c:extLst>
          </c:dPt>
          <c:dLbls>
            <c:dLbl>
              <c:idx val="0"/>
              <c:layout>
                <c:manualLayout>
                  <c:x val="0.124523222306247"/>
                  <c:y val="5.31799775921788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ADB-4020-B53D-AEF0AB034F32}"/>
                </c:ext>
              </c:extLst>
            </c:dLbl>
            <c:dLbl>
              <c:idx val="1"/>
              <c:layout>
                <c:manualLayout>
                  <c:x val="4.81137357486957E-2"/>
                  <c:y val="6.02529981877314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DB-4020-B53D-AEF0AB034F32}"/>
                </c:ext>
              </c:extLst>
            </c:dLbl>
            <c:dLbl>
              <c:idx val="2"/>
              <c:layout>
                <c:manualLayout>
                  <c:x val="-0.13656124355586299"/>
                  <c:y val="-0.131947122046305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DB-4020-B53D-AEF0AB034F32}"/>
                </c:ext>
              </c:extLst>
            </c:dLbl>
            <c:dLbl>
              <c:idx val="3"/>
              <c:layout>
                <c:manualLayout>
                  <c:x val="-1.39162467854683E-2"/>
                  <c:y val="1.3200120859604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ADB-4020-B53D-AEF0AB034F32}"/>
                </c:ext>
              </c:extLst>
            </c:dLbl>
            <c:dLbl>
              <c:idx val="4"/>
              <c:layout>
                <c:manualLayout>
                  <c:x val="-0.142280529193855"/>
                  <c:y val="4.437746981794119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ADB-4020-B53D-AEF0AB034F32}"/>
                </c:ext>
              </c:extLst>
            </c:dLbl>
            <c:numFmt formatCode="0%" sourceLinked="0"/>
            <c:spPr>
              <a:noFill/>
              <a:ln w="25396">
                <a:noFill/>
              </a:ln>
            </c:spPr>
            <c:txPr>
              <a:bodyPr/>
              <a:lstStyle/>
              <a:p>
                <a:pPr>
                  <a:defRPr sz="17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Angabe 1</c:v>
                </c:pt>
                <c:pt idx="1">
                  <c:v>Angabe 2</c:v>
                </c:pt>
                <c:pt idx="2">
                  <c:v>Angabe 3</c:v>
                </c:pt>
                <c:pt idx="3">
                  <c:v>Angabe 4</c:v>
                </c:pt>
                <c:pt idx="4">
                  <c:v>Angabe 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ADB-4020-B53D-AEF0AB034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96">
          <a:noFill/>
        </a:ln>
      </c:spPr>
    </c:plotArea>
    <c:legend>
      <c:legendPos val="r"/>
      <c:layout>
        <c:manualLayout>
          <c:xMode val="edge"/>
          <c:yMode val="edge"/>
          <c:x val="0.73704663212435195"/>
          <c:y val="4.3902439024390297E-2"/>
          <c:w val="0.15673575129533701"/>
          <c:h val="0.40243902439024398"/>
        </c:manualLayout>
      </c:layout>
      <c:overlay val="0"/>
      <c:spPr>
        <a:solidFill>
          <a:schemeClr val="bg1"/>
        </a:solidFill>
        <a:ln w="25396">
          <a:noFill/>
        </a:ln>
      </c:spPr>
      <c:txPr>
        <a:bodyPr/>
        <a:lstStyle/>
        <a:p>
          <a:pPr>
            <a:defRPr sz="1285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627494456762804E-2"/>
          <c:y val="0.11138014527845"/>
          <c:w val="0.71175166297117498"/>
          <c:h val="0.7845036319612590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Angabe 1</c:v>
                </c:pt>
              </c:strCache>
            </c:strRef>
          </c:tx>
          <c:spPr>
            <a:ln w="38215">
              <a:solidFill>
                <a:srgbClr val="96BE00"/>
              </a:solidFill>
              <a:prstDash val="lgDash"/>
            </a:ln>
          </c:spPr>
          <c:marker>
            <c:symbol val="none"/>
          </c:marker>
          <c:dPt>
            <c:idx val="1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1-3B52-4311-8C66-AFDD7056A312}"/>
              </c:ext>
            </c:extLst>
          </c:dPt>
          <c:dPt>
            <c:idx val="2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3-3B52-4311-8C66-AFDD7056A312}"/>
              </c:ext>
            </c:extLst>
          </c:dPt>
          <c:dPt>
            <c:idx val="3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5-3B52-4311-8C66-AFDD7056A312}"/>
              </c:ext>
            </c:extLst>
          </c:dPt>
          <c:dPt>
            <c:idx val="4"/>
            <c:bubble3D val="0"/>
            <c:spPr>
              <a:ln w="38215">
                <a:solidFill>
                  <a:srgbClr val="96BE00"/>
                </a:solidFill>
                <a:prstDash val="lgDash"/>
              </a:ln>
            </c:spPr>
            <c:extLst>
              <c:ext xmlns:c16="http://schemas.microsoft.com/office/drawing/2014/chart" uri="{C3380CC4-5D6E-409C-BE32-E72D297353CC}">
                <c16:uniqueId val="{00000007-3B52-4311-8C66-AFDD7056A312}"/>
              </c:ext>
            </c:extLst>
          </c:dPt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</c:v>
                </c:pt>
                <c:pt idx="1">
                  <c:v>27</c:v>
                </c:pt>
                <c:pt idx="2">
                  <c:v>32</c:v>
                </c:pt>
                <c:pt idx="3">
                  <c:v>20</c:v>
                </c:pt>
                <c:pt idx="4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B52-4311-8C66-AFDD7056A3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Angabe 2</c:v>
                </c:pt>
              </c:strCache>
            </c:strRef>
          </c:tx>
          <c:spPr>
            <a:ln w="38215">
              <a:solidFill>
                <a:schemeClr val="accent1"/>
              </a:solidFill>
              <a:prstDash val="solid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Sheet1!$B$3:$F$3</c:f>
              <c:numCache>
                <c:formatCode>General</c:formatCode>
                <c:ptCount val="5"/>
                <c:pt idx="0">
                  <c:v>23</c:v>
                </c:pt>
                <c:pt idx="1">
                  <c:v>43</c:v>
                </c:pt>
                <c:pt idx="2">
                  <c:v>45</c:v>
                </c:pt>
                <c:pt idx="3">
                  <c:v>65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B52-4311-8C66-AFDD7056A31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Angabe 3</c:v>
                </c:pt>
              </c:strCache>
            </c:strRef>
          </c:tx>
          <c:spPr>
            <a:ln w="38215">
              <a:solidFill>
                <a:srgbClr val="000000"/>
              </a:solidFill>
              <a:prstDash val="lgDash"/>
            </a:ln>
          </c:spPr>
          <c:marker>
            <c:symbol val="none"/>
          </c:marker>
          <c:cat>
            <c:numRef>
              <c:f>Sheet1!$B$1:$F$1</c:f>
              <c:numCache>
                <c:formatCode>General</c:formatCode>
                <c:ptCount val="5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</c:numCache>
            </c:numRef>
          </c:cat>
          <c:val>
            <c:numRef>
              <c:f>Sheet1!$B$4:$F$4</c:f>
              <c:numCache>
                <c:formatCode>General</c:formatCode>
                <c:ptCount val="5"/>
                <c:pt idx="0">
                  <c:v>12</c:v>
                </c:pt>
                <c:pt idx="1">
                  <c:v>21</c:v>
                </c:pt>
                <c:pt idx="2">
                  <c:v>23</c:v>
                </c:pt>
                <c:pt idx="3">
                  <c:v>21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B52-4311-8C66-AFDD7056A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5861288"/>
        <c:axId val="2056866152"/>
      </c:lineChart>
      <c:catAx>
        <c:axId val="2095861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3821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56866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56866152"/>
        <c:scaling>
          <c:orientation val="minMax"/>
        </c:scaling>
        <c:delete val="0"/>
        <c:axPos val="l"/>
        <c:majorGridlines>
          <c:spPr>
            <a:ln w="3185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9554">
            <a:noFill/>
          </a:ln>
        </c:spPr>
        <c:txPr>
          <a:bodyPr rot="0" vert="horz"/>
          <a:lstStyle/>
          <a:p>
            <a:pPr>
              <a:defRPr sz="1404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95861288"/>
        <c:crosses val="autoZero"/>
        <c:crossBetween val="between"/>
      </c:valAx>
      <c:spPr>
        <a:noFill/>
        <a:ln w="25476">
          <a:noFill/>
        </a:ln>
      </c:spPr>
    </c:plotArea>
    <c:legend>
      <c:legendPos val="r"/>
      <c:layout>
        <c:manualLayout>
          <c:xMode val="edge"/>
          <c:yMode val="edge"/>
          <c:x val="0.825942350332594"/>
          <c:y val="7.5060532687651296E-2"/>
          <c:w val="0.174057649667406"/>
          <c:h val="0.305084745762712"/>
        </c:manualLayout>
      </c:layout>
      <c:overlay val="0"/>
      <c:spPr>
        <a:solidFill>
          <a:schemeClr val="bg1"/>
        </a:solidFill>
        <a:ln w="25476">
          <a:noFill/>
        </a:ln>
      </c:spPr>
      <c:txPr>
        <a:bodyPr/>
        <a:lstStyle/>
        <a:p>
          <a:pPr>
            <a:defRPr sz="1289" b="0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4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0.0945</cdr:x>
      <cdr:y>0.4575</cdr:y>
    </cdr:from>
    <cdr:to>
      <cdr:x>0.11525</cdr:x>
      <cdr:y>0.4575</cdr:y>
    </cdr:to>
    <cdr:sp macro="" textlink="">
      <cdr:nvSpPr>
        <cdr:cNvPr id="1025" name="Line 1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887" y="1786652"/>
          <a:ext cx="15258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0.0945</cdr:x>
      <cdr:y>0.13725</cdr:y>
    </cdr:from>
    <cdr:to>
      <cdr:x>0.20725</cdr:x>
      <cdr:y>0.13725</cdr:y>
    </cdr:to>
    <cdr:sp macro="" textlink="">
      <cdr:nvSpPr>
        <cdr:cNvPr id="1026" name="Line 2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694437" y="535124"/>
          <a:ext cx="828547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0.455</cdr:x>
      <cdr:y>0.13725</cdr:y>
    </cdr:from>
    <cdr:to>
      <cdr:x>0.56825</cdr:x>
      <cdr:y>0.13725</cdr:y>
    </cdr:to>
    <cdr:sp macro="" textlink="">
      <cdr:nvSpPr>
        <cdr:cNvPr id="1027" name="Line 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3345752" y="535996"/>
          <a:ext cx="832761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0.53325</cdr:x>
      <cdr:y>0.65725</cdr:y>
    </cdr:from>
    <cdr:to>
      <cdr:x>0.61475</cdr:x>
      <cdr:y>0.65725</cdr:y>
    </cdr:to>
    <cdr:sp macro="" textlink="">
      <cdr:nvSpPr>
        <cdr:cNvPr id="1028" name="Line 4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3921147" y="2566726"/>
          <a:ext cx="599294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  <cdr:relSizeAnchor xmlns:cdr="http://schemas.openxmlformats.org/drawingml/2006/chartDrawing">
    <cdr:from>
      <cdr:x>0.14925</cdr:x>
      <cdr:y>0.84425</cdr:y>
    </cdr:from>
    <cdr:to>
      <cdr:x>0.2315</cdr:x>
      <cdr:y>0.84425</cdr:y>
    </cdr:to>
    <cdr:sp macro="" textlink="">
      <cdr:nvSpPr>
        <cdr:cNvPr id="1029" name="Line 5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1097480" y="3297007"/>
          <a:ext cx="604809" cy="0"/>
        </a:xfrm>
        <a:prstGeom xmlns:a="http://schemas.openxmlformats.org/drawingml/2006/main" prst="line">
          <a:avLst/>
        </a:prstGeom>
        <a:noFill xmlns:a="http://schemas.openxmlformats.org/drawingml/2006/main"/>
        <a:ln xmlns:a="http://schemas.openxmlformats.org/drawingml/2006/main" w="6350">
          <a:solidFill>
            <a:srgbClr xmlns:mc="http://schemas.openxmlformats.org/markup-compatibility/2006" xmlns:a14="http://schemas.microsoft.com/office/drawing/2010/main" val="000000" mc:Ignorable="a14" a14:legacySpreadsheetColorIndex="77"/>
          </a:solidFill>
          <a:prstDash val="sysDash"/>
          <a:round/>
          <a:headEnd/>
          <a:tailEnd/>
        </a:ln>
        <a:extLst xmlns:a="http://schemas.openxmlformats.org/drawingml/2006/main">
          <a:ext uri="{909E8E84-426E-40dd-AFC4-6F175D3DCCD1}">
            <a14:hiddenFill xmlns="" xmlns:a14="http://schemas.microsoft.com/office/drawing/2010/main">
              <a:noFill/>
            </a14:hiddenFill>
          </a:ext>
        </a:extLst>
      </cdr:spPr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727950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73432F-E653-4282-96AA-0C3662A4EB5F}" type="slidenum">
              <a:rPr lang="de-DE"/>
              <a:pPr/>
              <a:t>10</a:t>
            </a:fld>
            <a:endParaRPr lang="de-DE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681957" y="2498726"/>
            <a:ext cx="8640762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 1</a:t>
            </a:r>
            <a:endParaRPr lang="de-DE" sz="2400" i="1" dirty="0"/>
          </a:p>
        </p:txBody>
      </p:sp>
      <p:graphicFrame>
        <p:nvGraphicFramePr>
          <p:cNvPr id="13316" name="Group 4"/>
          <p:cNvGraphicFramePr>
            <a:graphicFrameLocks noGrp="1"/>
          </p:cNvGraphicFramePr>
          <p:nvPr>
            <p:ph type="tbl" idx="1"/>
          </p:nvPr>
        </p:nvGraphicFramePr>
        <p:xfrm>
          <a:off x="1897857" y="2138363"/>
          <a:ext cx="8424862" cy="4522788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2788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1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 2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Kurze Beschreibung oder Auflistung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Inhaltsverzeichnis ist eine Tabelle mit drei Spalten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Kapitelnummer und Seitenzahl werden durch Umbrüche und Leerzeilen mit der Beschreibung in eine Ebene gebracht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Das aktuelle Kapitel wird durch ein Rechteck hervorgehoben, das Sie links anklicken können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x</a:t>
                      </a:r>
                    </a:p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Seite </a:t>
                      </a:r>
                      <a:r>
                        <a:rPr kumimoji="0" lang="de-DE" sz="17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endParaRPr kumimoji="0" lang="de-DE" sz="17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11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Textfolie</a:t>
            </a:r>
            <a:r>
              <a:rPr lang="en-US" dirty="0"/>
              <a:t> </a:t>
            </a:r>
            <a:r>
              <a:rPr lang="en-US" dirty="0" err="1"/>
              <a:t>zweispaltig</a:t>
            </a:r>
            <a:br>
              <a:rPr lang="en-US" dirty="0"/>
            </a:br>
            <a:r>
              <a:rPr lang="de-DE" sz="2400" b="0" i="1" dirty="0"/>
              <a:t>Hier steht die Subheadline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D35A6D1-10F6-44CF-9111-9D0A7E046229}" type="slidenum">
              <a:rPr lang="de-DE"/>
              <a:pPr/>
              <a:t>12</a:t>
            </a:fld>
            <a:endParaRPr lang="de-DE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Textfolie mit Bild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97857" y="2138364"/>
            <a:ext cx="4464050" cy="4522787"/>
          </a:xfrm>
        </p:spPr>
        <p:txBody>
          <a:bodyPr/>
          <a:lstStyle/>
          <a:p>
            <a:endParaRPr lang="en-US"/>
          </a:p>
        </p:txBody>
      </p:sp>
      <p:pic>
        <p:nvPicPr>
          <p:cNvPr id="16394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r="33130"/>
          <a:stretch>
            <a:fillRect/>
          </a:stretch>
        </p:blipFill>
        <p:spPr bwMode="gray">
          <a:xfrm>
            <a:off x="6506369" y="2125663"/>
            <a:ext cx="338455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7904B16-A1A9-4FCD-9130-A2400ACBA0C8}" type="slidenum">
              <a:rPr lang="de-DE"/>
              <a:pPr/>
              <a:t>13</a:t>
            </a:fld>
            <a:endParaRPr lang="de-DE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97857" y="6229351"/>
            <a:ext cx="7200900" cy="576263"/>
          </a:xfrm>
        </p:spPr>
        <p:txBody>
          <a:bodyPr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  <p:pic>
        <p:nvPicPr>
          <p:cNvPr id="19462" name="Rectangle 9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" b="1479"/>
          <a:stretch>
            <a:fillRect/>
          </a:stretch>
        </p:blipFill>
        <p:spPr bwMode="gray">
          <a:xfrm>
            <a:off x="1897857" y="2125663"/>
            <a:ext cx="6119812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8255D18-0AF0-4429-A96E-59C5FC24C8FC}" type="slidenum">
              <a:rPr lang="de-DE"/>
              <a:pPr/>
              <a:t>14</a:t>
            </a:fld>
            <a:endParaRPr lang="de-DE"/>
          </a:p>
        </p:txBody>
      </p:sp>
      <p:pic>
        <p:nvPicPr>
          <p:cNvPr id="20503" name="Rectangle 22" descr="Andy_Spyra1906200800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6" t="19646" b="43013"/>
          <a:stretch>
            <a:fillRect/>
          </a:stretch>
        </p:blipFill>
        <p:spPr bwMode="gray">
          <a:xfrm>
            <a:off x="6361908" y="2125664"/>
            <a:ext cx="331152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9" name="Rectangle 7" descr="Andy_Spyra1906200800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42464" b="21069"/>
          <a:stretch>
            <a:fillRect/>
          </a:stretch>
        </p:blipFill>
        <p:spPr bwMode="gray">
          <a:xfrm>
            <a:off x="1897858" y="2125663"/>
            <a:ext cx="4319587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Bildfolie mit zwei Bildern</a:t>
            </a:r>
            <a:br>
              <a:rPr lang="en-US" sz="2400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34933" y="4789489"/>
            <a:ext cx="3743325" cy="1368425"/>
          </a:xfrm>
          <a:noFill/>
        </p:spPr>
        <p:txBody>
          <a:bodyPr anchor="b"/>
          <a:lstStyle/>
          <a:p>
            <a:r>
              <a:rPr lang="en-US" sz="1400" b="1"/>
              <a:t>Bildunterschrift fett</a:t>
            </a:r>
          </a:p>
          <a:p>
            <a:r>
              <a:rPr lang="en-US" sz="1400"/>
              <a:t>Und zusätzlicher beschreibender Text 14 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959A76B-4404-45BA-8D74-04ED350576FE}" type="slidenum">
              <a:rPr lang="de-DE"/>
              <a:pPr/>
              <a:t>15</a:t>
            </a:fld>
            <a:endParaRPr lang="de-DE"/>
          </a:p>
        </p:txBody>
      </p:sp>
      <p:pic>
        <p:nvPicPr>
          <p:cNvPr id="21506" name="Picture 2" descr="Platzhalterb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69" y="1588"/>
            <a:ext cx="10693400" cy="7561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97857" y="5564189"/>
            <a:ext cx="4248150" cy="1457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182880" tIns="137160" rIns="182880" bIns="137160"/>
          <a:lstStyle/>
          <a:p>
            <a:pPr algn="l"/>
            <a:r>
              <a:rPr lang="en-US"/>
              <a:t>Ficiatisti blabor sum, comnis nis sendes aut</a:t>
            </a:r>
          </a:p>
          <a:p>
            <a:pPr algn="l"/>
            <a:r>
              <a:rPr lang="en-US"/>
              <a:t>pressimus re litata saperum repelliquas ut quibus</a:t>
            </a:r>
          </a:p>
          <a:p>
            <a:pPr algn="l"/>
            <a:r>
              <a:rPr lang="en-US"/>
              <a:t>aceptatis estiis autem essitate est fugiatet int hilis</a:t>
            </a:r>
          </a:p>
          <a:p>
            <a:pPr algn="l"/>
            <a:r>
              <a:rPr lang="en-US"/>
              <a:t>doloriae ipsania vero quo dolora dolut evelique</a:t>
            </a:r>
          </a:p>
          <a:p>
            <a:pPr algn="l"/>
            <a:r>
              <a:rPr lang="en-US"/>
              <a:t>num cor auda dignisq uianda alique asimpore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BA64F84-B00F-4D7A-8D8C-DC84E8EED2A7}" type="slidenum">
              <a:rPr lang="de-DE"/>
              <a:pPr/>
              <a:t>16</a:t>
            </a:fld>
            <a:endParaRPr lang="de-DE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897858" y="2125663"/>
            <a:ext cx="1728787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4417219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8090694" y="2125663"/>
            <a:ext cx="1728788" cy="576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1897857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337719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4777582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7009607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8593932" y="4068763"/>
            <a:ext cx="1295400" cy="3603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lIns="182880" tIns="137160" rIns="182880" bIns="137160" anchor="ctr"/>
          <a:lstStyle/>
          <a:p>
            <a:r>
              <a:rPr lang="en-US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3337719" y="5149850"/>
            <a:ext cx="6553200" cy="7191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 anchor="ctr"/>
          <a:lstStyle/>
          <a:p>
            <a:r>
              <a:rPr lang="en-US"/>
              <a:t>Die Verbindungslinien sollen etwa dieLänge einer Pfeilspitze nah </a:t>
            </a:r>
          </a:p>
          <a:p>
            <a:r>
              <a:rPr lang="en-US"/>
              <a:t>an den Textfeldern platziert bzw. ausgerichtet werden</a:t>
            </a: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698082" y="2413000"/>
            <a:ext cx="647700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6217445" y="2413000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9027319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2401094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26869" y="4502151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26869" y="2773363"/>
            <a:ext cx="0" cy="1223962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2" name="Freeform 24"/>
          <p:cNvSpPr>
            <a:spLocks/>
          </p:cNvSpPr>
          <p:nvPr/>
        </p:nvSpPr>
        <p:spPr bwMode="auto">
          <a:xfrm>
            <a:off x="2399508" y="3341689"/>
            <a:ext cx="1227137" cy="655637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4" name="Freeform 26"/>
          <p:cNvSpPr>
            <a:spLocks/>
          </p:cNvSpPr>
          <p:nvPr/>
        </p:nvSpPr>
        <p:spPr bwMode="auto">
          <a:xfrm flipH="1">
            <a:off x="7658895" y="3349625"/>
            <a:ext cx="1368425" cy="647700"/>
          </a:xfrm>
          <a:custGeom>
            <a:avLst/>
            <a:gdLst>
              <a:gd name="T0" fmla="*/ 0 w 781"/>
              <a:gd name="T1" fmla="*/ 0 h 398"/>
              <a:gd name="T2" fmla="*/ 781 w 781"/>
              <a:gd name="T3" fmla="*/ 0 h 398"/>
              <a:gd name="T4" fmla="*/ 781 w 781"/>
              <a:gd name="T5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1" h="398">
                <a:moveTo>
                  <a:pt x="0" y="0"/>
                </a:moveTo>
                <a:lnTo>
                  <a:pt x="781" y="0"/>
                </a:lnTo>
                <a:lnTo>
                  <a:pt x="781" y="398"/>
                </a:lnTo>
              </a:path>
            </a:pathLst>
          </a:custGeom>
          <a:noFill/>
          <a:ln w="6350" cap="flat" cmpd="sng">
            <a:solidFill>
              <a:schemeClr val="tx1"/>
            </a:solidFill>
            <a:prstDash val="sysDot"/>
            <a:round/>
            <a:headEnd type="non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7658894" y="4502151"/>
            <a:ext cx="0" cy="576263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tIns="137160" rIns="182880" bIns="13716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1A0EDEF5-E59B-4A43-9F3E-607B2630313C}" type="slidenum">
              <a:rPr lang="de-DE"/>
              <a:pPr/>
              <a:t>17</a:t>
            </a:fld>
            <a:endParaRPr lang="de-DE"/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43135040"/>
              </p:ext>
            </p:extLst>
          </p:nvPr>
        </p:nvGraphicFramePr>
        <p:xfrm>
          <a:off x="1801020" y="2190750"/>
          <a:ext cx="5021263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Säulendiagramm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7298533" y="2895601"/>
            <a:ext cx="3024187" cy="2879725"/>
          </a:xfrm>
        </p:spPr>
        <p:txBody>
          <a:bodyPr anchor="b"/>
          <a:lstStyle/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899D31D1-3FF4-4E67-B8C1-69D719F87091}" type="slidenum">
              <a:rPr lang="de-DE"/>
              <a:pPr/>
              <a:t>18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600059934"/>
              </p:ext>
            </p:extLst>
          </p:nvPr>
        </p:nvGraphicFramePr>
        <p:xfrm>
          <a:off x="1688308" y="1828800"/>
          <a:ext cx="7348537" cy="389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 bwMode="gray">
          <a:xfrm>
            <a:off x="1897857" y="6157756"/>
            <a:ext cx="7200900" cy="57626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400" b="1" dirty="0" err="1"/>
              <a:t>Bildunterschrift</a:t>
            </a:r>
            <a:r>
              <a:rPr lang="en-US" sz="1400" b="1" dirty="0"/>
              <a:t> </a:t>
            </a:r>
            <a:r>
              <a:rPr lang="en-US" sz="1400" b="1" dirty="0" err="1"/>
              <a:t>fett</a:t>
            </a:r>
            <a:endParaRPr lang="en-US" sz="1400" b="1" dirty="0"/>
          </a:p>
          <a:p>
            <a:r>
              <a:rPr lang="en-US" sz="1400" dirty="0"/>
              <a:t>Und </a:t>
            </a:r>
            <a:r>
              <a:rPr lang="en-US" sz="1400" dirty="0" err="1"/>
              <a:t>zusätzlicher</a:t>
            </a:r>
            <a:r>
              <a:rPr lang="en-US" sz="1400" dirty="0"/>
              <a:t> </a:t>
            </a:r>
            <a:r>
              <a:rPr lang="en-US" sz="1400" dirty="0" err="1"/>
              <a:t>beschreibender</a:t>
            </a:r>
            <a:r>
              <a:rPr lang="en-US" sz="1400" dirty="0"/>
              <a:t> Text 14 </a:t>
            </a:r>
            <a:r>
              <a:rPr lang="en-US" sz="1400" dirty="0" err="1"/>
              <a:t>pt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Tortendiagramm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E0DD92A3-CD9C-40B8-AD16-A19D054E677B}" type="slidenum">
              <a:rPr lang="de-DE"/>
              <a:pPr/>
              <a:t>19</a:t>
            </a:fld>
            <a:endParaRPr lang="de-DE"/>
          </a:p>
        </p:txBody>
      </p:sp>
      <p:graphicFrame>
        <p:nvGraphicFramePr>
          <p:cNvPr id="2" name="Object 2"/>
          <p:cNvGraphicFramePr>
            <a:graphicFrameLocks noGrp="1" noChangeAspect="1"/>
          </p:cNvGraphicFramePr>
          <p:nvPr>
            <p:ph type="chart" sz="half" idx="1"/>
            <p:extLst>
              <p:ext uri="{D42A27DB-BD31-4B8C-83A1-F6EECF244321}">
                <p14:modId xmlns:p14="http://schemas.microsoft.com/office/powerpoint/2010/main" val="3865801088"/>
              </p:ext>
            </p:extLst>
          </p:nvPr>
        </p:nvGraphicFramePr>
        <p:xfrm>
          <a:off x="1656558" y="1827214"/>
          <a:ext cx="8612187" cy="394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Liniendiagramm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en-US" kern="0" dirty="0" err="1"/>
              <a:t>Einführung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A6DDC716-8D86-4CF3-9BE2-6F1AC9FA8D8A}" type="slidenum">
              <a:rPr lang="de-DE"/>
              <a:pPr/>
              <a:t>20</a:t>
            </a:fld>
            <a:endParaRPr lang="de-DE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Tabelle</a:t>
            </a:r>
            <a:br>
              <a:rPr lang="en-US"/>
            </a:br>
            <a:r>
              <a:rPr lang="de-DE" sz="2400" b="0" i="1"/>
              <a:t>Hier steht die Subheadline</a:t>
            </a:r>
            <a:endParaRPr lang="en-US" sz="2400" b="0" i="1"/>
          </a:p>
        </p:txBody>
      </p:sp>
      <p:graphicFrame>
        <p:nvGraphicFramePr>
          <p:cNvPr id="31920" name="Group 17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99210755"/>
              </p:ext>
            </p:extLst>
          </p:nvPr>
        </p:nvGraphicFramePr>
        <p:xfrm>
          <a:off x="1897857" y="2138363"/>
          <a:ext cx="7993062" cy="3730626"/>
        </p:xfrm>
        <a:graphic>
          <a:graphicData uri="http://schemas.openxmlformats.org/drawingml/2006/table">
            <a:tbl>
              <a:tblPr/>
              <a:tblGrid>
                <a:gridCol w="1998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1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2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3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4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 ost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5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weimi Kameran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antux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Angabe 6</a:t>
                      </a:r>
                    </a:p>
                  </a:txBody>
                  <a:tcPr marL="182880" marR="182880" marT="137160" marB="137160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weimi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Kameran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Kisuali antux</a:t>
                      </a: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541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Druser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ost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137160" marB="137160" horzOverflow="overflow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21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1897858" y="2111376"/>
            <a:ext cx="9648825" cy="949325"/>
          </a:xfrm>
        </p:spPr>
        <p:txBody>
          <a:bodyPr/>
          <a:lstStyle/>
          <a:p>
            <a:r>
              <a:rPr lang="en-US"/>
              <a:t>Vielen Dank für Ihre Aufmerksamkeit!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die </a:t>
            </a:r>
            <a:r>
              <a:rPr lang="en-US" dirty="0" err="1"/>
              <a:t>tolle</a:t>
            </a:r>
            <a:r>
              <a:rPr lang="en-US" dirty="0"/>
              <a:t> </a:t>
            </a:r>
            <a:r>
              <a:rPr lang="en-US" dirty="0" err="1"/>
              <a:t>Einleitung</a:t>
            </a:r>
            <a:r>
              <a:rPr lang="en-US" dirty="0"/>
              <a:t> </a:t>
            </a:r>
            <a:r>
              <a:rPr lang="en-US" dirty="0" err="1"/>
              <a:t>hin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5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die </a:t>
            </a:r>
            <a:r>
              <a:rPr lang="en-US" dirty="0" err="1"/>
              <a:t>tolle</a:t>
            </a:r>
            <a:r>
              <a:rPr lang="en-US" dirty="0"/>
              <a:t> </a:t>
            </a:r>
            <a:r>
              <a:rPr lang="en-US" dirty="0" err="1"/>
              <a:t>Einleitung</a:t>
            </a:r>
            <a:r>
              <a:rPr lang="en-US" dirty="0"/>
              <a:t> </a:t>
            </a:r>
            <a:r>
              <a:rPr lang="en-US" dirty="0" err="1"/>
              <a:t>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</a:t>
            </a:r>
            <a:r>
              <a:rPr lang="en-US" b="1" kern="0" dirty="0"/>
              <a:t> und </a:t>
            </a:r>
            <a:r>
              <a:rPr lang="en-US" b="1" kern="0" dirty="0" err="1"/>
              <a:t>technische</a:t>
            </a:r>
            <a:r>
              <a:rPr lang="en-US" b="1" kern="0" dirty="0"/>
              <a:t> </a:t>
            </a:r>
            <a:r>
              <a:rPr lang="en-US" b="1" kern="0" dirty="0" err="1"/>
              <a:t>Umsetzung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45227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atin typeface="JetBrains Mono" panose="020B0509020102050004" pitchFamily="49" charset="0"/>
                  </a:rPr>
                  <a:t> </a:t>
                </a:r>
                <a:r>
                  <a:rPr lang="en-US" dirty="0">
                    <a:latin typeface="JetBrains Mono" panose="020B0509020102050004" pitchFamily="49" charset="0"/>
                  </a:rPr>
                  <a:t>= {</a:t>
                </a: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    nonce:    </a:t>
                </a:r>
                <a:r>
                  <a:rPr lang="en-US" dirty="0" err="1"/>
                  <a:t>Skalar</a:t>
                </a:r>
                <a:r>
                  <a:rPr lang="en-US" dirty="0"/>
                  <a:t> = Anzahl vom EOA versendete Transaktionen</a:t>
                </a:r>
                <a:endParaRPr lang="en-US" dirty="0">
                  <a:latin typeface="JetBrains Mono" panose="020B0509020102050004" pitchFamily="49" charset="0"/>
                </a:endParaRP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    </a:t>
                </a:r>
                <a:r>
                  <a:rPr lang="en-US" dirty="0" err="1">
                    <a:latin typeface="JetBrains Mono" panose="020B0509020102050004" pitchFamily="49" charset="0"/>
                  </a:rPr>
                  <a:t>gasPrice</a:t>
                </a:r>
                <a:r>
                  <a:rPr lang="en-US" dirty="0">
                    <a:latin typeface="JetBrains Mono" panose="020B0509020102050004" pitchFamily="49" charset="0"/>
                  </a:rPr>
                  <a:t>: </a:t>
                </a:r>
                <a:r>
                  <a:rPr lang="en-US" dirty="0" err="1"/>
                  <a:t>Skalar</a:t>
                </a:r>
                <a:r>
                  <a:rPr lang="en-US" dirty="0"/>
                  <a:t> = Betrag an Wei pro Einheit Gas</a:t>
                </a:r>
                <a:endParaRPr lang="en-US" dirty="0">
                  <a:latin typeface="JetBrains Mono" panose="020B0509020102050004" pitchFamily="49" charset="0"/>
                </a:endParaRP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    </a:t>
                </a:r>
                <a:r>
                  <a:rPr lang="en-US" dirty="0" err="1">
                    <a:latin typeface="JetBrains Mono" panose="020B0509020102050004" pitchFamily="49" charset="0"/>
                  </a:rPr>
                  <a:t>gasLimit</a:t>
                </a:r>
                <a:r>
                  <a:rPr lang="en-US" dirty="0">
                    <a:latin typeface="JetBrains Mono" panose="020B0509020102050004" pitchFamily="49" charset="0"/>
                  </a:rPr>
                  <a:t>:</a:t>
                </a:r>
                <a:r>
                  <a:rPr lang="en-US" dirty="0"/>
                  <a:t>  </a:t>
                </a:r>
                <a:r>
                  <a:rPr lang="en-US" dirty="0" err="1"/>
                  <a:t>Skalar</a:t>
                </a:r>
                <a:r>
                  <a:rPr lang="en-US" dirty="0"/>
                  <a:t> = Maximal Betrag an verbrauchbarem Gas</a:t>
                </a:r>
                <a:endParaRPr lang="en-US" dirty="0">
                  <a:latin typeface="JetBrains Mono" panose="020B0509020102050004" pitchFamily="49" charset="0"/>
                </a:endParaRP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    to:</a:t>
                </a:r>
                <a:r>
                  <a:rPr lang="en-US" dirty="0"/>
                  <a:t>               160-Bit Addresse des Empfängers</a:t>
                </a:r>
                <a:endParaRPr lang="en-US" dirty="0">
                  <a:latin typeface="JetBrains Mono" panose="020B0509020102050004" pitchFamily="49" charset="0"/>
                </a:endParaRP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    value:</a:t>
                </a:r>
                <a:r>
                  <a:rPr lang="en-US" dirty="0"/>
                  <a:t>         </a:t>
                </a:r>
                <a:r>
                  <a:rPr lang="en-US" dirty="0" err="1"/>
                  <a:t>Skalar</a:t>
                </a:r>
                <a:r>
                  <a:rPr lang="en-US" dirty="0"/>
                  <a:t> = Betrag an Wei den der Empfänger erhält</a:t>
                </a:r>
                <a:endParaRPr lang="en-US" dirty="0">
                  <a:latin typeface="JetBrains Mono" panose="020B0509020102050004" pitchFamily="49" charset="0"/>
                </a:endParaRP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    </a:t>
                </a:r>
                <a:r>
                  <a:rPr lang="en-US" dirty="0" err="1">
                    <a:latin typeface="JetBrains Mono" panose="020B0509020102050004" pitchFamily="49" charset="0"/>
                  </a:rPr>
                  <a:t>v,r,s</a:t>
                </a:r>
                <a:r>
                  <a:rPr lang="en-US" dirty="0">
                    <a:latin typeface="JetBrains Mono" panose="020B0509020102050004" pitchFamily="49" charset="0"/>
                  </a:rPr>
                  <a:t>:    </a:t>
                </a:r>
                <a:r>
                  <a:rPr lang="en-US" dirty="0" err="1"/>
                  <a:t>Komponenten</a:t>
                </a:r>
                <a:r>
                  <a:rPr lang="en-US" dirty="0"/>
                  <a:t> der ECDSA-Signatur</a:t>
                </a:r>
                <a:endParaRPr lang="en-US" dirty="0">
                  <a:latin typeface="JetBrains Mono" panose="020B0509020102050004" pitchFamily="49" charset="0"/>
                </a:endParaRP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    data:</a:t>
                </a:r>
                <a:r>
                  <a:rPr lang="en-US" dirty="0"/>
                  <a:t>           Byte-Array = Nutzdaten des Kontrakts</a:t>
                </a:r>
                <a:endParaRPr lang="en-US" dirty="0">
                  <a:latin typeface="JetBrains Mono" panose="020B0509020102050004" pitchFamily="49" charset="0"/>
                </a:endParaRPr>
              </a:p>
              <a:p>
                <a:r>
                  <a:rPr lang="en-US" dirty="0">
                    <a:latin typeface="JetBrains Mono" panose="020B05090201020500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4522787"/>
              </a:xfrm>
              <a:blipFill>
                <a:blip r:embed="rId2"/>
                <a:stretch>
                  <a:fillRect l="-1267" t="-5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1. Message-Call-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4031" y="2687996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31" y="4645521"/>
            <a:ext cx="1800000" cy="1800000"/>
          </a:xfrm>
          <a:prstGeom prst="rect">
            <a:avLst/>
          </a:prstGeom>
        </p:spPr>
      </p:pic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4763C1A2-8E10-420E-8A22-FF9F87F79D10}"/>
              </a:ext>
            </a:extLst>
          </p:cNvPr>
          <p:cNvCxnSpPr>
            <a:cxnSpLocks/>
          </p:cNvCxnSpPr>
          <p:nvPr/>
        </p:nvCxnSpPr>
        <p:spPr bwMode="auto">
          <a:xfrm>
            <a:off x="3087238" y="4399757"/>
            <a:ext cx="4814786" cy="1145764"/>
          </a:xfrm>
          <a:prstGeom prst="bentConnector3">
            <a:avLst>
              <a:gd name="adj1" fmla="val 51473"/>
            </a:avLst>
          </a:prstGeom>
          <a:solidFill>
            <a:srgbClr val="FFA500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092EC382-95D4-4751-97A8-6D7F40134D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087238" y="3407996"/>
            <a:ext cx="4958802" cy="991762"/>
          </a:xfrm>
          <a:prstGeom prst="bentConnector3">
            <a:avLst/>
          </a:prstGeom>
          <a:solidFill>
            <a:srgbClr val="FFA500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2239F0E-BA02-45AD-84EB-E32F915E648A}"/>
              </a:ext>
            </a:extLst>
          </p:cNvPr>
          <p:cNvSpPr txBox="1"/>
          <p:nvPr/>
        </p:nvSpPr>
        <p:spPr>
          <a:xfrm>
            <a:off x="3301221" y="4024844"/>
            <a:ext cx="18722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i="1" dirty="0" err="1">
                <a:solidFill>
                  <a:schemeClr val="tx2"/>
                </a:solidFill>
              </a:rPr>
              <a:t>message</a:t>
            </a:r>
            <a:endParaRPr lang="en-GB" sz="1700" i="1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5908460" y="3054053"/>
            <a:ext cx="18722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i="1" dirty="0" err="1">
                <a:solidFill>
                  <a:schemeClr val="tx2"/>
                </a:solidFill>
              </a:rPr>
              <a:t>value</a:t>
            </a:r>
            <a:endParaRPr lang="en-GB" sz="1700" i="1" dirty="0">
              <a:solidFill>
                <a:schemeClr val="tx2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11A4DAA-EF46-4B45-80B0-9D6AC4700C50}"/>
              </a:ext>
            </a:extLst>
          </p:cNvPr>
          <p:cNvSpPr txBox="1"/>
          <p:nvPr/>
        </p:nvSpPr>
        <p:spPr>
          <a:xfrm>
            <a:off x="5741784" y="5183938"/>
            <a:ext cx="18722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i="1" dirty="0" err="1">
                <a:solidFill>
                  <a:schemeClr val="tx2"/>
                </a:solidFill>
              </a:rPr>
              <a:t>value</a:t>
            </a:r>
            <a:r>
              <a:rPr lang="de-DE" sz="1700" i="1" dirty="0">
                <a:solidFill>
                  <a:schemeClr val="tx2"/>
                </a:solidFill>
              </a:rPr>
              <a:t>, </a:t>
            </a:r>
            <a:r>
              <a:rPr lang="de-DE" sz="1700" i="1" dirty="0" err="1">
                <a:solidFill>
                  <a:schemeClr val="tx2"/>
                </a:solidFill>
              </a:rPr>
              <a:t>data</a:t>
            </a:r>
            <a:endParaRPr lang="en-GB" sz="1700" i="1" dirty="0">
              <a:solidFill>
                <a:schemeClr val="tx2"/>
              </a:solidFill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554285" y="3717066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1. Contract-Creation-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</p:cNvCxnSpPr>
          <p:nvPr/>
        </p:nvCxnSpPr>
        <p:spPr bwMode="auto">
          <a:xfrm>
            <a:off x="3121869" y="4399757"/>
            <a:ext cx="475252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561949" y="4019903"/>
            <a:ext cx="18722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i="1" dirty="0" err="1">
                <a:solidFill>
                  <a:schemeClr val="tx2"/>
                </a:solidFill>
              </a:rPr>
              <a:t>Init</a:t>
            </a:r>
            <a:r>
              <a:rPr lang="de-DE" sz="1700" i="1" dirty="0">
                <a:solidFill>
                  <a:schemeClr val="tx2"/>
                </a:solidFill>
              </a:rPr>
              <a:t>, </a:t>
            </a:r>
            <a:r>
              <a:rPr lang="de-DE" sz="1700" i="1" dirty="0" err="1">
                <a:solidFill>
                  <a:schemeClr val="tx2"/>
                </a:solidFill>
              </a:rPr>
              <a:t>value</a:t>
            </a:r>
            <a:endParaRPr lang="en-GB" sz="1700" i="1" dirty="0">
              <a:solidFill>
                <a:schemeClr val="tx2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863B80-AE21-4D7F-9BFF-E455F6170F16}"/>
              </a:ext>
            </a:extLst>
          </p:cNvPr>
          <p:cNvSpPr txBox="1"/>
          <p:nvPr/>
        </p:nvSpPr>
        <p:spPr>
          <a:xfrm>
            <a:off x="4561949" y="3603729"/>
            <a:ext cx="18722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7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0x0</a:t>
            </a:r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FULLNAME" val="\\\\Inform004\\004 transfer\\projekte\\patrick\\projekte\\Hochschule Hannover\\ppt\\included data\\2012-10-15\\Andy_Spyra19062008003.jpg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466</Words>
  <Application>Microsoft Office PowerPoint</Application>
  <PresentationFormat>Benutzerdefiniert</PresentationFormat>
  <Paragraphs>132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JetBrains Mono</vt:lpstr>
      <vt:lpstr>Standarddesign</vt:lpstr>
      <vt:lpstr>Ethereum</vt:lpstr>
      <vt:lpstr>Inhaltsverzeichnis</vt:lpstr>
      <vt:lpstr>Inhaltsverzeichnis</vt:lpstr>
      <vt:lpstr>Einleitung</vt:lpstr>
      <vt:lpstr>Einleitung</vt:lpstr>
      <vt:lpstr>Inhaltsverzeichnis</vt:lpstr>
      <vt:lpstr>Komponenten einer Transaktion</vt:lpstr>
      <vt:lpstr>Typen von Transkationen</vt:lpstr>
      <vt:lpstr>Typen von Transkationen</vt:lpstr>
      <vt:lpstr>Kapitel 1</vt:lpstr>
      <vt:lpstr>Textfolie zweispaltig Hier steht die Subheadline</vt:lpstr>
      <vt:lpstr>Textfolie mit Bild Hier steht die Subheadline</vt:lpstr>
      <vt:lpstr>Bildfolie Hier steht die Subheadline</vt:lpstr>
      <vt:lpstr>Bildfolie mit zwei Bildern Hier steht die Subheadline</vt:lpstr>
      <vt:lpstr>PowerPoint-Präsentation</vt:lpstr>
      <vt:lpstr>Organigramm Hier steht die Subheadline</vt:lpstr>
      <vt:lpstr>Säulendiagramm Hier steht die Subheadline</vt:lpstr>
      <vt:lpstr>Tortendiagramm Hier steht die Subheadline</vt:lpstr>
      <vt:lpstr>Liniendiagramm Hier steht die Subheadline</vt:lpstr>
      <vt:lpstr>Tabelle Hier steht die Subheadline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</cp:lastModifiedBy>
  <cp:revision>10</cp:revision>
  <dcterms:created xsi:type="dcterms:W3CDTF">2020-05-24T15:36:34Z</dcterms:created>
  <dcterms:modified xsi:type="dcterms:W3CDTF">2020-05-25T06:10:20Z</dcterms:modified>
</cp:coreProperties>
</file>