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384048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4184"/>
    <a:srgbClr val="BA348A"/>
    <a:srgbClr val="C13FA5"/>
    <a:srgbClr val="9900CC"/>
    <a:srgbClr val="E1AA1F"/>
    <a:srgbClr val="FFECD1"/>
    <a:srgbClr val="000000"/>
    <a:srgbClr val="FFE6C1"/>
    <a:srgbClr val="FEE4CE"/>
    <a:srgbClr val="EB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294" autoAdjust="0"/>
    <p:restoredTop sz="99655" autoAdjust="0"/>
  </p:normalViewPr>
  <p:slideViewPr>
    <p:cSldViewPr>
      <p:cViewPr varScale="1">
        <p:scale>
          <a:sx n="18" d="100"/>
          <a:sy n="18" d="100"/>
        </p:scale>
        <p:origin x="120" y="77"/>
      </p:cViewPr>
      <p:guideLst>
        <p:guide orient="horz" pos="12096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5440363" y="0"/>
            <a:ext cx="4160837" cy="3651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4160837" cy="365125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pPr>
              <a:defRPr/>
            </a:pPr>
            <a:fld id="{B43AA92E-808F-4D5E-B96A-71E923A2A302}" type="datetimeFigureOut">
              <a:rPr lang="he-IL"/>
              <a:pPr>
                <a:defRPr/>
              </a:pPr>
              <a:t>כ"ד/אייר/תש"פ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624263" y="549275"/>
            <a:ext cx="2352675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 noProof="0"/>
              <a:t>לחץ כדי לערוך סגנונות טקסט של תבנית בסיס</a:t>
            </a:r>
          </a:p>
          <a:p>
            <a:pPr lvl="1"/>
            <a:r>
              <a:rPr lang="he-IL" altLang="en-US" noProof="0"/>
              <a:t>רמה שנייה</a:t>
            </a:r>
          </a:p>
          <a:p>
            <a:pPr lvl="2"/>
            <a:r>
              <a:rPr lang="he-IL" altLang="en-US" noProof="0"/>
              <a:t>רמה שלישית</a:t>
            </a:r>
          </a:p>
          <a:p>
            <a:pPr lvl="3"/>
            <a:r>
              <a:rPr lang="he-IL" altLang="en-US" noProof="0"/>
              <a:t>רמה רביעית</a:t>
            </a:r>
          </a:p>
          <a:p>
            <a:pPr lvl="4"/>
            <a:r>
              <a:rPr lang="he-IL" altLang="en-US" noProof="0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5440363" y="6948488"/>
            <a:ext cx="4160837" cy="365125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6948488"/>
            <a:ext cx="416083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7BF8E574-D538-411A-BFA9-15B2E0FDB542}" type="slidenum">
              <a:rPr lang="he-IL" altLang="he-IL"/>
              <a:pPr/>
              <a:t>‹#›</a:t>
            </a:fld>
            <a:endParaRPr lang="he-IL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תמונת שקופית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מציין מיקום של הערות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he-IL" altLang="en-US">
              <a:cs typeface="Arial" panose="020B0604020202020204" pitchFamily="34" charset="0"/>
            </a:endParaRPr>
          </a:p>
        </p:txBody>
      </p:sp>
      <p:sp>
        <p:nvSpPr>
          <p:cNvPr id="4100" name="מציין מיקום של מספר שקופית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211B9D7-9BD6-4BB1-9818-042AC0D6C49E}" type="slidenum">
              <a:rPr lang="he-IL" altLang="en-US" sz="1200"/>
              <a:pPr/>
              <a:t>1</a:t>
            </a:fld>
            <a:endParaRPr lang="he-IL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68337" y="11931121"/>
            <a:ext cx="27981729" cy="823065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4938034" y="21761979"/>
            <a:ext cx="23042336" cy="981604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3CC2BA-3FD5-4D38-9D22-61F7B62365B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151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C2121F-0862-4691-B515-A826F618B4D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8191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23454634" y="3415242"/>
            <a:ext cx="6994071" cy="3072235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2469698" y="3415242"/>
            <a:ext cx="20854307" cy="3072235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D99945-D1C9-4A64-A024-12961A65434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392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CCF9C-30E6-4908-8F2F-3317BFD95425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040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600327" y="24679013"/>
            <a:ext cx="27980367" cy="7626879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2600327" y="16277961"/>
            <a:ext cx="27980367" cy="84010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03CEE-702C-448A-866C-A4C80E5CF45E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7437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2469698" y="11093981"/>
            <a:ext cx="13924189" cy="23043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524514" y="11093981"/>
            <a:ext cx="13924190" cy="2304362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8FDFF-EF6A-4FF5-A484-8B814E2F1D0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8337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46465" y="1537229"/>
            <a:ext cx="29625471" cy="6400800"/>
          </a:xfrm>
        </p:spPr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646465" y="8597373"/>
            <a:ext cx="14544675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1646465" y="12179302"/>
            <a:ext cx="14544675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16721820" y="8597373"/>
            <a:ext cx="14550117" cy="358192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16721820" y="12179302"/>
            <a:ext cx="14550117" cy="221268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0C1DBF-4C89-4FD9-BA2A-C6667263516F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06482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879BF-E569-4122-B89F-8A07DB22C508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2007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EA0DD-8C63-4261-A1D1-9450CFF89F8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2229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46466" y="1529821"/>
            <a:ext cx="10829925" cy="650636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2869636" y="1529821"/>
            <a:ext cx="18402300" cy="327763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46466" y="8036190"/>
            <a:ext cx="10829925" cy="262699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DE9F4C-6076-4AED-8B4A-DA018CBB50D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848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452509" y="26882992"/>
            <a:ext cx="19750768" cy="317447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6452509" y="3431913"/>
            <a:ext cx="19750768" cy="230417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452509" y="30057463"/>
            <a:ext cx="19750768" cy="45061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41BC7-899C-4E28-93C2-98C5920A4A72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4647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0150" y="3414713"/>
            <a:ext cx="279781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-27161" tIns="201168" rIns="-27161" bIns="2011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0150" y="11093450"/>
            <a:ext cx="27978100" cy="2304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70150" y="34990088"/>
            <a:ext cx="6858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>
            <a:lvl1pPr>
              <a:defRPr sz="6200"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245850" y="34990088"/>
            <a:ext cx="104267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>
            <a:lvl1pPr algn="ctr">
              <a:defRPr sz="6200"/>
            </a:lvl1pPr>
          </a:lstStyle>
          <a:p>
            <a:pPr>
              <a:defRPr/>
            </a:pPr>
            <a:endParaRPr lang="he-IL" altLang="he-IL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3590250" y="34990088"/>
            <a:ext cx="68580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-27161" tIns="201168" rIns="-27161" bIns="201168" numCol="1" anchor="t" anchorCtr="0" compatLnSpc="1">
            <a:prstTxWarp prst="textNoShape">
              <a:avLst/>
            </a:prstTxWarp>
          </a:bodyPr>
          <a:lstStyle>
            <a:lvl1pPr algn="r">
              <a:defRPr sz="6200"/>
            </a:lvl1pPr>
          </a:lstStyle>
          <a:p>
            <a:fld id="{63506B74-6C63-4D4D-B3BB-A1CFCB5C0CED}" type="slidenum">
              <a:rPr lang="en-US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2pPr>
      <a:lvl3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3pPr>
      <a:lvl4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4pPr>
      <a:lvl5pPr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5pPr>
      <a:lvl6pPr marL="4572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6pPr>
      <a:lvl7pPr marL="9144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7pPr>
      <a:lvl8pPr marL="13716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8pPr>
      <a:lvl9pPr marL="1828800" algn="ctr" defTabSz="4022725" rtl="0" eaLnBrk="0" fontAlgn="base" hangingPunct="0">
        <a:spcBef>
          <a:spcPct val="0"/>
        </a:spcBef>
        <a:spcAft>
          <a:spcPct val="0"/>
        </a:spcAft>
        <a:defRPr sz="19400">
          <a:solidFill>
            <a:schemeClr val="tx2"/>
          </a:solidFill>
          <a:latin typeface="Times" pitchFamily="18" charset="0"/>
        </a:defRPr>
      </a:lvl9pPr>
    </p:titleStyle>
    <p:bodyStyle>
      <a:lvl1pPr marL="1508125" indent="-1508125" algn="l" defTabSz="4022725" rtl="0" eaLnBrk="0" fontAlgn="base" hangingPunct="0">
        <a:spcBef>
          <a:spcPct val="20000"/>
        </a:spcBef>
        <a:spcAft>
          <a:spcPct val="0"/>
        </a:spcAft>
        <a:buChar char="•"/>
        <a:defRPr sz="14100">
          <a:solidFill>
            <a:schemeClr val="tx1"/>
          </a:solidFill>
          <a:latin typeface="+mn-lt"/>
          <a:ea typeface="+mn-ea"/>
          <a:cs typeface="+mn-cs"/>
        </a:defRPr>
      </a:lvl1pPr>
      <a:lvl2pPr marL="3268663" indent="-1257300" algn="l" defTabSz="4022725" rtl="0" eaLnBrk="0" fontAlgn="base" hangingPunct="0">
        <a:spcBef>
          <a:spcPct val="20000"/>
        </a:spcBef>
        <a:spcAft>
          <a:spcPct val="0"/>
        </a:spcAft>
        <a:buChar char="–"/>
        <a:defRPr sz="12300">
          <a:solidFill>
            <a:schemeClr val="tx1"/>
          </a:solidFill>
          <a:latin typeface="+mn-lt"/>
        </a:defRPr>
      </a:lvl2pPr>
      <a:lvl3pPr marL="5029200" indent="-1006475" algn="l" defTabSz="4022725" rtl="0" eaLnBrk="0" fontAlgn="base" hangingPunct="0">
        <a:spcBef>
          <a:spcPct val="20000"/>
        </a:spcBef>
        <a:spcAft>
          <a:spcPct val="0"/>
        </a:spcAft>
        <a:buChar char="•"/>
        <a:defRPr sz="10600">
          <a:solidFill>
            <a:schemeClr val="tx1"/>
          </a:solidFill>
          <a:latin typeface="+mn-lt"/>
        </a:defRPr>
      </a:lvl3pPr>
      <a:lvl4pPr marL="7040563" indent="-1004888" algn="l" defTabSz="4022725" rtl="0" eaLnBrk="0" fontAlgn="base" hangingPunct="0">
        <a:spcBef>
          <a:spcPct val="20000"/>
        </a:spcBef>
        <a:spcAft>
          <a:spcPct val="0"/>
        </a:spcAft>
        <a:buChar char="–"/>
        <a:defRPr sz="8800">
          <a:solidFill>
            <a:schemeClr val="tx1"/>
          </a:solidFill>
          <a:latin typeface="+mn-lt"/>
        </a:defRPr>
      </a:lvl4pPr>
      <a:lvl5pPr marL="90519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5pPr>
      <a:lvl6pPr marL="95091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6pPr>
      <a:lvl7pPr marL="99663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7pPr>
      <a:lvl8pPr marL="104235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8pPr>
      <a:lvl9pPr marL="10880725" indent="-1004888" algn="l" defTabSz="4022725" rtl="0" eaLnBrk="0" fontAlgn="base" hangingPunct="0">
        <a:spcBef>
          <a:spcPct val="20000"/>
        </a:spcBef>
        <a:spcAft>
          <a:spcPct val="0"/>
        </a:spcAft>
        <a:buChar char="»"/>
        <a:defRPr sz="88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ampingagent.github.io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005924" y="36283976"/>
            <a:ext cx="31037658" cy="1709732"/>
          </a:xfrm>
          <a:prstGeom prst="rect">
            <a:avLst/>
          </a:prstGeom>
          <a:solidFill>
            <a:srgbClr val="A94184">
              <a:alpha val="16078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CampingAgent</a:t>
            </a:r>
            <a:endParaRPr kumimoji="0" lang="he-IL" sz="9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4" name="Text Box 96"/>
          <p:cNvSpPr txBox="1">
            <a:spLocks noChangeArrowheads="1"/>
          </p:cNvSpPr>
          <p:nvPr/>
        </p:nvSpPr>
        <p:spPr bwMode="auto">
          <a:xfrm>
            <a:off x="16116300" y="8056540"/>
            <a:ext cx="15987713" cy="6247864"/>
          </a:xfrm>
          <a:prstGeom prst="rect">
            <a:avLst/>
          </a:prstGeom>
          <a:solidFill>
            <a:srgbClr val="A94184">
              <a:alpha val="16078"/>
            </a:srgb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r" rtl="1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lang="he-IL" sz="3600" b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רקע:</a:t>
            </a:r>
            <a:endParaRPr lang="he-IL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lvl="1" indent="-5715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כיום יש תרבות רווחת של טיולים ברחבי העולם.</a:t>
            </a:r>
            <a:br>
              <a:rPr lang="he-I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אנשים רבים אינם נחשפים ולו במקצת לטבע המגוון והנרחב שיש למדינת ישראל להציע.</a:t>
            </a:r>
          </a:p>
          <a:p>
            <a:pPr marL="457200" lvl="1" indent="-457200" algn="r" rtl="1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10000"/>
              <a:buFont typeface="Wingdings" panose="05000000000000000000" pitchFamily="2" charset="2"/>
              <a:buChar char="ü"/>
              <a:defRPr/>
            </a:pPr>
            <a:r>
              <a:rPr lang="he-IL" sz="3600" b="1" u="sng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מטרת הפרויקט:</a:t>
            </a:r>
          </a:p>
          <a:p>
            <a:pPr marL="1200150" lvl="1" indent="-492125" algn="r" rtl="1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he-I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פיתוח פלטפורמה אשר מאגדת את כל המידע הרלוונטי על חניוני הלילה הרשמיים בישראל במקום אחד על מנת להקל על מציאת המידע.</a:t>
            </a:r>
          </a:p>
          <a:p>
            <a:pPr marL="1200150" lvl="1" indent="-492125" algn="r" rtl="1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he-IL" sz="36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אנו רוצים לעודד צעירים ומבוגרים כאחד לטייל במדינת ישראל ולהכיר אותה יותר לעומק.</a:t>
            </a:r>
          </a:p>
          <a:p>
            <a:pPr marL="1200150" lvl="1" indent="-492125" algn="r" rtl="1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80000"/>
              <a:buFont typeface="Wingdings" panose="05000000000000000000" pitchFamily="2" charset="2"/>
              <a:buChar char="§"/>
              <a:defRPr/>
            </a:pPr>
            <a:endParaRPr lang="en-US" sz="36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1150487" y="15981770"/>
            <a:ext cx="20953525" cy="14239343"/>
          </a:xfrm>
          <a:prstGeom prst="rect">
            <a:avLst/>
          </a:prstGeom>
          <a:solidFill>
            <a:srgbClr val="A94184">
              <a:alpha val="16078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 bwMode="auto">
          <a:xfrm>
            <a:off x="1017590" y="8056539"/>
            <a:ext cx="14527212" cy="6165903"/>
          </a:xfrm>
          <a:prstGeom prst="rect">
            <a:avLst/>
          </a:prstGeom>
          <a:solidFill>
            <a:srgbClr val="A94184">
              <a:alpha val="16078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2050" name="Rectangle 10"/>
          <p:cNvSpPr>
            <a:spLocks noChangeArrowheads="1"/>
          </p:cNvSpPr>
          <p:nvPr/>
        </p:nvSpPr>
        <p:spPr bwMode="auto">
          <a:xfrm>
            <a:off x="0" y="2590800"/>
            <a:ext cx="32918400" cy="3608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-30526" tIns="199486" rIns="-30526" bIns="199486" anchor="ctr"/>
          <a:lstStyle>
            <a:lvl1pPr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332263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33226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defTabSz="627063"/>
            <a:r>
              <a:rPr lang="he-IL" altLang="he-IL" sz="6000" dirty="0">
                <a:latin typeface="Arial" panose="020B0604020202020204" pitchFamily="34" charset="0"/>
              </a:rPr>
              <a:t>צוות הפרויקט: </a:t>
            </a:r>
            <a:r>
              <a:rPr lang="he-IL" altLang="he-IL" sz="6000" b="1" dirty="0">
                <a:latin typeface="Arial" panose="020B0604020202020204" pitchFamily="34" charset="0"/>
              </a:rPr>
              <a:t>ליאת נתח, </a:t>
            </a:r>
            <a:r>
              <a:rPr lang="he-IL" altLang="he-IL" sz="6000" b="1" dirty="0" err="1">
                <a:latin typeface="Arial" panose="020B0604020202020204" pitchFamily="34" charset="0"/>
              </a:rPr>
              <a:t>קיריל</a:t>
            </a:r>
            <a:r>
              <a:rPr lang="he-IL" altLang="he-IL" sz="6000" b="1" dirty="0">
                <a:latin typeface="Arial" panose="020B0604020202020204" pitchFamily="34" charset="0"/>
              </a:rPr>
              <a:t> </a:t>
            </a:r>
            <a:r>
              <a:rPr lang="he-IL" altLang="he-IL" sz="6000" b="1" dirty="0" err="1">
                <a:latin typeface="Arial" panose="020B0604020202020204" pitchFamily="34" charset="0"/>
              </a:rPr>
              <a:t>צ'רננקו</a:t>
            </a:r>
            <a:r>
              <a:rPr lang="he-IL" altLang="he-IL" sz="6000" b="1" dirty="0">
                <a:latin typeface="Arial" panose="020B0604020202020204" pitchFamily="34" charset="0"/>
              </a:rPr>
              <a:t>, רום </a:t>
            </a:r>
            <a:r>
              <a:rPr lang="he-IL" altLang="he-IL" sz="6000" b="1" dirty="0" err="1">
                <a:latin typeface="Arial" panose="020B0604020202020204" pitchFamily="34" charset="0"/>
              </a:rPr>
              <a:t>חיימי</a:t>
            </a:r>
            <a:r>
              <a:rPr lang="he-IL" sz="6000" b="1" dirty="0">
                <a:latin typeface="Arial" panose="020B0604020202020204" pitchFamily="34" charset="0"/>
              </a:rPr>
              <a:t>, אוראל </a:t>
            </a:r>
            <a:r>
              <a:rPr lang="he-IL" sz="6000" b="1" dirty="0" err="1">
                <a:latin typeface="Arial" panose="020B0604020202020204" pitchFamily="34" charset="0"/>
              </a:rPr>
              <a:t>נפוסי</a:t>
            </a:r>
            <a:endParaRPr lang="he-IL" sz="6000" b="1" dirty="0">
              <a:latin typeface="Arial" panose="020B0604020202020204" pitchFamily="34" charset="0"/>
            </a:endParaRPr>
          </a:p>
          <a:p>
            <a:pPr algn="ctr" rtl="1"/>
            <a:r>
              <a:rPr lang="he-IL" altLang="he-IL" sz="6000" dirty="0">
                <a:latin typeface="Arial" panose="020B0604020202020204" pitchFamily="34" charset="0"/>
              </a:rPr>
              <a:t>מנחים: </a:t>
            </a:r>
            <a:r>
              <a:rPr lang="he-IL" altLang="he-IL" sz="6000" b="1" dirty="0">
                <a:latin typeface="Arial" panose="020B0604020202020204" pitchFamily="34" charset="0"/>
              </a:rPr>
              <a:t>מר מארק ישראל</a:t>
            </a:r>
          </a:p>
          <a:p>
            <a:pPr algn="ctr" rtl="1"/>
            <a:r>
              <a:rPr lang="he-IL" altLang="he-IL" sz="6000" dirty="0">
                <a:latin typeface="Arial" panose="020B0604020202020204" pitchFamily="34" charset="0"/>
              </a:rPr>
              <a:t>המחלקה למדעי המחשב, תש"פ</a:t>
            </a:r>
          </a:p>
        </p:txBody>
      </p:sp>
      <p:sp>
        <p:nvSpPr>
          <p:cNvPr id="2051" name="Line 112"/>
          <p:cNvSpPr>
            <a:spLocks noChangeShapeType="1"/>
          </p:cNvSpPr>
          <p:nvPr/>
        </p:nvSpPr>
        <p:spPr bwMode="auto">
          <a:xfrm>
            <a:off x="0" y="6199240"/>
            <a:ext cx="3291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" name="Rectangle 107"/>
          <p:cNvSpPr>
            <a:spLocks noChangeArrowheads="1"/>
          </p:cNvSpPr>
          <p:nvPr/>
        </p:nvSpPr>
        <p:spPr bwMode="auto">
          <a:xfrm>
            <a:off x="0" y="0"/>
            <a:ext cx="32918400" cy="2667000"/>
          </a:xfrm>
          <a:prstGeom prst="rect">
            <a:avLst/>
          </a:prstGeom>
          <a:solidFill>
            <a:srgbClr val="C13FA5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rtl="1" latinLnBrk="1">
              <a:buNone/>
            </a:pPr>
            <a:r>
              <a:rPr lang="en-US" sz="7200" b="1" dirty="0">
                <a:solidFill>
                  <a:schemeClr val="bg1"/>
                </a:solidFill>
              </a:rPr>
              <a:t>CampingAgent</a:t>
            </a:r>
            <a:endParaRPr lang="he-IL" sz="7200" b="1" dirty="0">
              <a:solidFill>
                <a:schemeClr val="bg1"/>
              </a:solidFill>
            </a:endParaRPr>
          </a:p>
        </p:txBody>
      </p:sp>
      <p:sp>
        <p:nvSpPr>
          <p:cNvPr id="2055" name="Rectangle 30"/>
          <p:cNvSpPr>
            <a:spLocks noChangeArrowheads="1"/>
          </p:cNvSpPr>
          <p:nvPr/>
        </p:nvSpPr>
        <p:spPr bwMode="auto">
          <a:xfrm>
            <a:off x="16116300" y="6732565"/>
            <a:ext cx="16012097" cy="1155700"/>
          </a:xfrm>
          <a:prstGeom prst="rect">
            <a:avLst/>
          </a:prstGeom>
          <a:solidFill>
            <a:srgbClr val="C13FA5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he-IL" sz="5400" b="1" dirty="0">
                <a:solidFill>
                  <a:schemeClr val="bg1"/>
                </a:solidFill>
                <a:cs typeface="Arial" panose="020B0604020202020204" pitchFamily="34" charset="0"/>
              </a:rPr>
              <a:t>מהות הפרויקט</a:t>
            </a:r>
            <a:endParaRPr lang="en-US" altLang="he-IL" sz="5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6" name="Rectangle 30"/>
          <p:cNvSpPr>
            <a:spLocks noChangeArrowheads="1"/>
          </p:cNvSpPr>
          <p:nvPr/>
        </p:nvSpPr>
        <p:spPr bwMode="auto">
          <a:xfrm>
            <a:off x="1017589" y="6732565"/>
            <a:ext cx="14527212" cy="1155700"/>
          </a:xfrm>
          <a:prstGeom prst="rect">
            <a:avLst/>
          </a:prstGeom>
          <a:solidFill>
            <a:srgbClr val="C13FA5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he-IL" sz="5400" b="1" dirty="0">
                <a:solidFill>
                  <a:schemeClr val="bg1"/>
                </a:solidFill>
                <a:cs typeface="Arial" panose="020B0604020202020204" pitchFamily="34" charset="0"/>
              </a:rPr>
              <a:t>מסקנות הפרויקט</a:t>
            </a:r>
            <a:endParaRPr lang="en-US" altLang="he-IL" sz="5000" b="1" dirty="0">
              <a:solidFill>
                <a:schemeClr val="bg1"/>
              </a:solidFill>
            </a:endParaRP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C9DF7BC1-3674-4638-B1E7-90BE5C314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0487" y="14551785"/>
            <a:ext cx="20977910" cy="1191259"/>
          </a:xfrm>
          <a:prstGeom prst="rect">
            <a:avLst/>
          </a:prstGeom>
          <a:solidFill>
            <a:srgbClr val="C13FA5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he-IL" sz="5400" b="1" dirty="0">
                <a:solidFill>
                  <a:schemeClr val="bg1"/>
                </a:solidFill>
                <a:cs typeface="Arial" panose="020B0604020202020204" pitchFamily="34" charset="0"/>
              </a:rPr>
              <a:t>מסכי היישום</a:t>
            </a:r>
            <a:endParaRPr lang="en-US" altLang="he-IL" sz="5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71DFD24B-07AE-4673-82B9-1D2F25242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73" y="14551785"/>
            <a:ext cx="9650854" cy="1079390"/>
          </a:xfrm>
          <a:prstGeom prst="rect">
            <a:avLst/>
          </a:prstGeom>
          <a:solidFill>
            <a:srgbClr val="C13FA5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he-IL" sz="5400" b="1" dirty="0">
                <a:solidFill>
                  <a:schemeClr val="bg1"/>
                </a:solidFill>
                <a:cs typeface="Arial" panose="020B0604020202020204" pitchFamily="34" charset="0"/>
              </a:rPr>
              <a:t>תרשים זרימה</a:t>
            </a:r>
            <a:endParaRPr lang="en-US" altLang="he-IL" sz="5000" b="1" dirty="0">
              <a:solidFill>
                <a:schemeClr val="bg1"/>
              </a:solidFill>
            </a:endParaRPr>
          </a:p>
        </p:txBody>
      </p:sp>
      <p:pic>
        <p:nvPicPr>
          <p:cNvPr id="30" name="Picture 32">
            <a:extLst>
              <a:ext uri="{FF2B5EF4-FFF2-40B4-BE49-F238E27FC236}">
                <a16:creationId xmlns:a16="http://schemas.microsoft.com/office/drawing/2014/main" id="{2A74C31D-E8C8-462F-AF0B-E72074A61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956" y="304707"/>
            <a:ext cx="320040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תיבת טקסט 2">
            <a:extLst>
              <a:ext uri="{FF2B5EF4-FFF2-40B4-BE49-F238E27FC236}">
                <a16:creationId xmlns:a16="http://schemas.microsoft.com/office/drawing/2014/main" id="{714C2B8C-8EAE-41DF-A3D1-75E72DEDE00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20447873" y="1244089"/>
            <a:ext cx="8744973" cy="13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 marL="0" marR="0" lvl="0" indent="0" algn="r" defTabSz="457200" rtl="1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הפקולטה למדעים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r" defTabSz="457200" rtl="1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מערך פרויקטים ושיתוף פעולה עם התעשייה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F1D9FF58-3B31-428C-9953-29B2001965A6}"/>
              </a:ext>
            </a:extLst>
          </p:cNvPr>
          <p:cNvCxnSpPr>
            <a:cxnSpLocks/>
          </p:cNvCxnSpPr>
          <p:nvPr/>
        </p:nvCxnSpPr>
        <p:spPr bwMode="auto">
          <a:xfrm>
            <a:off x="29214336" y="1360394"/>
            <a:ext cx="0" cy="1055688"/>
          </a:xfrm>
          <a:prstGeom prst="line">
            <a:avLst/>
          </a:prstGeom>
          <a:solidFill>
            <a:srgbClr val="0033CC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 Box 96">
            <a:extLst>
              <a:ext uri="{FF2B5EF4-FFF2-40B4-BE49-F238E27FC236}">
                <a16:creationId xmlns:a16="http://schemas.microsoft.com/office/drawing/2014/main" id="{4800687E-17D6-4512-97A4-84DCFA123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70" y="8255379"/>
            <a:ext cx="10850449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marL="457200" indent="-457200"/>
            <a:lvl2pPr marL="0" lvl="1" indent="0" algn="ctr" rtl="1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ct val="110000"/>
              <a:defRPr sz="3600" b="1" u="sng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 marL="708025" lvl="1">
              <a:spcBef>
                <a:spcPts val="0"/>
              </a:spcBef>
              <a:buSzPct val="80000"/>
              <a:defRPr/>
            </a:pPr>
            <a:r>
              <a:rPr lang="he-IL" u="none" dirty="0"/>
              <a:t>פרויקט זה תרם לנו כפרט וכקבוצה בהיבטים הבאים:</a:t>
            </a:r>
            <a:endParaRPr lang="en-US" u="none" dirty="0"/>
          </a:p>
          <a:p>
            <a:pPr marL="1200150" lvl="1" indent="-492125"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/>
            </a:pPr>
            <a:r>
              <a:rPr lang="he-IL" b="0" u="none" dirty="0"/>
              <a:t>עבודת צוות –קביעת יעדים, חלוקה וסנכרון משימות</a:t>
            </a:r>
            <a:r>
              <a:rPr lang="en-US" b="0" u="none" dirty="0"/>
              <a:t>,</a:t>
            </a:r>
            <a:r>
              <a:rPr lang="he-IL" b="0" u="none" dirty="0"/>
              <a:t> מחקר משותף</a:t>
            </a:r>
            <a:r>
              <a:rPr lang="en-US" b="0" u="none" dirty="0"/>
              <a:t>,</a:t>
            </a:r>
            <a:r>
              <a:rPr lang="he-IL" b="0" u="none" dirty="0"/>
              <a:t> התגברות על קשיים.</a:t>
            </a:r>
            <a:endParaRPr lang="en-US" b="0" u="none" dirty="0"/>
          </a:p>
          <a:p>
            <a:pPr marL="1200150" lvl="1" indent="-492125"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/>
            </a:pPr>
            <a:r>
              <a:rPr lang="he-IL" b="0" u="none" dirty="0"/>
              <a:t> היכרות עם כלים ושפות תכנות הרלוונטיים לשוק העבודה כגון–</a:t>
            </a:r>
            <a:r>
              <a:rPr lang="en-US" b="0" u="none" dirty="0"/>
              <a:t>QGIS, HTML, CSS, JS  </a:t>
            </a:r>
            <a:r>
              <a:rPr lang="he-IL" b="0" u="none" dirty="0"/>
              <a:t> ועוד.</a:t>
            </a:r>
            <a:endParaRPr lang="en-US" b="0" u="none" dirty="0"/>
          </a:p>
          <a:p>
            <a:pPr marL="1200150" lvl="1" indent="-492125"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/>
            </a:pPr>
            <a:r>
              <a:rPr lang="he-IL" b="0" u="none" dirty="0"/>
              <a:t>הפרויקט יכול לשמש כ"כרטיס ביקור" בעת ראיונות עבודה- מייצג יכולות ארגוניות וטכניות כאחד.</a:t>
            </a:r>
            <a:endParaRPr lang="en-US" b="0" u="none" dirty="0"/>
          </a:p>
          <a:p>
            <a:pPr marL="1200150" lvl="1" indent="-492125"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/>
            </a:pPr>
            <a:r>
              <a:rPr lang="he-IL" b="0" u="none" dirty="0"/>
              <a:t>למידה בצורה שונה – מחקר</a:t>
            </a:r>
            <a:r>
              <a:rPr lang="en-US" b="0" u="none" dirty="0"/>
              <a:t>,</a:t>
            </a:r>
            <a:r>
              <a:rPr lang="he-IL" b="0" u="none" dirty="0"/>
              <a:t> חשיבה מחוץ לקופסה</a:t>
            </a:r>
            <a:r>
              <a:rPr lang="en-US" b="0" u="none" dirty="0"/>
              <a:t>,</a:t>
            </a:r>
            <a:r>
              <a:rPr lang="he-IL" b="0" u="none" dirty="0"/>
              <a:t> עצמאות</a:t>
            </a:r>
            <a:r>
              <a:rPr lang="en-US" b="0" u="none" dirty="0"/>
              <a:t> ,</a:t>
            </a:r>
            <a:r>
              <a:rPr lang="he-IL" b="0" u="none" dirty="0"/>
              <a:t>יצירתיות, שילוב הגדרת יעדים ומשימות.</a:t>
            </a:r>
            <a:endParaRPr lang="en-US" b="0" u="none" dirty="0"/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FFA198AF-33B7-49B5-858A-0FD9F9DCA836}"/>
              </a:ext>
            </a:extLst>
          </p:cNvPr>
          <p:cNvSpPr/>
          <p:nvPr/>
        </p:nvSpPr>
        <p:spPr bwMode="auto">
          <a:xfrm>
            <a:off x="1041971" y="31903043"/>
            <a:ext cx="31062042" cy="2652124"/>
          </a:xfrm>
          <a:prstGeom prst="rect">
            <a:avLst/>
          </a:prstGeom>
          <a:solidFill>
            <a:srgbClr val="A94184">
              <a:alpha val="16078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F32E6308-A790-4483-AD86-47B6ED651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70" y="30347970"/>
            <a:ext cx="31062042" cy="1291958"/>
          </a:xfrm>
          <a:prstGeom prst="rect">
            <a:avLst/>
          </a:prstGeom>
          <a:solidFill>
            <a:srgbClr val="C13FA5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he-IL" sz="5400" b="1" dirty="0">
                <a:solidFill>
                  <a:schemeClr val="bg1"/>
                </a:solidFill>
                <a:cs typeface="Arial" panose="020B0604020202020204" pitchFamily="34" charset="0"/>
              </a:rPr>
              <a:t>שפות פיתוח וסביבות עבודה</a:t>
            </a:r>
            <a:endParaRPr lang="en-US" altLang="he-IL" sz="5000" b="1" dirty="0">
              <a:solidFill>
                <a:schemeClr val="bg1"/>
              </a:solidFill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DD4DC97-4591-4E0F-8A50-0BDD93768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7036" y="31980668"/>
            <a:ext cx="8424328" cy="2380891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8F24E79-4ECD-4E15-9DF4-FB7C7239B4F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5105" y="32057672"/>
            <a:ext cx="5224966" cy="250016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19D8CDE-10C4-4E15-B3EC-F47041044B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63612" y="32057672"/>
            <a:ext cx="2380891" cy="238089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7491EA1-D88A-49D2-AB09-A63A5DFBDA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71" y="15950909"/>
            <a:ext cx="9650855" cy="14158335"/>
          </a:xfrm>
          <a:prstGeom prst="rect">
            <a:avLst/>
          </a:prstGeom>
        </p:spPr>
      </p:pic>
      <p:sp>
        <p:nvSpPr>
          <p:cNvPr id="32" name="Rectangle 3">
            <a:extLst>
              <a:ext uri="{FF2B5EF4-FFF2-40B4-BE49-F238E27FC236}">
                <a16:creationId xmlns:a16="http://schemas.microsoft.com/office/drawing/2014/main" id="{A77C7C7C-61EB-44A0-8CBA-23BC24524368}"/>
              </a:ext>
            </a:extLst>
          </p:cNvPr>
          <p:cNvSpPr/>
          <p:nvPr/>
        </p:nvSpPr>
        <p:spPr bwMode="auto">
          <a:xfrm>
            <a:off x="1041971" y="15950909"/>
            <a:ext cx="9650855" cy="14158335"/>
          </a:xfrm>
          <a:prstGeom prst="rect">
            <a:avLst/>
          </a:prstGeom>
          <a:solidFill>
            <a:srgbClr val="A94184">
              <a:alpha val="16078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531EEF62-7357-4990-93B7-DA646377C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9" y="34788263"/>
            <a:ext cx="31062042" cy="1291958"/>
          </a:xfrm>
          <a:prstGeom prst="rect">
            <a:avLst/>
          </a:prstGeom>
          <a:solidFill>
            <a:srgbClr val="C13FA5"/>
          </a:solidFill>
          <a:ln>
            <a:noFill/>
          </a:ln>
        </p:spPr>
        <p:txBody>
          <a:bodyPr anchor="ctr"/>
          <a:lstStyle>
            <a:lvl1pPr defTabSz="4022725">
              <a:spcBef>
                <a:spcPct val="20000"/>
              </a:spcBef>
              <a:buChar char="•"/>
              <a:defRPr sz="141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4022725">
              <a:spcBef>
                <a:spcPct val="20000"/>
              </a:spcBef>
              <a:buChar char="–"/>
              <a:defRPr sz="123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4022725">
              <a:spcBef>
                <a:spcPct val="20000"/>
              </a:spcBef>
              <a:buChar char="•"/>
              <a:defRPr sz="106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4022725">
              <a:spcBef>
                <a:spcPct val="20000"/>
              </a:spcBef>
              <a:buChar char="–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4022725">
              <a:spcBef>
                <a:spcPct val="20000"/>
              </a:spcBef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40227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8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e-IL" altLang="he-IL" sz="5400" b="1" dirty="0">
                <a:solidFill>
                  <a:schemeClr val="bg1"/>
                </a:solidFill>
                <a:cs typeface="Arial" panose="020B0604020202020204" pitchFamily="34" charset="0"/>
              </a:rPr>
              <a:t>קישור לאתר</a:t>
            </a:r>
            <a:endParaRPr lang="en-US" altLang="he-IL" sz="5000" b="1" dirty="0">
              <a:solidFill>
                <a:schemeClr val="bg1"/>
              </a:solidFill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22AAD2E-5532-493F-8B15-0C828F24D5E3}"/>
              </a:ext>
            </a:extLst>
          </p:cNvPr>
          <p:cNvSpPr/>
          <p:nvPr/>
        </p:nvSpPr>
        <p:spPr bwMode="auto">
          <a:xfrm>
            <a:off x="1022772" y="2930115"/>
            <a:ext cx="31062042" cy="2885220"/>
          </a:xfrm>
          <a:prstGeom prst="rect">
            <a:avLst/>
          </a:prstGeom>
          <a:solidFill>
            <a:srgbClr val="A94184">
              <a:alpha val="16078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67551358-9199-4078-AA47-2A9109739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591" y="16114590"/>
            <a:ext cx="9958953" cy="7066883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F52D3F6-10C8-4990-9F96-F4E4F81D6B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648" y="16079799"/>
            <a:ext cx="10465298" cy="7101673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1210E3E0-F5CE-4225-814D-6DE5453B13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7648" y="23664433"/>
            <a:ext cx="10314746" cy="6385103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58E82C1B-C72C-4CFF-B47D-D3D47DF8E4F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41227" y="23507180"/>
            <a:ext cx="9952317" cy="6542357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CC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  <a:txDef>
      <a:spPr bwMode="auto">
        <a:solidFill>
          <a:schemeClr val="accent5">
            <a:lumMod val="20000"/>
            <a:lumOff val="80000"/>
          </a:schemeClr>
        </a:solidFill>
        <a:ln w="9525">
          <a:solidFill>
            <a:schemeClr val="bg1">
              <a:lumMod val="85000"/>
            </a:schemeClr>
          </a:solidFill>
          <a:miter lim="800000"/>
          <a:headEnd/>
          <a:tailEnd/>
        </a:ln>
      </a:spPr>
      <a:bodyPr wrap="square" anchor="ctr">
        <a:spAutoFit/>
      </a:bodyPr>
      <a:lstStyle>
        <a:defPPr marL="0" indent="0" algn="ctr" rtl="1">
          <a:spcBef>
            <a:spcPts val="0"/>
          </a:spcBef>
          <a:buClr>
            <a:schemeClr val="dk1"/>
          </a:buClr>
          <a:buSzPct val="110000"/>
          <a:defRPr sz="3200" dirty="0" smtClean="0">
            <a:solidFill>
              <a:schemeClr val="accent2"/>
            </a:solidFill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 (Mac OS 9):Microsoft Office 98:Templates:Blank Presentation</Template>
  <TotalTime>8123</TotalTime>
  <Words>140</Words>
  <Application>Microsoft Office PowerPoint</Application>
  <PresentationFormat>מותאם אישית</PresentationFormat>
  <Paragraphs>24</Paragraphs>
  <Slides>1</Slides>
  <Notes>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</vt:lpstr>
      <vt:lpstr>Wingdings</vt:lpstr>
      <vt:lpstr>Blank Presentation</vt:lpstr>
      <vt:lpstr>מצגת של PowerPoint‏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Jeanine Skorinko</dc:creator>
  <cp:lastModifiedBy>ליאת נתח</cp:lastModifiedBy>
  <cp:revision>556</cp:revision>
  <cp:lastPrinted>2003-01-29T20:12:30Z</cp:lastPrinted>
  <dcterms:created xsi:type="dcterms:W3CDTF">2002-05-28T03:58:14Z</dcterms:created>
  <dcterms:modified xsi:type="dcterms:W3CDTF">2020-05-18T17:17:58Z</dcterms:modified>
</cp:coreProperties>
</file>