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2" r:id="rId3"/>
    <p:sldId id="260" r:id="rId4"/>
    <p:sldId id="274" r:id="rId5"/>
    <p:sldId id="261" r:id="rId6"/>
    <p:sldId id="263" r:id="rId7"/>
    <p:sldId id="270" r:id="rId8"/>
    <p:sldId id="273" r:id="rId9"/>
    <p:sldId id="258" r:id="rId10"/>
    <p:sldId id="259" r:id="rId11"/>
    <p:sldId id="269" r:id="rId12"/>
    <p:sldId id="264" r:id="rId13"/>
    <p:sldId id="265" r:id="rId14"/>
    <p:sldId id="266" r:id="rId15"/>
    <p:sldId id="267" r:id="rId16"/>
    <p:sldId id="268" r:id="rId17"/>
    <p:sldId id="275" r:id="rId18"/>
    <p:sldId id="276" r:id="rId19"/>
    <p:sldId id="278" r:id="rId20"/>
    <p:sldId id="279" r:id="rId21"/>
    <p:sldId id="280" r:id="rId22"/>
    <p:sldId id="271" r:id="rId23"/>
    <p:sldId id="277" r:id="rId24"/>
    <p:sldId id="272"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00" autoAdjust="0"/>
  </p:normalViewPr>
  <p:slideViewPr>
    <p:cSldViewPr>
      <p:cViewPr varScale="1">
        <p:scale>
          <a:sx n="60" d="100"/>
          <a:sy n="60" d="100"/>
        </p:scale>
        <p:origin x="-157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30821E-FF1E-41BC-BC77-A51A36680D87}" type="datetimeFigureOut">
              <a:rPr lang="en-US" smtClean="0"/>
              <a:pPr/>
              <a:t>11/9/2012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38963C-8CB6-4F7B-87B8-96493C177FFC}" type="slidenum">
              <a:rPr lang="en-US" smtClean="0"/>
              <a:pPr/>
              <a:t>‹#›</a:t>
            </a:fld>
            <a:endParaRPr lang="en-US" dirty="0"/>
          </a:p>
        </p:txBody>
      </p:sp>
    </p:spTree>
    <p:extLst>
      <p:ext uri="{BB962C8B-B14F-4D97-AF65-F5344CB8AC3E}">
        <p14:creationId xmlns:p14="http://schemas.microsoft.com/office/powerpoint/2010/main" val="34663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824253-5A80-45EA-BDD9-6D9EECA0BDD0}" type="slidenum">
              <a:rPr lang="en-US"/>
              <a:pPr/>
              <a:t>10</a:t>
            </a:fld>
            <a:endParaRPr lang="en-US"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C09423-1676-42AE-880B-8AB63EAEF348}"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C09423-1676-42AE-880B-8AB63EAEF348}"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C09423-1676-42AE-880B-8AB63EAEF348}"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C09423-1676-42AE-880B-8AB63EAEF348}"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C09423-1676-42AE-880B-8AB63EAEF348}"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Major</a:t>
            </a:r>
            <a:r>
              <a:rPr lang="en-US" baseline="0" dirty="0" smtClean="0"/>
              <a:t> mental health concerns: </a:t>
            </a:r>
            <a:r>
              <a:rPr lang="en-US" sz="1200" kern="1200" dirty="0" smtClean="0">
                <a:solidFill>
                  <a:schemeClr val="tx1"/>
                </a:solidFill>
                <a:latin typeface="+mn-lt"/>
                <a:ea typeface="+mn-ea"/>
                <a:cs typeface="+mn-cs"/>
              </a:rPr>
              <a:t>depression, conduct disorder, and physical health issues </a:t>
            </a:r>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Family work leads to family reconciliation</a:t>
            </a:r>
          </a:p>
          <a:p>
            <a:r>
              <a:rPr lang="en-US" sz="1200" kern="1200" dirty="0" smtClean="0">
                <a:solidFill>
                  <a:schemeClr val="tx1"/>
                </a:solidFill>
                <a:latin typeface="+mn-lt"/>
                <a:ea typeface="+mn-ea"/>
                <a:cs typeface="+mn-cs"/>
              </a:rPr>
              <a:t>reunification leads to improvements on various aspects such as ed, runaway Bx, and family stability </a:t>
            </a:r>
          </a:p>
          <a:p>
            <a:r>
              <a:rPr lang="en-US" sz="1200" kern="1200" dirty="0" smtClean="0">
                <a:solidFill>
                  <a:schemeClr val="tx1"/>
                </a:solidFill>
                <a:latin typeface="+mn-lt"/>
                <a:ea typeface="+mn-ea"/>
                <a:cs typeface="+mn-cs"/>
              </a:rPr>
              <a:t>FS to SA</a:t>
            </a:r>
          </a:p>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38963C-8CB6-4F7B-87B8-96493C177FFC}"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1BB669-689C-4EAA-AB5A-B6D89C32CA5A}" type="slidenum">
              <a:rPr lang="en-US"/>
              <a:pPr/>
              <a:t>9</a:t>
            </a:fld>
            <a:endParaRPr lang="en-US"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5B10CE-1CE5-49AF-A780-6C657B4BD50D}" type="datetimeFigureOut">
              <a:rPr lang="en-US" smtClean="0"/>
              <a:pPr/>
              <a:t>11/9/2012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6DD5FE-73F0-45AE-961E-0510561B5ACA}" type="slidenum">
              <a:rPr lang="en-US" smtClean="0"/>
              <a:pPr/>
              <a:t>‹#›</a:t>
            </a:fld>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B10CE-1CE5-49AF-A780-6C657B4BD50D}" type="datetimeFigureOut">
              <a:rPr lang="en-US" smtClean="0"/>
              <a:pPr/>
              <a:t>11/9/2012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6DD5FE-73F0-45AE-961E-0510561B5ACA}" type="slidenum">
              <a:rPr lang="en-US" smtClean="0"/>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B10CE-1CE5-49AF-A780-6C657B4BD50D}" type="datetimeFigureOut">
              <a:rPr lang="en-US" smtClean="0"/>
              <a:pPr/>
              <a:t>11/9/2012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6DD5FE-73F0-45AE-961E-0510561B5ACA}" type="slidenum">
              <a:rPr lang="en-US" smtClean="0"/>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B10CE-1CE5-49AF-A780-6C657B4BD50D}" type="datetimeFigureOut">
              <a:rPr lang="en-US" smtClean="0"/>
              <a:pPr/>
              <a:t>11/9/2012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6DD5FE-73F0-45AE-961E-0510561B5ACA}" type="slidenum">
              <a:rPr lang="en-US" smtClean="0"/>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6">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7A5B10CE-1CE5-49AF-A780-6C657B4BD50D}" type="datetimeFigureOut">
              <a:rPr lang="en-US" smtClean="0"/>
              <a:pPr/>
              <a:t>11/9/2012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6DD5FE-73F0-45AE-961E-0510561B5ACA}" type="slidenum">
              <a:rPr lang="en-US" smtClean="0"/>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5B10CE-1CE5-49AF-A780-6C657B4BD50D}" type="datetimeFigureOut">
              <a:rPr lang="en-US" smtClean="0"/>
              <a:pPr/>
              <a:t>11/9/2012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6DD5FE-73F0-45AE-961E-0510561B5ACA}" type="slidenum">
              <a:rPr lang="en-US" smtClean="0"/>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5B10CE-1CE5-49AF-A780-6C657B4BD50D}" type="datetimeFigureOut">
              <a:rPr lang="en-US" smtClean="0"/>
              <a:pPr/>
              <a:t>11/9/2012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56DD5FE-73F0-45AE-961E-0510561B5ACA}" type="slidenum">
              <a:rPr lang="en-US" smtClean="0"/>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A5B10CE-1CE5-49AF-A780-6C657B4BD50D}" type="datetimeFigureOut">
              <a:rPr lang="en-US" smtClean="0"/>
              <a:pPr/>
              <a:t>11/9/2012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56DD5FE-73F0-45AE-961E-0510561B5ACA}" type="slidenum">
              <a:rPr lang="en-US" smtClean="0"/>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B10CE-1CE5-49AF-A780-6C657B4BD50D}" type="datetimeFigureOut">
              <a:rPr lang="en-US" smtClean="0"/>
              <a:pPr/>
              <a:t>11/9/2012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56DD5FE-73F0-45AE-961E-0510561B5ACA}" type="slidenum">
              <a:rPr lang="en-US" smtClean="0"/>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19150"/>
            <a:ext cx="8229600" cy="1162050"/>
          </a:xfrm>
        </p:spPr>
        <p:txBody>
          <a:bodyPr anchor="b">
            <a:normAutofit/>
          </a:bodyPr>
          <a:lstStyle>
            <a:lvl1pPr algn="l">
              <a:defRPr sz="36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981200"/>
            <a:ext cx="5111750" cy="4144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981200"/>
            <a:ext cx="3008313" cy="41449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7A5B10CE-1CE5-49AF-A780-6C657B4BD50D}" type="datetimeFigureOut">
              <a:rPr lang="en-US" smtClean="0"/>
              <a:pPr/>
              <a:t>11/9/2012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6DD5FE-73F0-45AE-961E-0510561B5ACA}" type="slidenum">
              <a:rPr lang="en-US" smtClean="0"/>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5B10CE-1CE5-49AF-A780-6C657B4BD50D}" type="datetimeFigureOut">
              <a:rPr lang="en-US" smtClean="0"/>
              <a:pPr/>
              <a:t>11/9/2012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6DD5FE-73F0-45AE-961E-0510561B5ACA}" type="slidenum">
              <a:rPr lang="en-US" smtClean="0"/>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Jacob\Desktop\RP PowerPoint.jpg"/>
          <p:cNvPicPr>
            <a:picLocks noChangeAspect="1" noChangeArrowheads="1"/>
          </p:cNvPicPr>
          <p:nvPr userDrawn="1"/>
        </p:nvPicPr>
        <p:blipFill>
          <a:blip r:embed="rId13"/>
          <a:srcRect/>
          <a:stretch>
            <a:fillRect/>
          </a:stretch>
        </p:blipFill>
        <p:spPr bwMode="auto">
          <a:xfrm>
            <a:off x="0" y="1"/>
            <a:ext cx="9144000" cy="6858000"/>
          </a:xfrm>
          <a:prstGeom prst="rect">
            <a:avLst/>
          </a:prstGeom>
          <a:noFill/>
        </p:spPr>
      </p:pic>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accent6">
                    <a:lumMod val="75000"/>
                  </a:schemeClr>
                </a:solidFill>
              </a:defRPr>
            </a:lvl1pPr>
          </a:lstStyle>
          <a:p>
            <a:fld id="{7A5B10CE-1CE5-49AF-A780-6C657B4BD50D}" type="datetimeFigureOut">
              <a:rPr lang="en-US" smtClean="0"/>
              <a:pPr/>
              <a:t>11/9/2012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accent6">
                    <a:lumMod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6">
                    <a:lumMod val="75000"/>
                  </a:schemeClr>
                </a:solidFill>
              </a:defRPr>
            </a:lvl1pPr>
          </a:lstStyle>
          <a:p>
            <a:fld id="{356DD5FE-73F0-45AE-961E-0510561B5AC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spcBef>
          <a:spcPct val="0"/>
        </a:spcBef>
        <a:buNone/>
        <a:defRPr sz="4400" b="1" kern="1200">
          <a:solidFill>
            <a:schemeClr val="tx2">
              <a:lumMod val="40000"/>
              <a:lumOff val="60000"/>
            </a:schemeClr>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3">
              <a:lumMod val="40000"/>
              <a:lumOff val="60000"/>
            </a:schemeClr>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3">
              <a:lumMod val="40000"/>
              <a:lumOff val="60000"/>
            </a:schemeClr>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3">
              <a:lumMod val="40000"/>
              <a:lumOff val="60000"/>
            </a:schemeClr>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3">
              <a:lumMod val="40000"/>
              <a:lumOff val="60000"/>
            </a:schemeClr>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3">
              <a:lumMod val="40000"/>
              <a:lumOff val="60000"/>
            </a:schemeClr>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Crisis Residential Center’s</a:t>
            </a:r>
            <a:endParaRPr lang="en-US" dirty="0"/>
          </a:p>
        </p:txBody>
      </p:sp>
      <p:sp>
        <p:nvSpPr>
          <p:cNvPr id="3" name="Subtitle 2"/>
          <p:cNvSpPr>
            <a:spLocks noGrp="1"/>
          </p:cNvSpPr>
          <p:nvPr>
            <p:ph type="subTitle" idx="1"/>
          </p:nvPr>
        </p:nvSpPr>
        <p:spPr/>
        <p:txBody>
          <a:bodyPr/>
          <a:lstStyle/>
          <a:p>
            <a:pPr algn="l"/>
            <a:r>
              <a:rPr lang="en-US" dirty="0" smtClean="0"/>
              <a:t>Direction Program</a:t>
            </a:r>
          </a:p>
          <a:p>
            <a:pPr algn="l"/>
            <a:r>
              <a:rPr lang="en-US" dirty="0" smtClean="0"/>
              <a:t>Effectiveness Study</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Data Analysis</a:t>
            </a:r>
          </a:p>
        </p:txBody>
      </p:sp>
      <p:sp>
        <p:nvSpPr>
          <p:cNvPr id="5123" name="Rectangle 3"/>
          <p:cNvSpPr>
            <a:spLocks noGrp="1" noChangeArrowheads="1"/>
          </p:cNvSpPr>
          <p:nvPr>
            <p:ph type="body" idx="1"/>
          </p:nvPr>
        </p:nvSpPr>
        <p:spPr/>
        <p:txBody>
          <a:bodyPr>
            <a:normAutofit/>
          </a:bodyPr>
          <a:lstStyle/>
          <a:p>
            <a:pPr>
              <a:lnSpc>
                <a:spcPct val="90000"/>
              </a:lnSpc>
            </a:pPr>
            <a:r>
              <a:rPr lang="en-US" sz="2800" dirty="0"/>
              <a:t>Data from files</a:t>
            </a:r>
          </a:p>
          <a:p>
            <a:pPr lvl="1">
              <a:lnSpc>
                <a:spcPct val="90000"/>
              </a:lnSpc>
            </a:pPr>
            <a:r>
              <a:rPr lang="en-US" sz="2400" dirty="0"/>
              <a:t>Descriptive Analyses</a:t>
            </a:r>
          </a:p>
          <a:p>
            <a:pPr lvl="2">
              <a:lnSpc>
                <a:spcPct val="90000"/>
              </a:lnSpc>
            </a:pPr>
            <a:r>
              <a:rPr lang="en-US" sz="2000" dirty="0"/>
              <a:t>Demographic variables</a:t>
            </a:r>
          </a:p>
          <a:p>
            <a:pPr lvl="2">
              <a:lnSpc>
                <a:spcPct val="90000"/>
              </a:lnSpc>
            </a:pPr>
            <a:r>
              <a:rPr lang="en-US" sz="2000" dirty="0"/>
              <a:t>Programmatic variables</a:t>
            </a:r>
          </a:p>
          <a:p>
            <a:pPr lvl="2">
              <a:lnSpc>
                <a:spcPct val="90000"/>
              </a:lnSpc>
            </a:pPr>
            <a:r>
              <a:rPr lang="en-US" sz="2000" dirty="0"/>
              <a:t>Client history &amp; issues</a:t>
            </a:r>
          </a:p>
          <a:p>
            <a:pPr lvl="1">
              <a:lnSpc>
                <a:spcPct val="90000"/>
              </a:lnSpc>
            </a:pPr>
            <a:r>
              <a:rPr lang="en-US" sz="2400" dirty="0" smtClean="0"/>
              <a:t>Cross tabulation</a:t>
            </a:r>
          </a:p>
          <a:p>
            <a:pPr lvl="1">
              <a:lnSpc>
                <a:spcPct val="90000"/>
              </a:lnSpc>
            </a:pPr>
            <a:r>
              <a:rPr lang="en-US" sz="2400" dirty="0" smtClean="0"/>
              <a:t>Chi Square</a:t>
            </a:r>
            <a:endParaRPr lang="en-US" sz="2400" dirty="0"/>
          </a:p>
          <a:p>
            <a:pPr>
              <a:lnSpc>
                <a:spcPct val="90000"/>
              </a:lnSpc>
            </a:pPr>
            <a:r>
              <a:rPr lang="en-US" sz="2800" dirty="0" smtClean="0"/>
              <a:t>Qualitative </a:t>
            </a:r>
            <a:r>
              <a:rPr lang="en-US" sz="2800" dirty="0"/>
              <a:t>info</a:t>
            </a:r>
          </a:p>
          <a:p>
            <a:pPr lvl="1">
              <a:lnSpc>
                <a:spcPct val="90000"/>
              </a:lnSpc>
            </a:pPr>
            <a:r>
              <a:rPr lang="en-US" sz="2400" dirty="0"/>
              <a:t>Look for commonalities and use to support/discuss findings/recommendations.</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Findings </a:t>
            </a:r>
            <a:br>
              <a:rPr lang="en-US" dirty="0" smtClean="0"/>
            </a:br>
            <a:r>
              <a:rPr lang="en-US" dirty="0" smtClean="0"/>
              <a:t>}{}{ Limitations</a:t>
            </a:r>
            <a:br>
              <a:rPr lang="en-US" dirty="0" smtClean="0"/>
            </a:br>
            <a:r>
              <a:rPr lang="en-US" dirty="0" smtClean="0"/>
              <a:t>}{}{}{ Implications</a:t>
            </a:r>
            <a:endParaRPr lang="en-US" dirty="0"/>
          </a:p>
        </p:txBody>
      </p:sp>
      <p:sp>
        <p:nvSpPr>
          <p:cNvPr id="3" name="Text Placeholder 2"/>
          <p:cNvSpPr>
            <a:spLocks noGrp="1"/>
          </p:cNvSpPr>
          <p:nvPr>
            <p:ph type="body" idx="1"/>
          </p:nvPr>
        </p:nvSpPr>
        <p:spPr/>
        <p:txBody>
          <a:bodyPr/>
          <a:lstStyle/>
          <a:p>
            <a:r>
              <a:rPr lang="en-US" dirty="0" smtClean="0"/>
              <a:t>What it means</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dirty="0" smtClean="0"/>
              <a:t>AGE</a:t>
            </a:r>
            <a:endParaRPr lang="en-US" sz="3200" dirty="0" smtClean="0">
              <a:latin typeface="Times New Roman" pitchFamily="18" charset="0"/>
              <a:cs typeface="Times New Roman" pitchFamily="18" charset="0"/>
            </a:endParaRPr>
          </a:p>
        </p:txBody>
      </p:sp>
      <p:graphicFrame>
        <p:nvGraphicFramePr>
          <p:cNvPr id="9" name="Content Placeholder 8"/>
          <p:cNvGraphicFramePr>
            <a:graphicFrameLocks noGrp="1"/>
          </p:cNvGraphicFramePr>
          <p:nvPr>
            <p:ph idx="1"/>
          </p:nvPr>
        </p:nvGraphicFramePr>
        <p:xfrm>
          <a:off x="3657601" y="1932432"/>
          <a:ext cx="5333998" cy="2944368"/>
        </p:xfrm>
        <a:graphic>
          <a:graphicData uri="http://schemas.openxmlformats.org/drawingml/2006/table">
            <a:tbl>
              <a:tblPr firstRow="1" bandRow="1">
                <a:tableStyleId>{08FB837D-C827-4EFA-A057-4D05807E0F7C}</a:tableStyleId>
              </a:tblPr>
              <a:tblGrid>
                <a:gridCol w="1655513"/>
                <a:gridCol w="1706224"/>
                <a:gridCol w="1972261"/>
              </a:tblGrid>
              <a:tr h="406400">
                <a:tc>
                  <a:txBody>
                    <a:bodyPr/>
                    <a:lstStyle/>
                    <a:p>
                      <a:pPr marL="0" marR="0" algn="l">
                        <a:lnSpc>
                          <a:spcPct val="115000"/>
                        </a:lnSpc>
                        <a:spcBef>
                          <a:spcPts val="0"/>
                        </a:spcBef>
                        <a:spcAft>
                          <a:spcPts val="0"/>
                        </a:spcAft>
                      </a:pPr>
                      <a:r>
                        <a:rPr lang="en-US" sz="2800" dirty="0"/>
                        <a:t>Age</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Frequency</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Percentage</a:t>
                      </a:r>
                      <a:endParaRPr lang="en-US" sz="2800" dirty="0">
                        <a:latin typeface="Calibri"/>
                        <a:ea typeface="Calibri"/>
                        <a:cs typeface="Times New Roman"/>
                      </a:endParaRPr>
                    </a:p>
                  </a:txBody>
                  <a:tcPr marL="68580" marR="68580" marT="0" marB="0"/>
                </a:tc>
              </a:tr>
              <a:tr h="406400">
                <a:tc>
                  <a:txBody>
                    <a:bodyPr/>
                    <a:lstStyle/>
                    <a:p>
                      <a:pPr marL="0" marR="0" algn="l">
                        <a:lnSpc>
                          <a:spcPct val="115000"/>
                        </a:lnSpc>
                        <a:spcBef>
                          <a:spcPts val="0"/>
                        </a:spcBef>
                        <a:spcAft>
                          <a:spcPts val="0"/>
                        </a:spcAft>
                      </a:pPr>
                      <a:r>
                        <a:rPr lang="en-US" sz="2800" dirty="0"/>
                        <a:t>13</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19</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14.84</a:t>
                      </a:r>
                      <a:endParaRPr lang="en-US" sz="2800" dirty="0">
                        <a:latin typeface="Calibri"/>
                        <a:ea typeface="Calibri"/>
                        <a:cs typeface="Times New Roman"/>
                      </a:endParaRPr>
                    </a:p>
                  </a:txBody>
                  <a:tcPr marL="68580" marR="68580" marT="0" marB="0"/>
                </a:tc>
              </a:tr>
              <a:tr h="406400">
                <a:tc>
                  <a:txBody>
                    <a:bodyPr/>
                    <a:lstStyle/>
                    <a:p>
                      <a:pPr marL="0" marR="0" algn="l">
                        <a:lnSpc>
                          <a:spcPct val="115000"/>
                        </a:lnSpc>
                        <a:spcBef>
                          <a:spcPts val="0"/>
                        </a:spcBef>
                        <a:spcAft>
                          <a:spcPts val="0"/>
                        </a:spcAft>
                      </a:pPr>
                      <a:r>
                        <a:rPr lang="en-US" sz="2800" dirty="0"/>
                        <a:t>14</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31</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24.22</a:t>
                      </a:r>
                      <a:endParaRPr lang="en-US" sz="2800" dirty="0">
                        <a:latin typeface="Calibri"/>
                        <a:ea typeface="Calibri"/>
                        <a:cs typeface="Times New Roman"/>
                      </a:endParaRPr>
                    </a:p>
                  </a:txBody>
                  <a:tcPr marL="68580" marR="68580" marT="0" marB="0"/>
                </a:tc>
              </a:tr>
              <a:tr h="406400">
                <a:tc>
                  <a:txBody>
                    <a:bodyPr/>
                    <a:lstStyle/>
                    <a:p>
                      <a:pPr marL="0" marR="0" algn="l">
                        <a:lnSpc>
                          <a:spcPct val="115000"/>
                        </a:lnSpc>
                        <a:spcBef>
                          <a:spcPts val="0"/>
                        </a:spcBef>
                        <a:spcAft>
                          <a:spcPts val="0"/>
                        </a:spcAft>
                      </a:pPr>
                      <a:r>
                        <a:rPr lang="en-US" sz="2800" dirty="0"/>
                        <a:t>15</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25</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19.53</a:t>
                      </a:r>
                      <a:endParaRPr lang="en-US" sz="2800" dirty="0">
                        <a:latin typeface="Calibri"/>
                        <a:ea typeface="Calibri"/>
                        <a:cs typeface="Times New Roman"/>
                      </a:endParaRPr>
                    </a:p>
                  </a:txBody>
                  <a:tcPr marL="68580" marR="68580" marT="0" marB="0"/>
                </a:tc>
              </a:tr>
              <a:tr h="406400">
                <a:tc>
                  <a:txBody>
                    <a:bodyPr/>
                    <a:lstStyle/>
                    <a:p>
                      <a:pPr marL="0" marR="0" algn="l">
                        <a:lnSpc>
                          <a:spcPct val="115000"/>
                        </a:lnSpc>
                        <a:spcBef>
                          <a:spcPts val="0"/>
                        </a:spcBef>
                        <a:spcAft>
                          <a:spcPts val="0"/>
                        </a:spcAft>
                      </a:pPr>
                      <a:r>
                        <a:rPr lang="en-US" sz="2800" dirty="0"/>
                        <a:t>16</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28</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21.88</a:t>
                      </a:r>
                      <a:endParaRPr lang="en-US" sz="2800" dirty="0">
                        <a:latin typeface="Calibri"/>
                        <a:ea typeface="Calibri"/>
                        <a:cs typeface="Times New Roman"/>
                      </a:endParaRPr>
                    </a:p>
                  </a:txBody>
                  <a:tcPr marL="68580" marR="68580" marT="0" marB="0"/>
                </a:tc>
              </a:tr>
              <a:tr h="406400">
                <a:tc>
                  <a:txBody>
                    <a:bodyPr/>
                    <a:lstStyle/>
                    <a:p>
                      <a:pPr marL="0" marR="0" algn="l">
                        <a:lnSpc>
                          <a:spcPct val="115000"/>
                        </a:lnSpc>
                        <a:spcBef>
                          <a:spcPts val="0"/>
                        </a:spcBef>
                        <a:spcAft>
                          <a:spcPts val="0"/>
                        </a:spcAft>
                      </a:pPr>
                      <a:r>
                        <a:rPr lang="en-US" sz="2800" dirty="0"/>
                        <a:t>17</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25</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19.53</a:t>
                      </a:r>
                      <a:endParaRPr lang="en-US" sz="2800" dirty="0">
                        <a:latin typeface="Calibri"/>
                        <a:ea typeface="Calibri"/>
                        <a:cs typeface="Times New Roman"/>
                      </a:endParaRPr>
                    </a:p>
                  </a:txBody>
                  <a:tcPr marL="68580" marR="68580" marT="0" marB="0"/>
                </a:tc>
              </a:tr>
            </a:tbl>
          </a:graphicData>
        </a:graphic>
      </p:graphicFrame>
      <p:sp>
        <p:nvSpPr>
          <p:cNvPr id="8" name="Text Placeholder 7"/>
          <p:cNvSpPr>
            <a:spLocks noGrp="1"/>
          </p:cNvSpPr>
          <p:nvPr>
            <p:ph type="body" sz="half" idx="2"/>
          </p:nvPr>
        </p:nvSpPr>
        <p:spPr>
          <a:xfrm>
            <a:off x="457200" y="1981200"/>
            <a:ext cx="3124200" cy="4144963"/>
          </a:xfrm>
        </p:spPr>
        <p:txBody>
          <a:bodyPr rtlCol="0">
            <a:normAutofit fontScale="92500" lnSpcReduction="20000"/>
          </a:bodyPr>
          <a:lstStyle/>
          <a:p>
            <a:pPr fontAlgn="auto">
              <a:spcAft>
                <a:spcPts val="0"/>
              </a:spcAft>
              <a:buFont typeface="Arial" pitchFamily="34" charset="0"/>
              <a:buNone/>
              <a:defRPr/>
            </a:pPr>
            <a:r>
              <a:rPr lang="en-US" sz="3200" dirty="0" smtClean="0"/>
              <a:t>The majority of the youth, 31, were 14 years old. This is followed by 16 year olds, 17 and 15 year olds 28, 25, and 25 respectively. Thirteen year olds constituted the least at 19. </a:t>
            </a:r>
          </a:p>
          <a:p>
            <a:pPr fontAlgn="auto">
              <a:spcAft>
                <a:spcPts val="0"/>
              </a:spcAft>
              <a:buFont typeface="Arial" pitchFamily="34" charset="0"/>
              <a:buNone/>
              <a:defRPr/>
            </a:pPr>
            <a:endParaRPr lang="en-US" sz="32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dirty="0" smtClean="0">
                <a:latin typeface="Times New Roman" pitchFamily="18" charset="0"/>
                <a:cs typeface="Times New Roman" pitchFamily="18" charset="0"/>
              </a:rPr>
              <a:t>Length of Stay</a:t>
            </a:r>
          </a:p>
        </p:txBody>
      </p:sp>
      <p:sp>
        <p:nvSpPr>
          <p:cNvPr id="4099" name="Content Placeholder 2"/>
          <p:cNvSpPr>
            <a:spLocks noGrp="1"/>
          </p:cNvSpPr>
          <p:nvPr>
            <p:ph idx="1"/>
          </p:nvPr>
        </p:nvSpPr>
        <p:spPr/>
        <p:txBody>
          <a:bodyPr/>
          <a:lstStyle/>
          <a:p>
            <a:endParaRPr lang="en-US" dirty="0" smtClean="0"/>
          </a:p>
          <a:p>
            <a:endParaRPr lang="en-US" dirty="0" smtClean="0"/>
          </a:p>
        </p:txBody>
      </p:sp>
      <p:sp>
        <p:nvSpPr>
          <p:cNvPr id="4100" name="Text Placeholder 3"/>
          <p:cNvSpPr>
            <a:spLocks noGrp="1"/>
          </p:cNvSpPr>
          <p:nvPr>
            <p:ph type="body" sz="half" idx="2"/>
          </p:nvPr>
        </p:nvSpPr>
        <p:spPr>
          <a:xfrm>
            <a:off x="457200" y="2057400"/>
            <a:ext cx="3352800" cy="4068763"/>
          </a:xfrm>
        </p:spPr>
        <p:txBody>
          <a:bodyPr>
            <a:normAutofit fontScale="85000" lnSpcReduction="20000"/>
          </a:bodyPr>
          <a:lstStyle/>
          <a:p>
            <a:r>
              <a:rPr lang="en-US" sz="3200" dirty="0" smtClean="0">
                <a:latin typeface="Times New Roman" pitchFamily="18" charset="0"/>
                <a:cs typeface="Times New Roman" pitchFamily="18" charset="0"/>
              </a:rPr>
              <a:t>The average stay or mean for the youth was 190.30. In addition, there was the same number youth who spent more than 187 hours and spent less than 187 hours. The most frequent length of stay was 1.5 hours. </a:t>
            </a:r>
          </a:p>
        </p:txBody>
      </p:sp>
      <p:graphicFrame>
        <p:nvGraphicFramePr>
          <p:cNvPr id="5" name="Table 4"/>
          <p:cNvGraphicFramePr>
            <a:graphicFrameLocks noGrp="1"/>
          </p:cNvGraphicFramePr>
          <p:nvPr/>
        </p:nvGraphicFramePr>
        <p:xfrm>
          <a:off x="3810000" y="2337816"/>
          <a:ext cx="5181600" cy="1472184"/>
        </p:xfrm>
        <a:graphic>
          <a:graphicData uri="http://schemas.openxmlformats.org/drawingml/2006/table">
            <a:tbl>
              <a:tblPr firstRow="1" bandRow="1">
                <a:tableStyleId>{08FB837D-C827-4EFA-A057-4D05807E0F7C}</a:tableStyleId>
              </a:tblPr>
              <a:tblGrid>
                <a:gridCol w="1338912"/>
                <a:gridCol w="1353986"/>
                <a:gridCol w="1209405"/>
                <a:gridCol w="1279297"/>
              </a:tblGrid>
              <a:tr h="0">
                <a:tc>
                  <a:txBody>
                    <a:bodyPr/>
                    <a:lstStyle/>
                    <a:p>
                      <a:pPr marL="0" marR="0" algn="l">
                        <a:lnSpc>
                          <a:spcPct val="115000"/>
                        </a:lnSpc>
                        <a:spcBef>
                          <a:spcPts val="0"/>
                        </a:spcBef>
                        <a:spcAft>
                          <a:spcPts val="0"/>
                        </a:spcAft>
                      </a:pPr>
                      <a:r>
                        <a:rPr lang="en-US" sz="2800" dirty="0"/>
                        <a:t>Mean</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Median</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Mode</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(n)</a:t>
                      </a:r>
                      <a:endParaRPr lang="en-US" sz="2800" dirty="0">
                        <a:latin typeface="Calibri"/>
                        <a:ea typeface="Calibri"/>
                        <a:cs typeface="Times New Roman"/>
                      </a:endParaRPr>
                    </a:p>
                  </a:txBody>
                  <a:tcPr marL="68580" marR="68580" marT="0" marB="0"/>
                </a:tc>
              </a:tr>
              <a:tr h="0">
                <a:tc>
                  <a:txBody>
                    <a:bodyPr/>
                    <a:lstStyle/>
                    <a:p>
                      <a:pPr marL="0" marR="0" algn="l">
                        <a:lnSpc>
                          <a:spcPct val="115000"/>
                        </a:lnSpc>
                        <a:spcBef>
                          <a:spcPts val="0"/>
                        </a:spcBef>
                        <a:spcAft>
                          <a:spcPts val="0"/>
                        </a:spcAft>
                      </a:pPr>
                      <a:r>
                        <a:rPr lang="en-US" sz="2800" dirty="0"/>
                        <a:t>190.30 hours</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187 hours</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a:t>1.5</a:t>
                      </a:r>
                      <a:endParaRPr lang="en-US" sz="2800" dirty="0">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2800" dirty="0" smtClean="0"/>
                        <a:t>126</a:t>
                      </a:r>
                      <a:endParaRPr lang="en-US" sz="2800" dirty="0">
                        <a:latin typeface="Calibri"/>
                        <a:ea typeface="Calibri"/>
                        <a:cs typeface="Times New Roman"/>
                      </a:endParaRPr>
                    </a:p>
                  </a:txBody>
                  <a:tcPr marL="68580" marR="68580" marT="0" marB="0"/>
                </a:tc>
              </a:tr>
            </a:tbl>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fontAlgn="auto">
              <a:spcAft>
                <a:spcPts val="0"/>
              </a:spcAft>
              <a:defRPr/>
            </a:pPr>
            <a:r>
              <a:rPr lang="en-US" dirty="0" smtClean="0">
                <a:latin typeface="Times New Roman" pitchFamily="18" charset="0"/>
                <a:cs typeface="Times New Roman" pitchFamily="18" charset="0"/>
              </a:rPr>
              <a:t>Gender</a:t>
            </a:r>
          </a:p>
        </p:txBody>
      </p:sp>
      <p:graphicFrame>
        <p:nvGraphicFramePr>
          <p:cNvPr id="11" name="Content Placeholder 10"/>
          <p:cNvGraphicFramePr>
            <a:graphicFrameLocks noGrp="1"/>
          </p:cNvGraphicFramePr>
          <p:nvPr>
            <p:ph idx="1"/>
          </p:nvPr>
        </p:nvGraphicFramePr>
        <p:xfrm>
          <a:off x="3851273" y="1676400"/>
          <a:ext cx="5064126" cy="3855720"/>
        </p:xfrm>
        <a:graphic>
          <a:graphicData uri="http://schemas.openxmlformats.org/drawingml/2006/table">
            <a:tbl>
              <a:tblPr firstRow="1" bandRow="1">
                <a:tableStyleId>{08FB837D-C827-4EFA-A057-4D05807E0F7C}</a:tableStyleId>
              </a:tblPr>
              <a:tblGrid>
                <a:gridCol w="1688042"/>
                <a:gridCol w="1688042"/>
                <a:gridCol w="1688042"/>
              </a:tblGrid>
              <a:tr h="0">
                <a:tc>
                  <a:txBody>
                    <a:bodyPr/>
                    <a:lstStyle/>
                    <a:p>
                      <a:pPr marL="0" marR="0">
                        <a:lnSpc>
                          <a:spcPct val="115000"/>
                        </a:lnSpc>
                        <a:spcBef>
                          <a:spcPts val="0"/>
                        </a:spcBef>
                        <a:spcAft>
                          <a:spcPts val="0"/>
                        </a:spcAft>
                      </a:pPr>
                      <a:r>
                        <a:rPr lang="en-US" sz="2000" dirty="0"/>
                        <a:t>Gender</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Frequency</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Percentage</a:t>
                      </a:r>
                      <a:endParaRPr lang="en-US" sz="2000" dirty="0">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2000" dirty="0"/>
                        <a:t>Male</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58</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46.03</a:t>
                      </a:r>
                      <a:endParaRPr lang="en-US" sz="2000" dirty="0">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2000" dirty="0"/>
                        <a:t>Female</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67</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53.17</a:t>
                      </a:r>
                      <a:endParaRPr lang="en-US" sz="2000" dirty="0">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2000" dirty="0"/>
                        <a:t>Transgender F to M</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0</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2000" dirty="0">
                        <a:latin typeface="Times New Roman"/>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2000" dirty="0"/>
                        <a:t>Transgender M to F</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1</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0.79</a:t>
                      </a:r>
                      <a:endParaRPr lang="en-US" sz="2000" dirty="0">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2000" dirty="0"/>
                        <a:t>Other</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0</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2000" dirty="0">
                        <a:latin typeface="Times New Roman"/>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2000" dirty="0"/>
                        <a:t>Not known/determined</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t>0</a:t>
                      </a:r>
                      <a:endParaRPr lang="en-US" sz="20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2000" dirty="0">
                        <a:latin typeface="Times New Roman"/>
                        <a:ea typeface="Calibri"/>
                        <a:cs typeface="Times New Roman"/>
                      </a:endParaRPr>
                    </a:p>
                  </a:txBody>
                  <a:tcPr marL="68580" marR="68580" marT="0" marB="0"/>
                </a:tc>
              </a:tr>
            </a:tbl>
          </a:graphicData>
        </a:graphic>
      </p:graphicFrame>
      <p:sp>
        <p:nvSpPr>
          <p:cNvPr id="4" name="Text Placeholder 3"/>
          <p:cNvSpPr>
            <a:spLocks noGrp="1"/>
          </p:cNvSpPr>
          <p:nvPr>
            <p:ph type="body" sz="half" idx="2"/>
          </p:nvPr>
        </p:nvSpPr>
        <p:spPr/>
        <p:txBody>
          <a:bodyPr rtlCol="0">
            <a:normAutofit fontScale="92500" lnSpcReduction="20000"/>
          </a:bodyPr>
          <a:lstStyle/>
          <a:p>
            <a:pPr fontAlgn="auto">
              <a:spcAft>
                <a:spcPts val="0"/>
              </a:spcAft>
              <a:buFont typeface="Arial" pitchFamily="34" charset="0"/>
              <a:buNone/>
              <a:defRPr/>
            </a:pPr>
            <a:r>
              <a:rPr lang="en-US" sz="3200" dirty="0" smtClean="0">
                <a:latin typeface="Times New Roman" pitchFamily="18" charset="0"/>
                <a:cs typeface="Times New Roman" pitchFamily="18" charset="0"/>
              </a:rPr>
              <a:t>The majority of the youth were female at 67 and the next was highest was male at 58. There was 1 individual who said that they felt that they were a woman instead of a man. </a:t>
            </a:r>
          </a:p>
          <a:p>
            <a:pPr fontAlgn="auto">
              <a:spcAft>
                <a:spcPts val="0"/>
              </a:spcAft>
              <a:buFont typeface="Arial" pitchFamily="34" charset="0"/>
              <a:buNone/>
              <a:defRPr/>
            </a:pPr>
            <a:endParaRPr lang="en-US" sz="2800" dirty="0">
              <a:latin typeface="Times New Roman" pitchFamily="18" charset="0"/>
              <a:cs typeface="Times New Roman" pitchFamily="18" charset="0"/>
            </a:endParaRPr>
          </a:p>
        </p:txBody>
      </p:sp>
      <p:sp>
        <p:nvSpPr>
          <p:cNvPr id="5162"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Limitations</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itchFamily="34" charset="0"/>
              <a:buChar char="•"/>
              <a:defRPr/>
            </a:pPr>
            <a:r>
              <a:rPr lang="en-US" dirty="0" smtClean="0"/>
              <a:t>Time</a:t>
            </a:r>
          </a:p>
          <a:p>
            <a:pPr fontAlgn="auto">
              <a:spcAft>
                <a:spcPts val="0"/>
              </a:spcAft>
              <a:buFont typeface="Arial" pitchFamily="34" charset="0"/>
              <a:buChar char="•"/>
              <a:defRPr/>
            </a:pPr>
            <a:r>
              <a:rPr lang="en-US" dirty="0" smtClean="0"/>
              <a:t>Response rate</a:t>
            </a:r>
          </a:p>
          <a:p>
            <a:pPr fontAlgn="auto">
              <a:spcAft>
                <a:spcPts val="0"/>
              </a:spcAft>
              <a:buFont typeface="Arial" pitchFamily="34" charset="0"/>
              <a:buChar char="•"/>
              <a:defRPr/>
            </a:pPr>
            <a:r>
              <a:rPr lang="en-US" dirty="0" smtClean="0"/>
              <a:t>Outdated information</a:t>
            </a:r>
          </a:p>
          <a:p>
            <a:pPr fontAlgn="auto">
              <a:spcAft>
                <a:spcPts val="0"/>
              </a:spcAft>
              <a:buFont typeface="Arial" pitchFamily="34" charset="0"/>
              <a:buChar char="•"/>
              <a:defRPr/>
            </a:pPr>
            <a:r>
              <a:rPr lang="en-US" dirty="0" smtClean="0"/>
              <a:t>Biases-social bias</a:t>
            </a:r>
          </a:p>
          <a:p>
            <a:pPr fontAlgn="auto">
              <a:spcAft>
                <a:spcPts val="0"/>
              </a:spcAft>
              <a:buFont typeface="Arial" pitchFamily="34" charset="0"/>
              <a:buChar char="•"/>
              <a:defRPr/>
            </a:pPr>
            <a:r>
              <a:rPr lang="en-US" dirty="0" smtClean="0"/>
              <a:t>Not being able to support our hypotheses </a:t>
            </a:r>
          </a:p>
          <a:p>
            <a:pPr fontAlgn="auto">
              <a:spcAft>
                <a:spcPts val="0"/>
              </a:spcAft>
              <a:buFont typeface="Arial" pitchFamily="34" charset="0"/>
              <a:buChar char="•"/>
              <a:defRPr/>
            </a:pPr>
            <a:r>
              <a:rPr lang="en-US" dirty="0" smtClean="0"/>
              <a:t>Only sent surveys to legal guardian addresses</a:t>
            </a:r>
          </a:p>
          <a:p>
            <a:pPr fontAlgn="auto">
              <a:spcAft>
                <a:spcPts val="0"/>
              </a:spcAft>
              <a:buFont typeface="Arial" pitchFamily="34" charset="0"/>
              <a:buChar char="•"/>
              <a:defRPr/>
            </a:pPr>
            <a:r>
              <a:rPr lang="en-US" dirty="0" smtClean="0"/>
              <a:t>Instrumentation not tested and no control group</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Implications for Social Work</a:t>
            </a:r>
          </a:p>
        </p:txBody>
      </p:sp>
      <p:sp>
        <p:nvSpPr>
          <p:cNvPr id="7171" name="Content Placeholder 2"/>
          <p:cNvSpPr>
            <a:spLocks noGrp="1"/>
          </p:cNvSpPr>
          <p:nvPr>
            <p:ph idx="1"/>
          </p:nvPr>
        </p:nvSpPr>
        <p:spPr/>
        <p:txBody>
          <a:bodyPr/>
          <a:lstStyle/>
          <a:p>
            <a:r>
              <a:rPr lang="en-US" dirty="0" smtClean="0"/>
              <a:t>Further research</a:t>
            </a:r>
          </a:p>
          <a:p>
            <a:r>
              <a:rPr lang="en-US" dirty="0" smtClean="0"/>
              <a:t>Begins to determine the effectiveness of the program</a:t>
            </a:r>
          </a:p>
          <a:p>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Correlative data</a:t>
            </a:r>
            <a:br>
              <a:rPr lang="en-US" dirty="0" smtClean="0"/>
            </a:br>
            <a:r>
              <a:rPr lang="en-US" dirty="0" smtClean="0"/>
              <a:t>	}{}{ Recommendations </a:t>
            </a:r>
            <a:br>
              <a:rPr lang="en-US" dirty="0" smtClean="0"/>
            </a:br>
            <a:r>
              <a:rPr lang="en-US" dirty="0" smtClean="0"/>
              <a:t>		}{}{}{ Future research</a:t>
            </a:r>
            <a:br>
              <a:rPr lang="en-US" dirty="0" smtClean="0"/>
            </a:br>
            <a:r>
              <a:rPr lang="en-US" dirty="0" smtClean="0"/>
              <a:t>			}{}{}{}{ Conclusions</a:t>
            </a:r>
            <a:endParaRPr lang="en-US" dirty="0"/>
          </a:p>
        </p:txBody>
      </p:sp>
      <p:sp>
        <p:nvSpPr>
          <p:cNvPr id="3" name="Text Placeholder 2"/>
          <p:cNvSpPr>
            <a:spLocks noGrp="1"/>
          </p:cNvSpPr>
          <p:nvPr>
            <p:ph type="body" idx="1"/>
          </p:nvPr>
        </p:nvSpPr>
        <p:spPr/>
        <p:txBody>
          <a:bodyPr/>
          <a:lstStyle/>
          <a:p>
            <a:r>
              <a:rPr lang="en-US" dirty="0" smtClean="0"/>
              <a:t>What to take away</a:t>
            </a:r>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Correlative data</a:t>
            </a:r>
            <a:endParaRPr lang="en-US" dirty="0"/>
          </a:p>
        </p:txBody>
      </p:sp>
      <p:sp>
        <p:nvSpPr>
          <p:cNvPr id="3" name="Content Placeholder 2"/>
          <p:cNvSpPr>
            <a:spLocks noGrp="1"/>
          </p:cNvSpPr>
          <p:nvPr>
            <p:ph idx="1"/>
          </p:nvPr>
        </p:nvSpPr>
        <p:spPr/>
        <p:txBody>
          <a:bodyPr/>
          <a:lstStyle/>
          <a:p>
            <a:pPr>
              <a:buNone/>
            </a:pPr>
            <a:r>
              <a:rPr lang="en-US" dirty="0" smtClean="0">
                <a:solidFill>
                  <a:schemeClr val="accent1">
                    <a:lumMod val="60000"/>
                    <a:lumOff val="40000"/>
                  </a:schemeClr>
                </a:solidFill>
              </a:rPr>
              <a:t>Homelessness &amp; School Status</a:t>
            </a:r>
          </a:p>
          <a:p>
            <a:r>
              <a:rPr lang="en-US" b="1" dirty="0" smtClean="0">
                <a:solidFill>
                  <a:schemeClr val="accent6">
                    <a:lumMod val="75000"/>
                  </a:schemeClr>
                </a:solidFill>
              </a:rPr>
              <a:t>n </a:t>
            </a:r>
            <a:r>
              <a:rPr lang="en-US" dirty="0" smtClean="0"/>
              <a:t>= 21 yes homeless</a:t>
            </a:r>
          </a:p>
          <a:p>
            <a:r>
              <a:rPr lang="en-US" b="1" dirty="0" smtClean="0">
                <a:solidFill>
                  <a:schemeClr val="accent6">
                    <a:lumMod val="75000"/>
                  </a:schemeClr>
                </a:solidFill>
              </a:rPr>
              <a:t>Problems</a:t>
            </a:r>
            <a:r>
              <a:rPr lang="en-US" dirty="0" smtClean="0"/>
              <a:t>:  Irregular, dropped out, suspended, and expelled</a:t>
            </a:r>
          </a:p>
          <a:p>
            <a:r>
              <a:rPr lang="en-US" b="1" dirty="0" smtClean="0">
                <a:solidFill>
                  <a:schemeClr val="accent6">
                    <a:lumMod val="75000"/>
                  </a:schemeClr>
                </a:solidFill>
              </a:rPr>
              <a:t>Total</a:t>
            </a:r>
            <a:r>
              <a:rPr lang="en-US" dirty="0" smtClean="0"/>
              <a:t>:  33.4%</a:t>
            </a:r>
          </a:p>
          <a:p>
            <a:r>
              <a:rPr lang="en-US" b="1" dirty="0" smtClean="0">
                <a:solidFill>
                  <a:schemeClr val="accent6">
                    <a:lumMod val="75000"/>
                  </a:schemeClr>
                </a:solidFill>
              </a:rPr>
              <a:t>Pearson Chi-Square</a:t>
            </a:r>
            <a:r>
              <a:rPr lang="en-US" dirty="0" smtClean="0"/>
              <a:t>: 0.351</a:t>
            </a: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Correlative data</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chemeClr val="accent1">
                    <a:lumMod val="60000"/>
                    <a:lumOff val="40000"/>
                  </a:schemeClr>
                </a:solidFill>
              </a:rPr>
              <a:t>Homelessness &amp; Mental Health Issues</a:t>
            </a:r>
          </a:p>
          <a:p>
            <a:r>
              <a:rPr lang="en-US" b="1" dirty="0" smtClean="0">
                <a:solidFill>
                  <a:schemeClr val="accent6">
                    <a:lumMod val="75000"/>
                  </a:schemeClr>
                </a:solidFill>
              </a:rPr>
              <a:t>n </a:t>
            </a:r>
            <a:r>
              <a:rPr lang="en-US" dirty="0" smtClean="0"/>
              <a:t>= 21 yes homeless</a:t>
            </a:r>
          </a:p>
          <a:p>
            <a:r>
              <a:rPr lang="en-US" b="1" dirty="0" smtClean="0">
                <a:solidFill>
                  <a:schemeClr val="accent6">
                    <a:lumMod val="75000"/>
                  </a:schemeClr>
                </a:solidFill>
              </a:rPr>
              <a:t>n </a:t>
            </a:r>
            <a:r>
              <a:rPr lang="en-US" dirty="0" smtClean="0"/>
              <a:t>= 35 yes mental health issues</a:t>
            </a:r>
          </a:p>
          <a:p>
            <a:r>
              <a:rPr lang="en-US" b="1" dirty="0" smtClean="0">
                <a:solidFill>
                  <a:schemeClr val="accent6">
                    <a:lumMod val="75000"/>
                  </a:schemeClr>
                </a:solidFill>
              </a:rPr>
              <a:t>Problems</a:t>
            </a:r>
            <a:r>
              <a:rPr lang="en-US" dirty="0" smtClean="0"/>
              <a:t>: Issues related to the mental health status of youth or family members</a:t>
            </a:r>
          </a:p>
          <a:p>
            <a:r>
              <a:rPr lang="en-US" b="1" dirty="0" smtClean="0">
                <a:solidFill>
                  <a:schemeClr val="accent6">
                    <a:lumMod val="75000"/>
                  </a:schemeClr>
                </a:solidFill>
              </a:rPr>
              <a:t>Total</a:t>
            </a:r>
            <a:r>
              <a:rPr lang="en-US" dirty="0" smtClean="0"/>
              <a:t>:  23.8%</a:t>
            </a:r>
          </a:p>
          <a:p>
            <a:r>
              <a:rPr lang="en-US" b="1" dirty="0" smtClean="0">
                <a:solidFill>
                  <a:schemeClr val="accent6">
                    <a:lumMod val="75000"/>
                  </a:schemeClr>
                </a:solidFill>
              </a:rPr>
              <a:t>Pearson Chi-Square</a:t>
            </a:r>
            <a:r>
              <a:rPr lang="en-US" dirty="0" smtClean="0"/>
              <a:t>: 0.000 (a. 5 cells (55.6%) have expected count less than 5. The minimum expected count is .13.)</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Those Who Made This All Possible</a:t>
            </a:r>
            <a:endParaRPr lang="en-US" dirty="0"/>
          </a:p>
        </p:txBody>
      </p:sp>
      <p:sp>
        <p:nvSpPr>
          <p:cNvPr id="3" name="Content Placeholder 2"/>
          <p:cNvSpPr>
            <a:spLocks noGrp="1"/>
          </p:cNvSpPr>
          <p:nvPr>
            <p:ph idx="1"/>
          </p:nvPr>
        </p:nvSpPr>
        <p:spPr/>
        <p:txBody>
          <a:bodyPr/>
          <a:lstStyle/>
          <a:p>
            <a:pPr>
              <a:buNone/>
            </a:pPr>
            <a:r>
              <a:rPr lang="en-US" dirty="0" smtClean="0">
                <a:solidFill>
                  <a:schemeClr val="accent6">
                    <a:lumMod val="75000"/>
                  </a:schemeClr>
                </a:solidFill>
              </a:rPr>
              <a:t>Research Fellows</a:t>
            </a:r>
          </a:p>
          <a:p>
            <a:r>
              <a:rPr lang="en-US" dirty="0" smtClean="0"/>
              <a:t>Jennifer Boisen</a:t>
            </a:r>
          </a:p>
          <a:p>
            <a:r>
              <a:rPr lang="en-US" dirty="0" smtClean="0"/>
              <a:t>Jacob Campbell</a:t>
            </a:r>
          </a:p>
          <a:p>
            <a:r>
              <a:rPr lang="en-US" dirty="0" smtClean="0"/>
              <a:t>Shireen Wheeler</a:t>
            </a:r>
          </a:p>
        </p:txBody>
      </p:sp>
      <p:sp>
        <p:nvSpPr>
          <p:cNvPr id="4" name="Text Placeholder 3"/>
          <p:cNvSpPr>
            <a:spLocks noGrp="1"/>
          </p:cNvSpPr>
          <p:nvPr>
            <p:ph type="body" sz="half" idx="2"/>
          </p:nvPr>
        </p:nvSpPr>
        <p:spPr/>
        <p:style>
          <a:lnRef idx="2">
            <a:schemeClr val="accent6"/>
          </a:lnRef>
          <a:fillRef idx="1">
            <a:schemeClr val="lt1"/>
          </a:fillRef>
          <a:effectRef idx="0">
            <a:schemeClr val="accent6"/>
          </a:effectRef>
          <a:fontRef idx="minor">
            <a:schemeClr val="dk1"/>
          </a:fontRef>
        </p:style>
        <p:txBody>
          <a:bodyPr/>
          <a:lstStyle/>
          <a:p>
            <a:r>
              <a:rPr lang="en-US" sz="2800" dirty="0" smtClean="0">
                <a:solidFill>
                  <a:schemeClr val="accent6">
                    <a:lumMod val="75000"/>
                  </a:schemeClr>
                </a:solidFill>
              </a:rPr>
              <a:t>Supportive  Figures</a:t>
            </a:r>
            <a:endParaRPr lang="en-US" dirty="0" smtClean="0">
              <a:solidFill>
                <a:schemeClr val="accent6">
                  <a:lumMod val="75000"/>
                </a:schemeClr>
              </a:solidFill>
            </a:endParaRPr>
          </a:p>
          <a:p>
            <a:r>
              <a:rPr lang="en-US" dirty="0" smtClean="0">
                <a:solidFill>
                  <a:schemeClr val="accent6">
                    <a:lumMod val="75000"/>
                  </a:schemeClr>
                </a:solidFill>
              </a:rPr>
              <a:t>Eastern Washington University</a:t>
            </a:r>
          </a:p>
          <a:p>
            <a:pPr>
              <a:buFontTx/>
              <a:buChar char="-"/>
            </a:pPr>
            <a:r>
              <a:rPr lang="en-US" dirty="0" smtClean="0"/>
              <a:t>Dr. Ed Byrnes</a:t>
            </a:r>
          </a:p>
          <a:p>
            <a:pPr>
              <a:buFontTx/>
              <a:buChar char="-"/>
            </a:pPr>
            <a:r>
              <a:rPr lang="en-US" dirty="0" smtClean="0"/>
              <a:t>Katie Clemons-Handy</a:t>
            </a:r>
          </a:p>
          <a:p>
            <a:pPr>
              <a:buFontTx/>
              <a:buChar char="-"/>
            </a:pPr>
            <a:r>
              <a:rPr lang="en-US" dirty="0" smtClean="0"/>
              <a:t>Dr. Sarah Keller</a:t>
            </a:r>
          </a:p>
          <a:p>
            <a:pPr>
              <a:buFontTx/>
              <a:buChar char="-"/>
            </a:pPr>
            <a:r>
              <a:rPr lang="en-US" dirty="0" smtClean="0"/>
              <a:t>Dr. Kim Stansbury</a:t>
            </a:r>
          </a:p>
          <a:p>
            <a:r>
              <a:rPr lang="en-US" dirty="0" smtClean="0">
                <a:solidFill>
                  <a:schemeClr val="accent6">
                    <a:lumMod val="75000"/>
                  </a:schemeClr>
                </a:solidFill>
              </a:rPr>
              <a:t>Crisis Residential Center</a:t>
            </a:r>
          </a:p>
          <a:p>
            <a:pPr>
              <a:buFontTx/>
              <a:buChar char="-"/>
            </a:pPr>
            <a:r>
              <a:rPr lang="en-US" dirty="0" smtClean="0"/>
              <a:t>Brandon Livingston</a:t>
            </a:r>
          </a:p>
          <a:p>
            <a:pPr>
              <a:buFontTx/>
              <a:buChar char="-"/>
            </a:pPr>
            <a:r>
              <a:rPr lang="en-US" dirty="0" smtClean="0"/>
              <a:t>Teresa Wright</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Correlative data</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solidFill>
                  <a:schemeClr val="accent1">
                    <a:lumMod val="60000"/>
                    <a:lumOff val="40000"/>
                  </a:schemeClr>
                </a:solidFill>
              </a:rPr>
              <a:t>Family Sessions &amp; Household Dynamics</a:t>
            </a:r>
          </a:p>
          <a:p>
            <a:r>
              <a:rPr lang="en-US" b="1" dirty="0" smtClean="0">
                <a:solidFill>
                  <a:schemeClr val="accent6">
                    <a:lumMod val="75000"/>
                  </a:schemeClr>
                </a:solidFill>
              </a:rPr>
              <a:t>n </a:t>
            </a:r>
            <a:r>
              <a:rPr lang="en-US" dirty="0" smtClean="0"/>
              <a:t>= 120 yes household dynamics</a:t>
            </a:r>
          </a:p>
          <a:p>
            <a:r>
              <a:rPr lang="en-US" b="1" dirty="0" smtClean="0">
                <a:solidFill>
                  <a:schemeClr val="accent6">
                    <a:lumMod val="75000"/>
                  </a:schemeClr>
                </a:solidFill>
              </a:rPr>
              <a:t>Problems</a:t>
            </a:r>
            <a:r>
              <a:rPr lang="en-US" dirty="0" smtClean="0"/>
              <a:t>: issues related to interactions and interrelationships within the household (for example, frequent arguments between household members</a:t>
            </a:r>
          </a:p>
          <a:p>
            <a:pPr lvl="0"/>
            <a:r>
              <a:rPr lang="en-US" b="1" dirty="0" smtClean="0">
                <a:solidFill>
                  <a:schemeClr val="accent6">
                    <a:lumMod val="75000"/>
                  </a:schemeClr>
                </a:solidFill>
              </a:rPr>
              <a:t>By the numbers</a:t>
            </a:r>
            <a:r>
              <a:rPr lang="en-US" dirty="0" smtClean="0"/>
              <a:t>:  0 hours → 26.7% || 0.01-2 hours → 26.7% || 2.01-4 hours →  24.2% || 4.01- 6 hours → 21.7% || Over 6.01 hours → 0.8% ||</a:t>
            </a:r>
          </a:p>
          <a:p>
            <a:r>
              <a:rPr lang="en-US" b="1" dirty="0" smtClean="0">
                <a:solidFill>
                  <a:schemeClr val="accent6">
                    <a:lumMod val="75000"/>
                  </a:schemeClr>
                </a:solidFill>
              </a:rPr>
              <a:t>Pearson Chi-Square</a:t>
            </a:r>
            <a:r>
              <a:rPr lang="en-US" dirty="0" smtClean="0"/>
              <a:t>: 0.758</a:t>
            </a:r>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Correlative data</a:t>
            </a:r>
            <a:endParaRPr lang="en-US" dirty="0"/>
          </a:p>
        </p:txBody>
      </p:sp>
      <p:sp>
        <p:nvSpPr>
          <p:cNvPr id="3" name="Content Placeholder 2"/>
          <p:cNvSpPr>
            <a:spLocks noGrp="1"/>
          </p:cNvSpPr>
          <p:nvPr>
            <p:ph idx="1"/>
          </p:nvPr>
        </p:nvSpPr>
        <p:spPr/>
        <p:txBody>
          <a:bodyPr>
            <a:normAutofit/>
          </a:bodyPr>
          <a:lstStyle/>
          <a:p>
            <a:pPr>
              <a:buNone/>
            </a:pPr>
            <a:r>
              <a:rPr lang="en-US" dirty="0" smtClean="0">
                <a:solidFill>
                  <a:schemeClr val="accent1">
                    <a:lumMod val="60000"/>
                    <a:lumOff val="40000"/>
                  </a:schemeClr>
                </a:solidFill>
              </a:rPr>
              <a:t>Family Sessions &amp; Drug Use and Abuse</a:t>
            </a:r>
          </a:p>
          <a:p>
            <a:r>
              <a:rPr lang="en-US" b="1" dirty="0" smtClean="0">
                <a:solidFill>
                  <a:schemeClr val="accent6">
                    <a:lumMod val="75000"/>
                  </a:schemeClr>
                </a:solidFill>
              </a:rPr>
              <a:t>n </a:t>
            </a:r>
            <a:r>
              <a:rPr lang="en-US" dirty="0" smtClean="0"/>
              <a:t>= 31 yes Drug Use and Abuse</a:t>
            </a:r>
          </a:p>
          <a:p>
            <a:r>
              <a:rPr lang="en-US" b="1" dirty="0" smtClean="0">
                <a:solidFill>
                  <a:schemeClr val="accent6">
                    <a:lumMod val="75000"/>
                  </a:schemeClr>
                </a:solidFill>
              </a:rPr>
              <a:t>Pearson Chi-Square</a:t>
            </a:r>
            <a:r>
              <a:rPr lang="en-US" dirty="0" smtClean="0"/>
              <a:t>: 0.907</a:t>
            </a:r>
          </a:p>
          <a:p>
            <a:endParaRPr lang="en-US" dirty="0"/>
          </a:p>
        </p:txBody>
      </p:sp>
      <p:pic>
        <p:nvPicPr>
          <p:cNvPr id="4" name="Picture 3"/>
          <p:cNvPicPr/>
          <p:nvPr/>
        </p:nvPicPr>
        <p:blipFill>
          <a:blip r:embed="rId3">
            <a:duotone>
              <a:schemeClr val="accent6">
                <a:shade val="45000"/>
                <a:satMod val="135000"/>
              </a:schemeClr>
              <a:prstClr val="white"/>
            </a:duotone>
          </a:blip>
          <a:srcRect/>
          <a:stretch>
            <a:fillRect/>
          </a:stretch>
        </p:blipFill>
        <p:spPr bwMode="auto">
          <a:xfrm>
            <a:off x="2514600" y="3429001"/>
            <a:ext cx="3808479" cy="3048000"/>
          </a:xfrm>
          <a:prstGeom prst="rect">
            <a:avLst/>
          </a:prstGeom>
          <a:noFill/>
          <a:ln w="9525">
            <a:noFill/>
            <a:miter lim="800000"/>
            <a:headEnd/>
            <a:tailEnd/>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File / data collection</a:t>
            </a:r>
          </a:p>
          <a:p>
            <a:r>
              <a:rPr lang="en-US" dirty="0" smtClean="0"/>
              <a:t>Aftercare</a:t>
            </a:r>
          </a:p>
          <a:p>
            <a:r>
              <a:rPr lang="en-US" dirty="0" smtClean="0"/>
              <a:t>Follow-up</a:t>
            </a:r>
          </a:p>
          <a:p>
            <a:r>
              <a:rPr lang="en-US" dirty="0" smtClean="0"/>
              <a:t>More training regarding therapy</a:t>
            </a:r>
          </a:p>
          <a:p>
            <a:r>
              <a:rPr lang="en-US" dirty="0" smtClean="0"/>
              <a:t>More individual time</a:t>
            </a:r>
          </a:p>
          <a:p>
            <a:r>
              <a:rPr lang="en-US" dirty="0" smtClean="0"/>
              <a:t>Substance use / abuse</a:t>
            </a:r>
            <a:endParaRPr 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p:txBody>
          <a:bodyPr/>
          <a:lstStyle/>
          <a:p>
            <a:r>
              <a:rPr lang="en-US" dirty="0" smtClean="0"/>
              <a:t>In-depth interviews</a:t>
            </a:r>
          </a:p>
          <a:p>
            <a:r>
              <a:rPr lang="en-US" dirty="0" smtClean="0"/>
              <a:t>More surveys</a:t>
            </a:r>
          </a:p>
          <a:p>
            <a:r>
              <a:rPr lang="en-US" dirty="0" smtClean="0"/>
              <a:t>Secondary paper</a:t>
            </a:r>
            <a:endParaRPr 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New questions</a:t>
            </a:r>
          </a:p>
          <a:p>
            <a:r>
              <a:rPr lang="en-US" dirty="0" smtClean="0"/>
              <a:t>Poor and dynamic data</a:t>
            </a:r>
          </a:p>
          <a:p>
            <a:r>
              <a:rPr lang="en-US" dirty="0" smtClean="0"/>
              <a:t>Expected data continuation</a:t>
            </a:r>
            <a:endParaRPr 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sz="28800" dirty="0" smtClean="0">
                <a:solidFill>
                  <a:schemeClr val="accent6">
                    <a:lumMod val="75000"/>
                  </a:schemeClr>
                </a:solidFill>
              </a:rPr>
              <a:t>?’s</a:t>
            </a:r>
            <a:endParaRPr lang="en-US" dirty="0">
              <a:solidFill>
                <a:schemeClr val="accent6">
                  <a:lumMod val="75000"/>
                </a:schemeClr>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Roadmap</a:t>
            </a:r>
            <a:endParaRPr lang="en-US" dirty="0"/>
          </a:p>
        </p:txBody>
      </p:sp>
      <p:sp>
        <p:nvSpPr>
          <p:cNvPr id="3" name="Content Placeholder 2"/>
          <p:cNvSpPr>
            <a:spLocks noGrp="1"/>
          </p:cNvSpPr>
          <p:nvPr>
            <p:ph idx="1"/>
          </p:nvPr>
        </p:nvSpPr>
        <p:spPr/>
        <p:txBody>
          <a:bodyPr/>
          <a:lstStyle/>
          <a:p>
            <a:r>
              <a:rPr lang="en-US" dirty="0" smtClean="0"/>
              <a:t>What it’s all about</a:t>
            </a:r>
          </a:p>
          <a:p>
            <a:r>
              <a:rPr lang="en-US" dirty="0" smtClean="0"/>
              <a:t>What we did</a:t>
            </a:r>
          </a:p>
          <a:p>
            <a:r>
              <a:rPr lang="en-US" dirty="0" smtClean="0"/>
              <a:t>What it means</a:t>
            </a:r>
          </a:p>
          <a:p>
            <a:r>
              <a:rPr lang="en-US" dirty="0" smtClean="0"/>
              <a:t>What to take away</a:t>
            </a:r>
            <a:endParaRPr lang="en-US" dirty="0"/>
          </a:p>
        </p:txBody>
      </p:sp>
      <p:pic>
        <p:nvPicPr>
          <p:cNvPr id="47106" name="Picture 2" descr="http://blog.ning.com/files/The%20Product%20Roadmap.jpg"/>
          <p:cNvPicPr>
            <a:picLocks noChangeAspect="1" noChangeArrowheads="1"/>
          </p:cNvPicPr>
          <p:nvPr/>
        </p:nvPicPr>
        <p:blipFill>
          <a:blip r:embed="rId3">
            <a:duotone>
              <a:schemeClr val="accent6">
                <a:shade val="45000"/>
                <a:satMod val="135000"/>
              </a:schemeClr>
              <a:prstClr val="white"/>
            </a:duotone>
          </a:blip>
          <a:srcRect/>
          <a:stretch>
            <a:fillRect/>
          </a:stretch>
        </p:blipFill>
        <p:spPr bwMode="auto">
          <a:xfrm>
            <a:off x="4038600" y="2495549"/>
            <a:ext cx="4953000" cy="32956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Text Placeholder 2"/>
          <p:cNvSpPr>
            <a:spLocks noGrp="1"/>
          </p:cNvSpPr>
          <p:nvPr>
            <p:ph type="body" idx="1"/>
          </p:nvPr>
        </p:nvSpPr>
        <p:spPr/>
        <p:txBody>
          <a:bodyPr/>
          <a:lstStyle/>
          <a:p>
            <a:r>
              <a:rPr lang="en-US" dirty="0" smtClean="0"/>
              <a:t>What it’s all about</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At-risk Youth</a:t>
            </a:r>
            <a:endParaRPr lang="en-US" dirty="0"/>
          </a:p>
        </p:txBody>
      </p:sp>
      <p:sp>
        <p:nvSpPr>
          <p:cNvPr id="3" name="Content Placeholder 2"/>
          <p:cNvSpPr>
            <a:spLocks noGrp="1"/>
          </p:cNvSpPr>
          <p:nvPr>
            <p:ph idx="1"/>
          </p:nvPr>
        </p:nvSpPr>
        <p:spPr/>
        <p:txBody>
          <a:bodyPr>
            <a:normAutofit lnSpcReduction="10000"/>
          </a:bodyPr>
          <a:lstStyle/>
          <a:p>
            <a:r>
              <a:rPr lang="en-US" dirty="0" smtClean="0"/>
              <a:t>Reasons for Runaway and Homeless Youth</a:t>
            </a:r>
          </a:p>
          <a:p>
            <a:pPr lvl="1"/>
            <a:r>
              <a:rPr lang="en-US" dirty="0" smtClean="0"/>
              <a:t>Support and nurturing</a:t>
            </a:r>
          </a:p>
          <a:p>
            <a:pPr lvl="1"/>
            <a:r>
              <a:rPr lang="en-US" dirty="0" smtClean="0"/>
              <a:t>Single parent homes</a:t>
            </a:r>
          </a:p>
          <a:p>
            <a:pPr lvl="1"/>
            <a:r>
              <a:rPr lang="en-US" dirty="0" smtClean="0"/>
              <a:t>Abuse and neglect</a:t>
            </a:r>
          </a:p>
          <a:p>
            <a:pPr lvl="1"/>
            <a:r>
              <a:rPr lang="en-US" dirty="0" smtClean="0"/>
              <a:t>Substance use / abuse</a:t>
            </a:r>
          </a:p>
          <a:p>
            <a:r>
              <a:rPr lang="en-US" dirty="0" smtClean="0"/>
              <a:t>Common Problems</a:t>
            </a:r>
          </a:p>
          <a:p>
            <a:pPr lvl="1"/>
            <a:r>
              <a:rPr lang="en-US" dirty="0" smtClean="0"/>
              <a:t>Academic</a:t>
            </a:r>
          </a:p>
          <a:p>
            <a:pPr lvl="1"/>
            <a:r>
              <a:rPr lang="en-US" dirty="0" smtClean="0"/>
              <a:t>Positive social networks</a:t>
            </a:r>
          </a:p>
          <a:p>
            <a:pPr lvl="1"/>
            <a:r>
              <a:rPr lang="en-US" dirty="0" smtClean="0"/>
              <a:t>Mental &amp; physical health issues</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Programs &amp; At-risk Youth</a:t>
            </a:r>
            <a:endParaRPr lang="en-US" dirty="0"/>
          </a:p>
        </p:txBody>
      </p:sp>
      <p:sp>
        <p:nvSpPr>
          <p:cNvPr id="3" name="Content Placeholder 2"/>
          <p:cNvSpPr>
            <a:spLocks noGrp="1"/>
          </p:cNvSpPr>
          <p:nvPr>
            <p:ph idx="1"/>
          </p:nvPr>
        </p:nvSpPr>
        <p:spPr/>
        <p:txBody>
          <a:bodyPr/>
          <a:lstStyle/>
          <a:p>
            <a:r>
              <a:rPr lang="en-US" dirty="0" smtClean="0"/>
              <a:t>Milieu environment</a:t>
            </a:r>
          </a:p>
          <a:p>
            <a:r>
              <a:rPr lang="en-US" dirty="0" smtClean="0"/>
              <a:t>Individual</a:t>
            </a:r>
          </a:p>
          <a:p>
            <a:r>
              <a:rPr lang="en-US" dirty="0" smtClean="0"/>
              <a:t>Group</a:t>
            </a:r>
          </a:p>
          <a:p>
            <a:r>
              <a:rPr lang="en-US" dirty="0" smtClean="0"/>
              <a:t>Family </a:t>
            </a:r>
          </a:p>
          <a:p>
            <a:r>
              <a:rPr lang="en-US" dirty="0" smtClean="0"/>
              <a:t>Referrals</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CRC</a:t>
            </a:r>
            <a:endParaRPr lang="en-US" dirty="0"/>
          </a:p>
        </p:txBody>
      </p:sp>
      <p:sp>
        <p:nvSpPr>
          <p:cNvPr id="3" name="Content Placeholder 2"/>
          <p:cNvSpPr>
            <a:spLocks noGrp="1"/>
          </p:cNvSpPr>
          <p:nvPr>
            <p:ph idx="1"/>
          </p:nvPr>
        </p:nvSpPr>
        <p:spPr/>
        <p:txBody>
          <a:bodyPr/>
          <a:lstStyle/>
          <a:p>
            <a:r>
              <a:rPr lang="en-US" dirty="0" smtClean="0"/>
              <a:t>YFA Connections</a:t>
            </a:r>
          </a:p>
          <a:p>
            <a:r>
              <a:rPr lang="en-US" dirty="0" smtClean="0"/>
              <a:t>Safety-net for Spokane</a:t>
            </a:r>
          </a:p>
          <a:p>
            <a:r>
              <a:rPr lang="en-US" dirty="0" smtClean="0"/>
              <a:t>General population</a:t>
            </a:r>
          </a:p>
          <a:p>
            <a:r>
              <a:rPr lang="en-US" dirty="0" smtClean="0"/>
              <a:t>Three programs</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Text Placeholder 2"/>
          <p:cNvSpPr>
            <a:spLocks noGrp="1"/>
          </p:cNvSpPr>
          <p:nvPr>
            <p:ph type="body" idx="1"/>
          </p:nvPr>
        </p:nvSpPr>
        <p:spPr/>
        <p:txBody>
          <a:bodyPr/>
          <a:lstStyle/>
          <a:p>
            <a:r>
              <a:rPr lang="en-US" dirty="0" smtClean="0"/>
              <a:t>What we did</a:t>
            </a:r>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Methodology</a:t>
            </a:r>
          </a:p>
        </p:txBody>
      </p:sp>
      <p:sp>
        <p:nvSpPr>
          <p:cNvPr id="4099" name="Rectangle 3"/>
          <p:cNvSpPr>
            <a:spLocks noGrp="1" noChangeArrowheads="1"/>
          </p:cNvSpPr>
          <p:nvPr>
            <p:ph type="body" sz="half" idx="1"/>
          </p:nvPr>
        </p:nvSpPr>
        <p:spPr/>
        <p:txBody>
          <a:bodyPr>
            <a:normAutofit fontScale="92500" lnSpcReduction="20000"/>
          </a:bodyPr>
          <a:lstStyle/>
          <a:p>
            <a:pPr>
              <a:buNone/>
            </a:pPr>
            <a:r>
              <a:rPr lang="en-US" sz="3200" dirty="0">
                <a:solidFill>
                  <a:schemeClr val="accent6">
                    <a:lumMod val="75000"/>
                  </a:schemeClr>
                </a:solidFill>
              </a:rPr>
              <a:t>The Plan:</a:t>
            </a:r>
          </a:p>
          <a:p>
            <a:r>
              <a:rPr lang="en-US" sz="3200" dirty="0"/>
              <a:t>Archive data from files.</a:t>
            </a:r>
          </a:p>
          <a:p>
            <a:pPr lvl="1"/>
            <a:r>
              <a:rPr lang="en-US" sz="2800" dirty="0"/>
              <a:t>Demographics, programmatic info, hx &amp; GAIN-SS</a:t>
            </a:r>
          </a:p>
          <a:p>
            <a:r>
              <a:rPr lang="en-US" sz="3200" dirty="0"/>
              <a:t>Parent </a:t>
            </a:r>
            <a:r>
              <a:rPr lang="en-US" sz="3200" dirty="0" smtClean="0"/>
              <a:t>surveys</a:t>
            </a:r>
          </a:p>
          <a:p>
            <a:pPr lvl="1"/>
            <a:r>
              <a:rPr lang="en-US" sz="2400" dirty="0" smtClean="0"/>
              <a:t>Quantitative </a:t>
            </a:r>
            <a:r>
              <a:rPr lang="en-US" sz="2400" dirty="0"/>
              <a:t>&amp; Qualitative.</a:t>
            </a:r>
          </a:p>
          <a:p>
            <a:r>
              <a:rPr lang="en-US" sz="3200" dirty="0"/>
              <a:t>Client surveys</a:t>
            </a:r>
          </a:p>
          <a:p>
            <a:pPr lvl="1"/>
            <a:r>
              <a:rPr lang="en-US" sz="2800" dirty="0"/>
              <a:t>Post GAIN-SS</a:t>
            </a:r>
          </a:p>
          <a:p>
            <a:r>
              <a:rPr lang="en-US" sz="3200" dirty="0"/>
              <a:t>In-depth interviews</a:t>
            </a:r>
          </a:p>
        </p:txBody>
      </p:sp>
      <p:sp>
        <p:nvSpPr>
          <p:cNvPr id="4100" name="Rectangle 4"/>
          <p:cNvSpPr>
            <a:spLocks noGrp="1" noChangeArrowheads="1"/>
          </p:cNvSpPr>
          <p:nvPr>
            <p:ph type="body" sz="half" idx="2"/>
          </p:nvPr>
        </p:nvSpPr>
        <p:spPr/>
        <p:txBody>
          <a:bodyPr>
            <a:normAutofit/>
          </a:bodyPr>
          <a:lstStyle/>
          <a:p>
            <a:pPr>
              <a:buNone/>
            </a:pPr>
            <a:r>
              <a:rPr lang="en-US" sz="3200" dirty="0">
                <a:solidFill>
                  <a:schemeClr val="accent6">
                    <a:lumMod val="75000"/>
                  </a:schemeClr>
                </a:solidFill>
              </a:rPr>
              <a:t>Reality</a:t>
            </a:r>
            <a:r>
              <a:rPr lang="en-US" dirty="0">
                <a:solidFill>
                  <a:schemeClr val="accent6">
                    <a:lumMod val="75000"/>
                  </a:schemeClr>
                </a:solidFill>
              </a:rPr>
              <a:t>:</a:t>
            </a:r>
            <a:endParaRPr lang="en-US" sz="3200" dirty="0">
              <a:solidFill>
                <a:schemeClr val="accent6">
                  <a:lumMod val="75000"/>
                </a:schemeClr>
              </a:solidFill>
            </a:endParaRPr>
          </a:p>
          <a:p>
            <a:r>
              <a:rPr lang="en-US" sz="3200" dirty="0"/>
              <a:t>Archive data from files.</a:t>
            </a:r>
            <a:endParaRPr lang="en-US" sz="3600" dirty="0"/>
          </a:p>
          <a:p>
            <a:pPr lvl="1"/>
            <a:r>
              <a:rPr lang="en-US" sz="2800" dirty="0"/>
              <a:t>Demographics, programmatic info. &amp; hx.</a:t>
            </a:r>
            <a:endParaRPr lang="en-US" sz="3200" dirty="0"/>
          </a:p>
          <a:p>
            <a:r>
              <a:rPr lang="en-US" sz="3200" dirty="0"/>
              <a:t>Parent surveys</a:t>
            </a:r>
            <a:endParaRPr lang="en-US" sz="3600" dirty="0"/>
          </a:p>
          <a:p>
            <a:pPr lvl="1"/>
            <a:r>
              <a:rPr lang="en-US" sz="2800" dirty="0"/>
              <a:t>Qualitative only</a:t>
            </a:r>
            <a:r>
              <a:rPr lang="en-US" sz="2800" dirty="0" smtClean="0"/>
              <a:t>.</a:t>
            </a:r>
            <a:endParaRPr lang="en-US" sz="3200"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741</Words>
  <Application>Microsoft Office PowerPoint</Application>
  <PresentationFormat>On-screen Show (4:3)</PresentationFormat>
  <Paragraphs>205</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The Crisis Residential Center’s</vt:lpstr>
      <vt:lpstr>To Those Who Made This All Possible</vt:lpstr>
      <vt:lpstr>Presentation Roadmap</vt:lpstr>
      <vt:lpstr>Literature Review</vt:lpstr>
      <vt:lpstr>Working with At-risk Youth</vt:lpstr>
      <vt:lpstr>Programs &amp; At-risk Youth</vt:lpstr>
      <vt:lpstr>About the CRC</vt:lpstr>
      <vt:lpstr>Methodology</vt:lpstr>
      <vt:lpstr>Methodology</vt:lpstr>
      <vt:lpstr>Data Analysis</vt:lpstr>
      <vt:lpstr>}{ Findings  }{}{ Limitations }{}{}{ Implications</vt:lpstr>
      <vt:lpstr>AGE</vt:lpstr>
      <vt:lpstr>Length of Stay</vt:lpstr>
      <vt:lpstr>Gender</vt:lpstr>
      <vt:lpstr>Limitations</vt:lpstr>
      <vt:lpstr>Implications for Social Work</vt:lpstr>
      <vt:lpstr>}{ Correlative data  }{}{ Recommendations    }{}{}{ Future research    }{}{}{}{ Conclusions</vt:lpstr>
      <vt:lpstr>Correlative data</vt:lpstr>
      <vt:lpstr>Correlative data</vt:lpstr>
      <vt:lpstr>Correlative data</vt:lpstr>
      <vt:lpstr>Correlative data</vt:lpstr>
      <vt:lpstr>Recommendations</vt:lpstr>
      <vt:lpstr>Future Research</vt:lpstr>
      <vt:lpstr>Conclusion</vt:lpstr>
      <vt:lpstr>Questions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Jacob Campbell (jacob.r.campbell@gmail.com)</dc:creator>
  <cp:lastModifiedBy>Jacob Campbell</cp:lastModifiedBy>
  <cp:revision>24</cp:revision>
  <dcterms:created xsi:type="dcterms:W3CDTF">2009-03-10T23:53:19Z</dcterms:created>
  <dcterms:modified xsi:type="dcterms:W3CDTF">2012-11-10T07:06:34Z</dcterms:modified>
</cp:coreProperties>
</file>