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63" r:id="rId3"/>
    <p:sldId id="256" r:id="rId4"/>
    <p:sldId id="258" r:id="rId5"/>
    <p:sldId id="265" r:id="rId6"/>
    <p:sldId id="266" r:id="rId7"/>
    <p:sldId id="259" r:id="rId8"/>
    <p:sldId id="264" r:id="rId9"/>
    <p:sldId id="260" r:id="rId10"/>
    <p:sldId id="267" r:id="rId11"/>
    <p:sldId id="268" r:id="rId12"/>
    <p:sldId id="269" r:id="rId13"/>
    <p:sldId id="270" r:id="rId14"/>
    <p:sldId id="271" r:id="rId15"/>
    <p:sldId id="272" r:id="rId16"/>
    <p:sldId id="261" r:id="rId17"/>
    <p:sldId id="277" r:id="rId18"/>
    <p:sldId id="274" r:id="rId19"/>
    <p:sldId id="276" r:id="rId20"/>
    <p:sldId id="262" r:id="rId21"/>
    <p:sldId id="273" r:id="rId22"/>
    <p:sldId id="284" r:id="rId23"/>
    <p:sldId id="285" r:id="rId24"/>
    <p:sldId id="275" r:id="rId25"/>
    <p:sldId id="28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000" autoAdjust="0"/>
  </p:normalViewPr>
  <p:slideViewPr>
    <p:cSldViewPr>
      <p:cViewPr varScale="1">
        <p:scale>
          <a:sx n="61" d="100"/>
          <a:sy n="61" d="100"/>
        </p:scale>
        <p:origin x="-1542"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D204CA-25BD-4BF5-8137-FC90F9347C52}" type="datetimeFigureOut">
              <a:rPr lang="en-US" smtClean="0"/>
              <a:pPr/>
              <a:t>10/14/2012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8C728C-55FE-45FA-AC0A-0AFFFF29E76B}" type="slidenum">
              <a:rPr lang="en-US" smtClean="0"/>
              <a:pPr/>
              <a:t>‹#›</a:t>
            </a:fld>
            <a:endParaRPr lang="en-US"/>
          </a:p>
        </p:txBody>
      </p:sp>
    </p:spTree>
    <p:extLst>
      <p:ext uri="{BB962C8B-B14F-4D97-AF65-F5344CB8AC3E}">
        <p14:creationId xmlns:p14="http://schemas.microsoft.com/office/powerpoint/2010/main" val="14548240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8C728C-55FE-45FA-AC0A-0AFFFF29E76B}"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8C728C-55FE-45FA-AC0A-0AFFFF29E76B}"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8C728C-55FE-45FA-AC0A-0AFFFF29E76B}"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8C728C-55FE-45FA-AC0A-0AFFFF29E76B}"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8C728C-55FE-45FA-AC0A-0AFFFF29E76B}"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8C728C-55FE-45FA-AC0A-0AFFFF29E76B}"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8C728C-55FE-45FA-AC0A-0AFFFF29E76B}"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8C728C-55FE-45FA-AC0A-0AFFFF29E76B}"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8C728C-55FE-45FA-AC0A-0AFFFF29E76B}"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The United States suffered its first recession back in the years between 1797 and 1800. It was called the panic of 1797, and it was primarily caused by the deflating effects of the Bank of England as they crossed the Ocean to American soil. This disrupted commercial real estate markets in the U.S. Britain’s economy was in a strained state already, because it was fighting France in the French Revolutionary wars at the time. This is just one example of how the effects of recession on one country can travel quickly to another. Economists all agree that what effects one country, especially a key country, will affect the rest of the world in at least one way, shape, or form, before the recession is over. Recession history has shown that U.S. economic recession history is full of trials that have helped bring about many other recessions since the Panic of 1797. Luckily though, the Panic of 1797 was the last recession of the 1700s.</a:t>
            </a:r>
          </a:p>
          <a:p>
            <a:endParaRPr lang="en-US" dirty="0" smtClean="0"/>
          </a:p>
          <a:p>
            <a:r>
              <a:rPr lang="en-US" dirty="0" smtClean="0"/>
              <a:t>The next recession confirmed occurred in the years between 1807 and 1814, and was called the Depression of 1807. This depression was primarily caused by the Embargo Act of 1807, signed into effect by then President Thomas Jefferson. This act destroyed a good part of the shipping related industries, and it was fought hard by the Federalists, who allowed smuggling to take effect in New England as a result of the Act.</a:t>
            </a:r>
          </a:p>
          <a:p>
            <a:endParaRPr lang="en-US" dirty="0" smtClean="0"/>
          </a:p>
          <a:p>
            <a:r>
              <a:rPr lang="en-US" dirty="0" smtClean="0"/>
              <a:t>The Panic of 1819 soon followed. This was considered the first major financial crisis to unveil itself before the relatively new U.S. economy. This panic brought with it widespread foreclosures, failing banks, huge unemployment rates, and a gigantic slump in manufacturing and agriculture that caused havoc among Americans. This recession also marked the end of great economic expansion that had taken place following the War of 1812.</a:t>
            </a:r>
          </a:p>
          <a:p>
            <a:endParaRPr lang="en-US" dirty="0" smtClean="0"/>
          </a:p>
          <a:p>
            <a:r>
              <a:rPr lang="en-US" dirty="0" smtClean="0"/>
              <a:t>Economic recessions in America continued with the Panic of 1837. This recession can really be attributed to failing banks, and to the lack of confidence people had in paper currency, which was becoming popular at the time. Banks stopped paying out in gold and silver, which really took its toll on American confidence.</a:t>
            </a:r>
          </a:p>
          <a:p>
            <a:endParaRPr lang="en-US" dirty="0" smtClean="0"/>
          </a:p>
          <a:p>
            <a:r>
              <a:rPr lang="en-US" dirty="0" smtClean="0"/>
              <a:t>The Panic of 1857 followed not long after. With the failure of the Ohio Life Insurance and Trust Company (which at the time was one of the biggest in the United States) came the explosion of a European confidence bubble in the U.S. This greatly affected the railroads and U.S. banks, causing over 5,000 businesses in America to fail in the first year of the panic alone. Unemployment rose, and protest meetings became popular.</a:t>
            </a:r>
          </a:p>
        </p:txBody>
      </p:sp>
      <p:sp>
        <p:nvSpPr>
          <p:cNvPr id="4" name="Slide Number Placeholder 3"/>
          <p:cNvSpPr>
            <a:spLocks noGrp="1"/>
          </p:cNvSpPr>
          <p:nvPr>
            <p:ph type="sldNum" sz="quarter" idx="10"/>
          </p:nvPr>
        </p:nvSpPr>
        <p:spPr/>
        <p:txBody>
          <a:bodyPr/>
          <a:lstStyle/>
          <a:p>
            <a:fld id="{F08C728C-55FE-45FA-AC0A-0AFFFF29E76B}"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Recessions continued to plague not only America, but the rest of the world as well. Considered part of the natural cycle of the modern economic system, no one can really escape recession in the long run. Countries like Germany, the U.K., China, and Japan have all had trouble with recessions. In fact, economists say that Germany is in for what might be the biggest recession in all of German history not too far down the road. Japanese economic recession has also played a huge part in their history. Japanese recession, just like economic recessions in America, can be linked to the dreadful cycle of imbalanced inflation, money supply, and interest rates that keep things in balance, rolling, and functioning properly.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In the year 2001, the early 2000s recession hit America. The collapse of the dot.com bubble was truly the cause of these recessions, as well as the attacks that occurred on September 11th on the World Trade Center Towers in New York City. Accounting scandals also ran rampant, contributing to the overall downward financial spiral that America faced. Everyone remembers the attacks on America’s soil, and nobody will forget how, despite economic trouble, the attacks brought Americans together, more united than ever. And with that kind of perseverance, America was led out of that struggle to a new future of prosperity.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And lastly, America has been hit by what has been called the Late 2000s recession. The collapse of the housing market really set this one off on a bad note, and it, coupled with bank collapses in the U.S. and Europe, have caused consumer confidence and credit availability to plummet to new lows. Hopefully, things will turn around. But for now, the modern economic cycle again comes around to purge itself of the problems put on it by humanity, and unfortunately, that purge is known to us as recession.</a:t>
            </a:r>
          </a:p>
        </p:txBody>
      </p:sp>
      <p:sp>
        <p:nvSpPr>
          <p:cNvPr id="4" name="Slide Number Placeholder 3"/>
          <p:cNvSpPr>
            <a:spLocks noGrp="1"/>
          </p:cNvSpPr>
          <p:nvPr>
            <p:ph type="sldNum" sz="quarter" idx="10"/>
          </p:nvPr>
        </p:nvSpPr>
        <p:spPr/>
        <p:txBody>
          <a:bodyPr/>
          <a:lstStyle/>
          <a:p>
            <a:fld id="{F08C728C-55FE-45FA-AC0A-0AFFFF29E76B}"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8C728C-55FE-45FA-AC0A-0AFFFF29E76B}"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8C728C-55FE-45FA-AC0A-0AFFFF29E76B}"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8C728C-55FE-45FA-AC0A-0AFFFF29E76B}"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8C728C-55FE-45FA-AC0A-0AFFFF29E76B}"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8C728C-55FE-45FA-AC0A-0AFFFF29E76B}"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8C728C-55FE-45FA-AC0A-0AFFFF29E76B}"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8C728C-55FE-45FA-AC0A-0AFFFF29E76B}" type="slidenum">
              <a:rPr lang="en-US" smtClean="0"/>
              <a:pPr/>
              <a:t>25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8C728C-55FE-45FA-AC0A-0AFFFF29E76B}"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8C728C-55FE-45FA-AC0A-0AFFFF29E76B}"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8C728C-55FE-45FA-AC0A-0AFFFF29E76B}"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8C728C-55FE-45FA-AC0A-0AFFFF29E76B}"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8C728C-55FE-45FA-AC0A-0AFFFF29E76B}"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8C728C-55FE-45FA-AC0A-0AFFFF29E76B}"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8C728C-55FE-45FA-AC0A-0AFFFF29E76B}"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0" name="Picture 2" descr="C:\Users\Jacob\Desktop\Economy &amp; Social Work PowerPoint full opec.png"/>
          <p:cNvPicPr>
            <a:picLocks noChangeAspect="1" noChangeArrowheads="1"/>
          </p:cNvPicPr>
          <p:nvPr userDrawn="1"/>
        </p:nvPicPr>
        <p:blipFill>
          <a:blip r:embed="rId2"/>
          <a:srcRect/>
          <a:stretch>
            <a:fillRect/>
          </a:stretch>
        </p:blipFill>
        <p:spPr bwMode="auto">
          <a:xfrm>
            <a:off x="0" y="9525"/>
            <a:ext cx="9144000" cy="6858000"/>
          </a:xfrm>
          <a:prstGeom prst="rect">
            <a:avLst/>
          </a:prstGeom>
          <a:noFill/>
        </p:spPr>
      </p:pic>
      <p:sp>
        <p:nvSpPr>
          <p:cNvPr id="2" name="Title 1"/>
          <p:cNvSpPr>
            <a:spLocks noGrp="1"/>
          </p:cNvSpPr>
          <p:nvPr>
            <p:ph type="ctrTitle"/>
          </p:nvPr>
        </p:nvSpPr>
        <p:spPr>
          <a:xfrm>
            <a:off x="685800" y="2130425"/>
            <a:ext cx="7772400" cy="1470025"/>
          </a:xfrm>
        </p:spPr>
        <p:style>
          <a:lnRef idx="2">
            <a:schemeClr val="accent2"/>
          </a:lnRef>
          <a:fillRef idx="1">
            <a:schemeClr val="lt1"/>
          </a:fillRef>
          <a:effectRef idx="0">
            <a:schemeClr val="accent2"/>
          </a:effectRef>
          <a:fontRef idx="none"/>
        </p:style>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914400"/>
          </a:xfrm>
        </p:spPr>
        <p:style>
          <a:lnRef idx="2">
            <a:schemeClr val="accent3"/>
          </a:lnRef>
          <a:fillRef idx="1">
            <a:schemeClr val="lt1"/>
          </a:fillRef>
          <a:effectRef idx="0">
            <a:schemeClr val="accent3"/>
          </a:effectRef>
          <a:fontRef idx="none"/>
        </p:style>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717DA54A-1F7C-417E-BEF2-985AE8402704}" type="datetimeFigureOut">
              <a:rPr lang="en-US" smtClean="0"/>
              <a:pPr/>
              <a:t>10/14/2012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4CD84-C0D3-4239-B93B-8BC1922EEB18}" type="slidenum">
              <a:rPr lang="en-US" smtClean="0"/>
              <a:pPr/>
              <a:t>‹#›</a:t>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7DA54A-1F7C-417E-BEF2-985AE8402704}" type="datetimeFigureOut">
              <a:rPr lang="en-US" smtClean="0"/>
              <a:pPr/>
              <a:t>10/14/2012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4CD84-C0D3-4239-B93B-8BC1922EEB18}" type="slidenum">
              <a:rPr lang="en-US" smtClean="0"/>
              <a:pPr/>
              <a:t>‹#›</a:t>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7DA54A-1F7C-417E-BEF2-985AE8402704}" type="datetimeFigureOut">
              <a:rPr lang="en-US" smtClean="0"/>
              <a:pPr/>
              <a:t>10/14/2012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4CD84-C0D3-4239-B93B-8BC1922EEB18}" type="slidenum">
              <a:rPr lang="en-US" smtClean="0"/>
              <a:pPr/>
              <a:t>‹#›</a:t>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7DA54A-1F7C-417E-BEF2-985AE8402704}" type="datetimeFigureOut">
              <a:rPr lang="en-US" smtClean="0"/>
              <a:pPr/>
              <a:t>10/14/2012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4CD84-C0D3-4239-B93B-8BC1922EEB18}" type="slidenum">
              <a:rPr lang="en-US" smtClean="0"/>
              <a:pPr/>
              <a:t>‹#›</a:t>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2819400"/>
            <a:ext cx="7772400" cy="1362075"/>
          </a:xfrm>
        </p:spPr>
        <p:txBody>
          <a:bodyPr anchor="b"/>
          <a:lstStyle>
            <a:lvl1pPr algn="l">
              <a:defRPr sz="4000" b="1" cap="none"/>
            </a:lvl1pPr>
          </a:lstStyle>
          <a:p>
            <a:r>
              <a:rPr lang="en-US" dirty="0" smtClean="0"/>
              <a:t>Click To Edit Master Title Style</a:t>
            </a:r>
            <a:endParaRPr lang="en-US" dirty="0"/>
          </a:p>
        </p:txBody>
      </p:sp>
      <p:sp>
        <p:nvSpPr>
          <p:cNvPr id="3" name="Text Placeholder 2"/>
          <p:cNvSpPr>
            <a:spLocks noGrp="1"/>
          </p:cNvSpPr>
          <p:nvPr>
            <p:ph type="body" idx="1"/>
          </p:nvPr>
        </p:nvSpPr>
        <p:spPr>
          <a:xfrm>
            <a:off x="685800" y="4419601"/>
            <a:ext cx="7772400" cy="609600"/>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717DA54A-1F7C-417E-BEF2-985AE8402704}" type="datetimeFigureOut">
              <a:rPr lang="en-US" smtClean="0"/>
              <a:pPr/>
              <a:t>10/14/2012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A4CD84-C0D3-4239-B93B-8BC1922EEB18}" type="slidenum">
              <a:rPr lang="en-US" smtClean="0"/>
              <a:pPr/>
              <a:t>‹#›</a:t>
            </a:fld>
            <a:endParaRPr lang="en-US"/>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7DA54A-1F7C-417E-BEF2-985AE8402704}" type="datetimeFigureOut">
              <a:rPr lang="en-US" smtClean="0"/>
              <a:pPr/>
              <a:t>10/14/2012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4CD84-C0D3-4239-B93B-8BC1922EEB18}" type="slidenum">
              <a:rPr lang="en-US" smtClean="0"/>
              <a:pPr/>
              <a:t>‹#›</a:t>
            </a:fld>
            <a:endParaRPr lang="en-US"/>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7DA54A-1F7C-417E-BEF2-985AE8402704}" type="datetimeFigureOut">
              <a:rPr lang="en-US" smtClean="0"/>
              <a:pPr/>
              <a:t>10/14/2012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A4CD84-C0D3-4239-B93B-8BC1922EEB18}" type="slidenum">
              <a:rPr lang="en-US" smtClean="0"/>
              <a:pPr/>
              <a:t>‹#›</a:t>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7DA54A-1F7C-417E-BEF2-985AE8402704}" type="datetimeFigureOut">
              <a:rPr lang="en-US" smtClean="0"/>
              <a:pPr/>
              <a:t>10/14/2012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A4CD84-C0D3-4239-B93B-8BC1922EEB18}" type="slidenum">
              <a:rPr lang="en-US" smtClean="0"/>
              <a:pPr/>
              <a:t>‹#›</a:t>
            </a:fld>
            <a:endParaRPr lang="en-US"/>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7DA54A-1F7C-417E-BEF2-985AE8402704}" type="datetimeFigureOut">
              <a:rPr lang="en-US" smtClean="0"/>
              <a:pPr/>
              <a:t>10/14/2012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A4CD84-C0D3-4239-B93B-8BC1922EEB18}" type="slidenum">
              <a:rPr lang="en-US" smtClean="0"/>
              <a:pPr/>
              <a:t>‹#›</a:t>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7DA54A-1F7C-417E-BEF2-985AE8402704}" type="datetimeFigureOut">
              <a:rPr lang="en-US" smtClean="0"/>
              <a:pPr/>
              <a:t>10/14/2012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4CD84-C0D3-4239-B93B-8BC1922EEB18}" type="slidenum">
              <a:rPr lang="en-US" smtClean="0"/>
              <a:pPr/>
              <a:t>‹#›</a:t>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7DA54A-1F7C-417E-BEF2-985AE8402704}" type="datetimeFigureOut">
              <a:rPr lang="en-US" smtClean="0"/>
              <a:pPr/>
              <a:t>10/14/2012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A4CD84-C0D3-4239-B93B-8BC1922EEB18}" type="slidenum">
              <a:rPr lang="en-US" smtClean="0"/>
              <a:pPr/>
              <a:t>‹#›</a:t>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8" name="Picture 4" descr="C:\Users\Jacob\Desktop\Economy &amp; Social Work PowerPoint full opec.png"/>
          <p:cNvPicPr>
            <a:picLocks noChangeAspect="1" noChangeArrowheads="1"/>
          </p:cNvPicPr>
          <p:nvPr userDrawn="1"/>
        </p:nvPicPr>
        <p:blipFill>
          <a:blip r:embed="rId13"/>
          <a:srcRect/>
          <a:stretch>
            <a:fillRect/>
          </a:stretch>
        </p:blipFill>
        <p:spPr bwMode="auto">
          <a:xfrm>
            <a:off x="0" y="0"/>
            <a:ext cx="9144000" cy="6858000"/>
          </a:xfrm>
          <a:prstGeom prst="rect">
            <a:avLst/>
          </a:prstGeom>
          <a:noFill/>
        </p:spPr>
      </p:pic>
      <p:sp>
        <p:nvSpPr>
          <p:cNvPr id="2" name="Title Placeholder 1"/>
          <p:cNvSpPr>
            <a:spLocks noGrp="1"/>
          </p:cNvSpPr>
          <p:nvPr>
            <p:ph type="title"/>
          </p:nvPr>
        </p:nvSpPr>
        <p:spPr>
          <a:xfrm>
            <a:off x="457200" y="274638"/>
            <a:ext cx="8229600" cy="1143000"/>
          </a:xfrm>
          <a:prstGeom prst="rect">
            <a:avLst/>
          </a:prstGeom>
          <a:effectLst>
            <a:glow rad="101600">
              <a:schemeClr val="tx2">
                <a:lumMod val="20000"/>
                <a:lumOff val="80000"/>
                <a:alpha val="60000"/>
              </a:schemeClr>
            </a:glow>
            <a:innerShdw blurRad="63500" dist="50800" dir="2700000">
              <a:prstClr val="black">
                <a:alpha val="50000"/>
              </a:prstClr>
            </a:innerShdw>
          </a:effectLst>
        </p:spPr>
        <p:style>
          <a:lnRef idx="2">
            <a:schemeClr val="accent2"/>
          </a:lnRef>
          <a:fillRef idx="1">
            <a:schemeClr val="lt1"/>
          </a:fillRef>
          <a:effectRef idx="0">
            <a:schemeClr val="accent2"/>
          </a:effectRef>
          <a:fontRef idx="none"/>
        </p:style>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a:effectLst>
            <a:glow rad="101600">
              <a:schemeClr val="tx2">
                <a:lumMod val="20000"/>
                <a:lumOff val="80000"/>
                <a:alpha val="60000"/>
              </a:schemeClr>
            </a:glow>
            <a:innerShdw blurRad="63500" dist="50800" dir="2700000">
              <a:prstClr val="black">
                <a:alpha val="50000"/>
              </a:prstClr>
            </a:innerShdw>
          </a:effectLst>
        </p:spPr>
        <p:style>
          <a:lnRef idx="2">
            <a:schemeClr val="accent3"/>
          </a:lnRef>
          <a:fillRef idx="1">
            <a:schemeClr val="lt1"/>
          </a:fillRef>
          <a:effectRef idx="0">
            <a:schemeClr val="accent3"/>
          </a:effectRef>
          <a:fontRef idx="none"/>
        </p:style>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7DA54A-1F7C-417E-BEF2-985AE8402704}" type="datetimeFigureOut">
              <a:rPr lang="en-US" smtClean="0"/>
              <a:pPr/>
              <a:t>10/14/2012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A4CD84-C0D3-4239-B93B-8BC1922EEB1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l" defTabSz="914400" rtl="0" eaLnBrk="1" latinLnBrk="0" hangingPunct="1">
        <a:spcBef>
          <a:spcPct val="0"/>
        </a:spcBef>
        <a:buNone/>
        <a:defRPr sz="4400" b="1" kern="1200">
          <a:solidFill>
            <a:schemeClr val="accent2"/>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b="0" kern="1200">
          <a:solidFill>
            <a:schemeClr val="accent3"/>
          </a:solidFill>
          <a:effectLst>
            <a:outerShdw blurRad="38100" dist="38100" dir="2700000" algn="tl">
              <a:srgbClr val="000000">
                <a:alpha val="43137"/>
              </a:srgbClr>
            </a:outerShdw>
          </a:effectLst>
          <a:latin typeface="+mn-lt"/>
          <a:ea typeface="+mn-ea"/>
          <a:cs typeface="+mn-cs"/>
        </a:defRPr>
      </a:lvl1pPr>
      <a:lvl2pPr marL="742950" indent="-285750" algn="l" defTabSz="914400" rtl="0" eaLnBrk="1" latinLnBrk="0" hangingPunct="1">
        <a:spcBef>
          <a:spcPct val="20000"/>
        </a:spcBef>
        <a:buFont typeface="Arial" pitchFamily="34" charset="0"/>
        <a:buChar char="–"/>
        <a:defRPr sz="2800" b="0" kern="1200">
          <a:solidFill>
            <a:schemeClr val="accent3"/>
          </a:solidFill>
          <a:effectLst>
            <a:outerShdw blurRad="38100" dist="38100" dir="2700000" algn="tl">
              <a:srgbClr val="000000">
                <a:alpha val="43137"/>
              </a:srgbClr>
            </a:outerShdw>
          </a:effectLst>
          <a:latin typeface="+mn-lt"/>
          <a:ea typeface="+mn-ea"/>
          <a:cs typeface="+mn-cs"/>
        </a:defRPr>
      </a:lvl2pPr>
      <a:lvl3pPr marL="1143000" indent="-228600" algn="l" defTabSz="914400" rtl="0" eaLnBrk="1" latinLnBrk="0" hangingPunct="1">
        <a:spcBef>
          <a:spcPct val="20000"/>
        </a:spcBef>
        <a:buFont typeface="Arial" pitchFamily="34" charset="0"/>
        <a:buChar char="•"/>
        <a:defRPr sz="2400" b="0" kern="1200">
          <a:solidFill>
            <a:schemeClr val="accent3"/>
          </a:solidFill>
          <a:effectLst>
            <a:outerShdw blurRad="38100" dist="38100" dir="2700000" algn="tl">
              <a:srgbClr val="000000">
                <a:alpha val="43137"/>
              </a:srgbClr>
            </a:outerShdw>
          </a:effectLst>
          <a:latin typeface="+mn-lt"/>
          <a:ea typeface="+mn-ea"/>
          <a:cs typeface="+mn-cs"/>
        </a:defRPr>
      </a:lvl3pPr>
      <a:lvl4pPr marL="1600200" indent="-228600" algn="l" defTabSz="914400" rtl="0" eaLnBrk="1" latinLnBrk="0" hangingPunct="1">
        <a:spcBef>
          <a:spcPct val="20000"/>
        </a:spcBef>
        <a:buFont typeface="Arial" pitchFamily="34" charset="0"/>
        <a:buChar char="–"/>
        <a:defRPr sz="2000" b="0" kern="1200">
          <a:solidFill>
            <a:schemeClr val="accent3"/>
          </a:solidFill>
          <a:effectLst>
            <a:outerShdw blurRad="38100" dist="38100" dir="2700000" algn="tl">
              <a:srgbClr val="000000">
                <a:alpha val="43137"/>
              </a:srgbClr>
            </a:outerShdw>
          </a:effectLst>
          <a:latin typeface="+mn-lt"/>
          <a:ea typeface="+mn-ea"/>
          <a:cs typeface="+mn-cs"/>
        </a:defRPr>
      </a:lvl4pPr>
      <a:lvl5pPr marL="2057400" indent="-228600" algn="l" defTabSz="914400" rtl="0" eaLnBrk="1" latinLnBrk="0" hangingPunct="1">
        <a:spcBef>
          <a:spcPct val="20000"/>
        </a:spcBef>
        <a:buFont typeface="Arial" pitchFamily="34" charset="0"/>
        <a:buChar char="»"/>
        <a:defRPr sz="2000" b="0" kern="1200">
          <a:solidFill>
            <a:schemeClr val="accent3"/>
          </a:solidFill>
          <a:effectLst>
            <a:outerShdw blurRad="38100" dist="38100" dir="2700000" algn="tl">
              <a:srgbClr val="000000">
                <a:alpha val="43137"/>
              </a:srgbClr>
            </a:outerShdw>
          </a:effectLst>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ideo" Target="file:///C:\Users\Jacob\Videos\ClusterF%23@k%20to%20the%20Poor%20House%20Intro.wmv"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 @ Home</a:t>
            </a:r>
            <a:endParaRPr lang="en-US" dirty="0"/>
          </a:p>
        </p:txBody>
      </p:sp>
      <p:sp>
        <p:nvSpPr>
          <p:cNvPr id="4" name="Text Placeholder 3"/>
          <p:cNvSpPr>
            <a:spLocks noGrp="1"/>
          </p:cNvSpPr>
          <p:nvPr>
            <p:ph type="body" sz="half" idx="2"/>
          </p:nvPr>
        </p:nvSpPr>
        <p:spPr/>
        <p:txBody>
          <a:bodyPr/>
          <a:lstStyle/>
          <a:p>
            <a:r>
              <a:rPr lang="en-US" dirty="0" smtClean="0"/>
              <a:t>Forty-seven states in America are facing shortfalls on their budget. </a:t>
            </a:r>
          </a:p>
          <a:p>
            <a:endParaRPr lang="en-US" dirty="0" smtClean="0"/>
          </a:p>
          <a:p>
            <a:r>
              <a:rPr lang="en-US" dirty="0" smtClean="0"/>
              <a:t>Combined this shortfall is $51 billion.  </a:t>
            </a:r>
          </a:p>
          <a:p>
            <a:endParaRPr lang="en-US" dirty="0" smtClean="0"/>
          </a:p>
          <a:p>
            <a:r>
              <a:rPr lang="en-US" dirty="0" smtClean="0"/>
              <a:t>Forty-three states are already projecting budget shortfalls for their 2010 budgets</a:t>
            </a:r>
            <a:endParaRPr lang="en-US" dirty="0"/>
          </a:p>
        </p:txBody>
      </p:sp>
      <p:pic>
        <p:nvPicPr>
          <p:cNvPr id="37890" name="Picture 2" descr="http://www.cbpp.org/9-8-08sfp-f1.jpg"/>
          <p:cNvPicPr>
            <a:picLocks noGrp="1" noChangeAspect="1" noChangeArrowheads="1"/>
          </p:cNvPicPr>
          <p:nvPr>
            <p:ph idx="1"/>
          </p:nvPr>
        </p:nvPicPr>
        <p:blipFill>
          <a:blip r:embed="rId3"/>
          <a:srcRect/>
          <a:stretch>
            <a:fillRect/>
          </a:stretch>
        </p:blipFill>
        <p:spPr bwMode="auto">
          <a:xfrm>
            <a:off x="3575050" y="1330978"/>
            <a:ext cx="5111750" cy="3737257"/>
          </a:xfrm>
          <a:prstGeom prst="rect">
            <a:avLst/>
          </a:prstGeom>
          <a:noFill/>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Trouble @ Home</a:t>
            </a:r>
            <a:endParaRPr lang="en-US" dirty="0"/>
          </a:p>
        </p:txBody>
      </p:sp>
      <p:pic>
        <p:nvPicPr>
          <p:cNvPr id="39942" name="Picture 6" descr="http://www.cbpp.org/images/9-8-08sfp-f2-rev.jpg"/>
          <p:cNvPicPr>
            <a:picLocks noGrp="1" noChangeAspect="1" noChangeArrowheads="1"/>
          </p:cNvPicPr>
          <p:nvPr>
            <p:ph idx="1"/>
          </p:nvPr>
        </p:nvPicPr>
        <p:blipFill>
          <a:blip r:embed="rId3"/>
          <a:srcRect/>
          <a:stretch>
            <a:fillRect/>
          </a:stretch>
        </p:blipFill>
        <p:spPr bwMode="auto">
          <a:xfrm>
            <a:off x="1714500" y="1843881"/>
            <a:ext cx="5715000" cy="4038600"/>
          </a:xfrm>
          <a:prstGeom prst="rect">
            <a:avLst/>
          </a:prstGeom>
          <a:noFill/>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 @ Home</a:t>
            </a:r>
            <a:endParaRPr lang="en-US" dirty="0"/>
          </a:p>
        </p:txBody>
      </p:sp>
      <p:graphicFrame>
        <p:nvGraphicFramePr>
          <p:cNvPr id="4" name="Content Placeholder 3"/>
          <p:cNvGraphicFramePr>
            <a:graphicFrameLocks noGrp="1"/>
          </p:cNvGraphicFramePr>
          <p:nvPr>
            <p:ph idx="1"/>
          </p:nvPr>
        </p:nvGraphicFramePr>
        <p:xfrm>
          <a:off x="457200" y="1600200"/>
          <a:ext cx="8229600" cy="4820920"/>
        </p:xfrm>
        <a:graphic>
          <a:graphicData uri="http://schemas.openxmlformats.org/drawingml/2006/table">
            <a:tbl>
              <a:tblPr firstRow="1" bandRow="1">
                <a:tableStyleId>{F5AB1C69-6EDB-4FF4-983F-18BD219EF322}</a:tableStyleId>
              </a:tblPr>
              <a:tblGrid>
                <a:gridCol w="2743200"/>
                <a:gridCol w="2743200"/>
                <a:gridCol w="2743200"/>
              </a:tblGrid>
              <a:tr h="370840">
                <a:tc gridSpan="3">
                  <a:txBody>
                    <a:bodyPr/>
                    <a:lstStyle/>
                    <a:p>
                      <a:pPr algn="ctr"/>
                      <a:r>
                        <a:rPr lang="en-US" sz="1000" dirty="0"/>
                        <a:t>TABLE 1:  </a:t>
                      </a:r>
                      <a:br>
                        <a:rPr lang="en-US" sz="1000" dirty="0"/>
                      </a:br>
                      <a:r>
                        <a:rPr lang="en-US" sz="1000" dirty="0"/>
                        <a:t>STATES WITH MID-YEAR FY2009 BUDGET GAPS</a:t>
                      </a:r>
                      <a:endParaRPr lang="en-US" dirty="0"/>
                    </a:p>
                  </a:txBody>
                  <a:tcPr marL="68580" marR="68580" marT="0" marB="0" anchor="ctr"/>
                </a:tc>
                <a:tc hMerge="1">
                  <a:txBody>
                    <a:bodyPr/>
                    <a:lstStyle/>
                    <a:p>
                      <a:endParaRPr lang="en-US"/>
                    </a:p>
                  </a:txBody>
                  <a:tcPr/>
                </a:tc>
                <a:tc hMerge="1">
                  <a:txBody>
                    <a:bodyPr/>
                    <a:lstStyle/>
                    <a:p>
                      <a:endParaRPr lang="en-US"/>
                    </a:p>
                  </a:txBody>
                  <a:tcPr/>
                </a:tc>
              </a:tr>
              <a:tr h="370840">
                <a:tc>
                  <a:txBody>
                    <a:bodyPr/>
                    <a:lstStyle/>
                    <a:p>
                      <a:r>
                        <a:rPr lang="en-US" sz="1000" b="1" dirty="0">
                          <a:solidFill>
                            <a:schemeClr val="bg1"/>
                          </a:solidFill>
                        </a:rPr>
                        <a:t> </a:t>
                      </a:r>
                      <a:endParaRPr lang="en-US" b="1" dirty="0">
                        <a:solidFill>
                          <a:schemeClr val="bg1"/>
                        </a:solidFill>
                      </a:endParaRPr>
                    </a:p>
                  </a:txBody>
                  <a:tcPr marL="68580" marR="68580" marT="0" marB="0">
                    <a:solidFill>
                      <a:schemeClr val="accent3">
                        <a:lumMod val="50000"/>
                      </a:schemeClr>
                    </a:solidFill>
                  </a:tcPr>
                </a:tc>
                <a:tc>
                  <a:txBody>
                    <a:bodyPr/>
                    <a:lstStyle/>
                    <a:p>
                      <a:r>
                        <a:rPr lang="en-US" sz="1000" b="1" dirty="0">
                          <a:solidFill>
                            <a:schemeClr val="bg1"/>
                          </a:solidFill>
                        </a:rPr>
                        <a:t>Size of Gap</a:t>
                      </a:r>
                      <a:endParaRPr lang="en-US" b="1" dirty="0">
                        <a:solidFill>
                          <a:schemeClr val="bg1"/>
                        </a:solidFill>
                      </a:endParaRPr>
                    </a:p>
                  </a:txBody>
                  <a:tcPr marL="68580" marR="68580" marT="0" marB="0" anchor="ctr">
                    <a:solidFill>
                      <a:schemeClr val="accent3">
                        <a:lumMod val="50000"/>
                      </a:schemeClr>
                    </a:solidFill>
                  </a:tcPr>
                </a:tc>
                <a:tc>
                  <a:txBody>
                    <a:bodyPr/>
                    <a:lstStyle/>
                    <a:p>
                      <a:r>
                        <a:rPr lang="en-US" sz="1000" b="1" dirty="0">
                          <a:solidFill>
                            <a:schemeClr val="bg1"/>
                          </a:solidFill>
                        </a:rPr>
                        <a:t>Percent of FY2009 General Fund</a:t>
                      </a:r>
                      <a:endParaRPr lang="en-US" b="1" dirty="0">
                        <a:solidFill>
                          <a:schemeClr val="bg1"/>
                        </a:solidFill>
                      </a:endParaRPr>
                    </a:p>
                  </a:txBody>
                  <a:tcPr marL="68580" marR="68580" marT="0" marB="0" anchor="ctr">
                    <a:solidFill>
                      <a:schemeClr val="accent3">
                        <a:lumMod val="50000"/>
                      </a:schemeClr>
                    </a:solidFill>
                  </a:tcPr>
                </a:tc>
              </a:tr>
              <a:tr h="370840">
                <a:tc>
                  <a:txBody>
                    <a:bodyPr/>
                    <a:lstStyle/>
                    <a:p>
                      <a:r>
                        <a:rPr lang="en-US" sz="1000" dirty="0"/>
                        <a:t>Alabama</a:t>
                      </a:r>
                      <a:endParaRPr lang="en-US" dirty="0"/>
                    </a:p>
                  </a:txBody>
                  <a:tcPr marL="68580" marR="68580" marT="0" marB="0" anchor="ctr"/>
                </a:tc>
                <a:tc>
                  <a:txBody>
                    <a:bodyPr/>
                    <a:lstStyle/>
                    <a:p>
                      <a:r>
                        <a:rPr lang="en-US" sz="1000" dirty="0"/>
                        <a:t>$1.1 billion</a:t>
                      </a:r>
                      <a:endParaRPr lang="en-US" dirty="0"/>
                    </a:p>
                  </a:txBody>
                  <a:tcPr marL="68580" marR="68580" marT="0" marB="0"/>
                </a:tc>
                <a:tc>
                  <a:txBody>
                    <a:bodyPr/>
                    <a:lstStyle/>
                    <a:p>
                      <a:r>
                        <a:rPr lang="en-US" sz="1000" dirty="0"/>
                        <a:t>12.7%</a:t>
                      </a:r>
                      <a:endParaRPr lang="en-US" dirty="0"/>
                    </a:p>
                  </a:txBody>
                  <a:tcPr marL="68580" marR="68580" marT="0" marB="0"/>
                </a:tc>
              </a:tr>
              <a:tr h="370840">
                <a:tc>
                  <a:txBody>
                    <a:bodyPr/>
                    <a:lstStyle/>
                    <a:p>
                      <a:r>
                        <a:rPr lang="en-US" sz="1000"/>
                        <a:t>Alaska</a:t>
                      </a:r>
                      <a:endParaRPr lang="en-US"/>
                    </a:p>
                  </a:txBody>
                  <a:tcPr marL="68580" marR="68580" marT="0" marB="0" anchor="ctr"/>
                </a:tc>
                <a:tc>
                  <a:txBody>
                    <a:bodyPr/>
                    <a:lstStyle/>
                    <a:p>
                      <a:r>
                        <a:rPr lang="en-US" sz="1000"/>
                        <a:t>$360 million</a:t>
                      </a:r>
                      <a:endParaRPr lang="en-US"/>
                    </a:p>
                  </a:txBody>
                  <a:tcPr marL="68580" marR="68580" marT="0" marB="0"/>
                </a:tc>
                <a:tc>
                  <a:txBody>
                    <a:bodyPr/>
                    <a:lstStyle/>
                    <a:p>
                      <a:r>
                        <a:rPr lang="en-US" sz="1000"/>
                        <a:t>6.8%</a:t>
                      </a:r>
                      <a:endParaRPr lang="en-US"/>
                    </a:p>
                  </a:txBody>
                  <a:tcPr marL="68580" marR="68580" marT="0" marB="0"/>
                </a:tc>
              </a:tr>
              <a:tr h="370840">
                <a:tc>
                  <a:txBody>
                    <a:bodyPr/>
                    <a:lstStyle/>
                    <a:p>
                      <a:r>
                        <a:rPr lang="en-US" sz="1000" dirty="0"/>
                        <a:t>Arizona</a:t>
                      </a:r>
                      <a:endParaRPr lang="en-US" dirty="0"/>
                    </a:p>
                  </a:txBody>
                  <a:tcPr marL="68580" marR="68580" marT="0" marB="0" anchor="ctr"/>
                </a:tc>
                <a:tc>
                  <a:txBody>
                    <a:bodyPr/>
                    <a:lstStyle/>
                    <a:p>
                      <a:r>
                        <a:rPr lang="en-US" sz="1000"/>
                        <a:t>$1.6 billion</a:t>
                      </a:r>
                      <a:endParaRPr lang="en-US"/>
                    </a:p>
                  </a:txBody>
                  <a:tcPr marL="68580" marR="68580" marT="0" marB="0"/>
                </a:tc>
                <a:tc>
                  <a:txBody>
                    <a:bodyPr/>
                    <a:lstStyle/>
                    <a:p>
                      <a:r>
                        <a:rPr lang="en-US" sz="1000"/>
                        <a:t>15.9%</a:t>
                      </a:r>
                      <a:endParaRPr lang="en-US"/>
                    </a:p>
                  </a:txBody>
                  <a:tcPr marL="68580" marR="68580" marT="0" marB="0"/>
                </a:tc>
              </a:tr>
              <a:tr h="370840">
                <a:tc>
                  <a:txBody>
                    <a:bodyPr/>
                    <a:lstStyle/>
                    <a:p>
                      <a:r>
                        <a:rPr lang="en-US" sz="1000" dirty="0"/>
                        <a:t>California</a:t>
                      </a:r>
                      <a:endParaRPr lang="en-US" dirty="0"/>
                    </a:p>
                  </a:txBody>
                  <a:tcPr marL="68580" marR="68580" marT="0" marB="0" anchor="ctr"/>
                </a:tc>
                <a:tc>
                  <a:txBody>
                    <a:bodyPr/>
                    <a:lstStyle/>
                    <a:p>
                      <a:r>
                        <a:rPr lang="en-US" sz="1000"/>
                        <a:t>$13.7 billion</a:t>
                      </a:r>
                      <a:endParaRPr lang="en-US"/>
                    </a:p>
                  </a:txBody>
                  <a:tcPr marL="68580" marR="68580" marT="0" marB="0"/>
                </a:tc>
                <a:tc>
                  <a:txBody>
                    <a:bodyPr/>
                    <a:lstStyle/>
                    <a:p>
                      <a:r>
                        <a:rPr lang="en-US" sz="1000"/>
                        <a:t>13.6%</a:t>
                      </a:r>
                      <a:endParaRPr lang="en-US"/>
                    </a:p>
                  </a:txBody>
                  <a:tcPr marL="68580" marR="68580" marT="0" marB="0"/>
                </a:tc>
              </a:tr>
              <a:tr h="370840">
                <a:tc>
                  <a:txBody>
                    <a:bodyPr/>
                    <a:lstStyle/>
                    <a:p>
                      <a:r>
                        <a:rPr lang="en-US" sz="1000"/>
                        <a:t>Colorado</a:t>
                      </a:r>
                      <a:endParaRPr lang="en-US"/>
                    </a:p>
                  </a:txBody>
                  <a:tcPr marL="68580" marR="68580" marT="0" marB="0" anchor="ctr"/>
                </a:tc>
                <a:tc>
                  <a:txBody>
                    <a:bodyPr/>
                    <a:lstStyle/>
                    <a:p>
                      <a:r>
                        <a:rPr lang="en-US" sz="1000" dirty="0"/>
                        <a:t>$604 million</a:t>
                      </a:r>
                      <a:endParaRPr lang="en-US" dirty="0"/>
                    </a:p>
                  </a:txBody>
                  <a:tcPr marL="68580" marR="68580" marT="0" marB="0"/>
                </a:tc>
                <a:tc>
                  <a:txBody>
                    <a:bodyPr/>
                    <a:lstStyle/>
                    <a:p>
                      <a:r>
                        <a:rPr lang="en-US" sz="1000"/>
                        <a:t>7.7%</a:t>
                      </a:r>
                      <a:endParaRPr lang="en-US"/>
                    </a:p>
                  </a:txBody>
                  <a:tcPr marL="68580" marR="68580" marT="0" marB="0"/>
                </a:tc>
              </a:tr>
              <a:tr h="370840">
                <a:tc>
                  <a:txBody>
                    <a:bodyPr/>
                    <a:lstStyle/>
                    <a:p>
                      <a:r>
                        <a:rPr lang="en-US" sz="1000"/>
                        <a:t>Connecticut</a:t>
                      </a:r>
                      <a:endParaRPr lang="en-US"/>
                    </a:p>
                  </a:txBody>
                  <a:tcPr marL="68580" marR="68580" marT="0" marB="0" anchor="ctr"/>
                </a:tc>
                <a:tc>
                  <a:txBody>
                    <a:bodyPr/>
                    <a:lstStyle/>
                    <a:p>
                      <a:r>
                        <a:rPr lang="en-US" sz="1000"/>
                        <a:t>$1.7 billion</a:t>
                      </a:r>
                      <a:endParaRPr lang="en-US"/>
                    </a:p>
                  </a:txBody>
                  <a:tcPr marL="68580" marR="68580" marT="0" marB="0"/>
                </a:tc>
                <a:tc>
                  <a:txBody>
                    <a:bodyPr/>
                    <a:lstStyle/>
                    <a:p>
                      <a:r>
                        <a:rPr lang="en-US" sz="1000"/>
                        <a:t>10.1%</a:t>
                      </a:r>
                      <a:endParaRPr lang="en-US"/>
                    </a:p>
                  </a:txBody>
                  <a:tcPr marL="68580" marR="68580" marT="0" marB="0"/>
                </a:tc>
              </a:tr>
              <a:tr h="370840">
                <a:tc>
                  <a:txBody>
                    <a:bodyPr/>
                    <a:lstStyle/>
                    <a:p>
                      <a:r>
                        <a:rPr lang="en-US" sz="1000"/>
                        <a:t>District of Columbia</a:t>
                      </a:r>
                      <a:endParaRPr lang="en-US"/>
                    </a:p>
                  </a:txBody>
                  <a:tcPr marL="68580" marR="68580" marT="0" marB="0" anchor="ctr"/>
                </a:tc>
                <a:tc>
                  <a:txBody>
                    <a:bodyPr/>
                    <a:lstStyle/>
                    <a:p>
                      <a:r>
                        <a:rPr lang="en-US" sz="1000"/>
                        <a:t>$258 million</a:t>
                      </a:r>
                      <a:endParaRPr lang="en-US"/>
                    </a:p>
                  </a:txBody>
                  <a:tcPr marL="68580" marR="68580" marT="0" marB="0"/>
                </a:tc>
                <a:tc>
                  <a:txBody>
                    <a:bodyPr/>
                    <a:lstStyle/>
                    <a:p>
                      <a:r>
                        <a:rPr lang="en-US" sz="1000"/>
                        <a:t>4.1%</a:t>
                      </a:r>
                      <a:endParaRPr lang="en-US"/>
                    </a:p>
                  </a:txBody>
                  <a:tcPr marL="68580" marR="68580" marT="0" marB="0"/>
                </a:tc>
              </a:tr>
              <a:tr h="370840">
                <a:tc>
                  <a:txBody>
                    <a:bodyPr/>
                    <a:lstStyle/>
                    <a:p>
                      <a:r>
                        <a:rPr lang="en-US" sz="1000"/>
                        <a:t>Delaware</a:t>
                      </a:r>
                      <a:endParaRPr lang="en-US"/>
                    </a:p>
                  </a:txBody>
                  <a:tcPr marL="68580" marR="68580" marT="0" marB="0" anchor="ctr"/>
                </a:tc>
                <a:tc>
                  <a:txBody>
                    <a:bodyPr/>
                    <a:lstStyle/>
                    <a:p>
                      <a:r>
                        <a:rPr lang="en-US" sz="1000"/>
                        <a:t>$226 million</a:t>
                      </a:r>
                      <a:endParaRPr lang="en-US"/>
                    </a:p>
                  </a:txBody>
                  <a:tcPr marL="68580" marR="68580" marT="0" marB="0"/>
                </a:tc>
                <a:tc>
                  <a:txBody>
                    <a:bodyPr/>
                    <a:lstStyle/>
                    <a:p>
                      <a:r>
                        <a:rPr lang="en-US" sz="1000"/>
                        <a:t>6.2%</a:t>
                      </a:r>
                      <a:endParaRPr lang="en-US"/>
                    </a:p>
                  </a:txBody>
                  <a:tcPr marL="68580" marR="68580" marT="0" marB="0"/>
                </a:tc>
              </a:tr>
              <a:tr h="370840">
                <a:tc>
                  <a:txBody>
                    <a:bodyPr/>
                    <a:lstStyle/>
                    <a:p>
                      <a:r>
                        <a:rPr lang="en-US" sz="1000"/>
                        <a:t>Florida</a:t>
                      </a:r>
                      <a:endParaRPr lang="en-US"/>
                    </a:p>
                  </a:txBody>
                  <a:tcPr marL="68580" marR="68580" marT="0" marB="0" anchor="ctr"/>
                </a:tc>
                <a:tc>
                  <a:txBody>
                    <a:bodyPr/>
                    <a:lstStyle/>
                    <a:p>
                      <a:r>
                        <a:rPr lang="en-US" sz="1000"/>
                        <a:t>$2.3 billion</a:t>
                      </a:r>
                      <a:endParaRPr lang="en-US"/>
                    </a:p>
                  </a:txBody>
                  <a:tcPr marL="68580" marR="68580" marT="0" marB="0"/>
                </a:tc>
                <a:tc>
                  <a:txBody>
                    <a:bodyPr/>
                    <a:lstStyle/>
                    <a:p>
                      <a:r>
                        <a:rPr lang="en-US" sz="1000"/>
                        <a:t>9.0%</a:t>
                      </a:r>
                      <a:endParaRPr lang="en-US"/>
                    </a:p>
                  </a:txBody>
                  <a:tcPr marL="68580" marR="68580" marT="0" marB="0"/>
                </a:tc>
              </a:tr>
              <a:tr h="370840">
                <a:tc>
                  <a:txBody>
                    <a:bodyPr/>
                    <a:lstStyle/>
                    <a:p>
                      <a:r>
                        <a:rPr lang="en-US" sz="1000"/>
                        <a:t>Georgia</a:t>
                      </a:r>
                      <a:endParaRPr lang="en-US"/>
                    </a:p>
                  </a:txBody>
                  <a:tcPr marL="68580" marR="68580" marT="0" marB="0" anchor="ctr"/>
                </a:tc>
                <a:tc>
                  <a:txBody>
                    <a:bodyPr/>
                    <a:lstStyle/>
                    <a:p>
                      <a:r>
                        <a:rPr lang="en-US" sz="1000"/>
                        <a:t>$2.2 billion</a:t>
                      </a:r>
                      <a:endParaRPr lang="en-US"/>
                    </a:p>
                  </a:txBody>
                  <a:tcPr marL="68580" marR="68580" marT="0" marB="0"/>
                </a:tc>
                <a:tc>
                  <a:txBody>
                    <a:bodyPr/>
                    <a:lstStyle/>
                    <a:p>
                      <a:r>
                        <a:rPr lang="en-US" sz="1000"/>
                        <a:t>10.3%</a:t>
                      </a:r>
                      <a:endParaRPr lang="en-US"/>
                    </a:p>
                  </a:txBody>
                  <a:tcPr marL="68580" marR="68580" marT="0" marB="0"/>
                </a:tc>
              </a:tr>
              <a:tr h="370840">
                <a:tc>
                  <a:txBody>
                    <a:bodyPr/>
                    <a:lstStyle/>
                    <a:p>
                      <a:r>
                        <a:rPr lang="en-US" sz="1000"/>
                        <a:t>Hawaii</a:t>
                      </a:r>
                      <a:endParaRPr lang="en-US"/>
                    </a:p>
                  </a:txBody>
                  <a:tcPr marL="68580" marR="68580" marT="0" marB="0" anchor="ctr"/>
                </a:tc>
                <a:tc>
                  <a:txBody>
                    <a:bodyPr/>
                    <a:lstStyle/>
                    <a:p>
                      <a:r>
                        <a:rPr lang="en-US" sz="1000"/>
                        <a:t>$232 million</a:t>
                      </a:r>
                      <a:endParaRPr lang="en-US"/>
                    </a:p>
                  </a:txBody>
                  <a:tcPr marL="68580" marR="68580" marT="0" marB="0"/>
                </a:tc>
                <a:tc>
                  <a:txBody>
                    <a:bodyPr/>
                    <a:lstStyle/>
                    <a:p>
                      <a:r>
                        <a:rPr lang="en-US" sz="1000" dirty="0"/>
                        <a:t>4.0%</a:t>
                      </a:r>
                      <a:endParaRPr lang="en-US" dirty="0"/>
                    </a:p>
                  </a:txBody>
                  <a:tcPr marL="68580" marR="68580" marT="0" marB="0"/>
                </a:tc>
              </a:tr>
            </a:tbl>
          </a:graphicData>
        </a:graphic>
      </p:graphicFrame>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 @ Home</a:t>
            </a:r>
            <a:endParaRPr lang="en-US" dirty="0"/>
          </a:p>
        </p:txBody>
      </p:sp>
      <p:graphicFrame>
        <p:nvGraphicFramePr>
          <p:cNvPr id="4" name="Content Placeholder 3"/>
          <p:cNvGraphicFramePr>
            <a:graphicFrameLocks noGrp="1"/>
          </p:cNvGraphicFramePr>
          <p:nvPr>
            <p:ph idx="1"/>
          </p:nvPr>
        </p:nvGraphicFramePr>
        <p:xfrm>
          <a:off x="457200" y="1600200"/>
          <a:ext cx="8229600" cy="4450080"/>
        </p:xfrm>
        <a:graphic>
          <a:graphicData uri="http://schemas.openxmlformats.org/drawingml/2006/table">
            <a:tbl>
              <a:tblPr bandRow="1">
                <a:tableStyleId>{F5AB1C69-6EDB-4FF4-983F-18BD219EF322}</a:tableStyleId>
              </a:tblPr>
              <a:tblGrid>
                <a:gridCol w="2743200"/>
                <a:gridCol w="2743200"/>
                <a:gridCol w="2743200"/>
              </a:tblGrid>
              <a:tr h="370840">
                <a:tc>
                  <a:txBody>
                    <a:bodyPr/>
                    <a:lstStyle/>
                    <a:p>
                      <a:r>
                        <a:rPr lang="en-US" sz="1000" dirty="0"/>
                        <a:t>Idaho</a:t>
                      </a:r>
                      <a:endParaRPr lang="en-US" dirty="0"/>
                    </a:p>
                  </a:txBody>
                  <a:tcPr marL="68580" marR="68580" marT="0" marB="0" anchor="ctr"/>
                </a:tc>
                <a:tc>
                  <a:txBody>
                    <a:bodyPr/>
                    <a:lstStyle/>
                    <a:p>
                      <a:r>
                        <a:rPr lang="en-US" sz="1000"/>
                        <a:t>$218 million</a:t>
                      </a:r>
                      <a:endParaRPr lang="en-US"/>
                    </a:p>
                  </a:txBody>
                  <a:tcPr marL="68580" marR="68580" marT="0" marB="0"/>
                </a:tc>
                <a:tc>
                  <a:txBody>
                    <a:bodyPr/>
                    <a:lstStyle/>
                    <a:p>
                      <a:r>
                        <a:rPr lang="en-US" sz="1000"/>
                        <a:t>7.4%</a:t>
                      </a:r>
                      <a:endParaRPr lang="en-US"/>
                    </a:p>
                  </a:txBody>
                  <a:tcPr marL="68580" marR="68580" marT="0" marB="0"/>
                </a:tc>
              </a:tr>
              <a:tr h="370840">
                <a:tc>
                  <a:txBody>
                    <a:bodyPr/>
                    <a:lstStyle/>
                    <a:p>
                      <a:r>
                        <a:rPr lang="en-US" sz="1000"/>
                        <a:t>Illinois</a:t>
                      </a:r>
                      <a:endParaRPr lang="en-US"/>
                    </a:p>
                  </a:txBody>
                  <a:tcPr marL="68580" marR="68580" marT="0" marB="0" anchor="ctr"/>
                </a:tc>
                <a:tc>
                  <a:txBody>
                    <a:bodyPr/>
                    <a:lstStyle/>
                    <a:p>
                      <a:r>
                        <a:rPr lang="en-US" sz="1000"/>
                        <a:t>$4.2 billion</a:t>
                      </a:r>
                      <a:endParaRPr lang="en-US"/>
                    </a:p>
                  </a:txBody>
                  <a:tcPr marL="68580" marR="68580" marT="0" marB="0"/>
                </a:tc>
                <a:tc>
                  <a:txBody>
                    <a:bodyPr/>
                    <a:lstStyle/>
                    <a:p>
                      <a:r>
                        <a:rPr lang="en-US" sz="1000"/>
                        <a:t>14.8%</a:t>
                      </a:r>
                      <a:endParaRPr lang="en-US"/>
                    </a:p>
                  </a:txBody>
                  <a:tcPr marL="68580" marR="68580" marT="0" marB="0"/>
                </a:tc>
              </a:tr>
              <a:tr h="370840">
                <a:tc>
                  <a:txBody>
                    <a:bodyPr/>
                    <a:lstStyle/>
                    <a:p>
                      <a:r>
                        <a:rPr lang="en-US" sz="1000"/>
                        <a:t>Indiana</a:t>
                      </a:r>
                      <a:endParaRPr lang="en-US"/>
                    </a:p>
                  </a:txBody>
                  <a:tcPr marL="68580" marR="68580" marT="0" marB="0" anchor="ctr"/>
                </a:tc>
                <a:tc>
                  <a:txBody>
                    <a:bodyPr/>
                    <a:lstStyle/>
                    <a:p>
                      <a:r>
                        <a:rPr lang="en-US" sz="1000"/>
                        <a:t>$1.1 billion</a:t>
                      </a:r>
                      <a:endParaRPr lang="en-US"/>
                    </a:p>
                  </a:txBody>
                  <a:tcPr marL="68580" marR="68580" marT="0" marB="0"/>
                </a:tc>
                <a:tc>
                  <a:txBody>
                    <a:bodyPr/>
                    <a:lstStyle/>
                    <a:p>
                      <a:r>
                        <a:rPr lang="en-US" sz="1000"/>
                        <a:t>8.0%</a:t>
                      </a:r>
                      <a:endParaRPr lang="en-US"/>
                    </a:p>
                  </a:txBody>
                  <a:tcPr marL="68580" marR="68580" marT="0" marB="0"/>
                </a:tc>
              </a:tr>
              <a:tr h="370840">
                <a:tc>
                  <a:txBody>
                    <a:bodyPr/>
                    <a:lstStyle/>
                    <a:p>
                      <a:r>
                        <a:rPr lang="en-US" sz="1000"/>
                        <a:t>Iowa</a:t>
                      </a:r>
                      <a:endParaRPr lang="en-US"/>
                    </a:p>
                  </a:txBody>
                  <a:tcPr marL="68580" marR="68580" marT="0" marB="0" anchor="ctr"/>
                </a:tc>
                <a:tc>
                  <a:txBody>
                    <a:bodyPr/>
                    <a:lstStyle/>
                    <a:p>
                      <a:r>
                        <a:rPr lang="en-US" sz="1000"/>
                        <a:t>$134 million</a:t>
                      </a:r>
                      <a:endParaRPr lang="en-US"/>
                    </a:p>
                  </a:txBody>
                  <a:tcPr marL="68580" marR="68580" marT="0" marB="0"/>
                </a:tc>
                <a:tc>
                  <a:txBody>
                    <a:bodyPr/>
                    <a:lstStyle/>
                    <a:p>
                      <a:r>
                        <a:rPr lang="en-US" sz="1000"/>
                        <a:t>2.1%</a:t>
                      </a:r>
                      <a:endParaRPr lang="en-US"/>
                    </a:p>
                  </a:txBody>
                  <a:tcPr marL="68580" marR="68580" marT="0" marB="0"/>
                </a:tc>
              </a:tr>
              <a:tr h="370840">
                <a:tc>
                  <a:txBody>
                    <a:bodyPr/>
                    <a:lstStyle/>
                    <a:p>
                      <a:r>
                        <a:rPr lang="en-US" sz="1000" dirty="0"/>
                        <a:t>Kansas</a:t>
                      </a:r>
                      <a:endParaRPr lang="en-US" dirty="0"/>
                    </a:p>
                  </a:txBody>
                  <a:tcPr marL="68580" marR="68580" marT="0" marB="0" anchor="ctr"/>
                </a:tc>
                <a:tc>
                  <a:txBody>
                    <a:bodyPr/>
                    <a:lstStyle/>
                    <a:p>
                      <a:r>
                        <a:rPr lang="en-US" sz="1000"/>
                        <a:t>$186 million</a:t>
                      </a:r>
                      <a:endParaRPr lang="en-US"/>
                    </a:p>
                  </a:txBody>
                  <a:tcPr marL="68580" marR="68580" marT="0" marB="0"/>
                </a:tc>
                <a:tc>
                  <a:txBody>
                    <a:bodyPr/>
                    <a:lstStyle/>
                    <a:p>
                      <a:r>
                        <a:rPr lang="en-US" sz="1000" dirty="0"/>
                        <a:t>2.9%</a:t>
                      </a:r>
                      <a:endParaRPr lang="en-US" dirty="0"/>
                    </a:p>
                  </a:txBody>
                  <a:tcPr marL="68580" marR="68580" marT="0" marB="0"/>
                </a:tc>
              </a:tr>
              <a:tr h="370840">
                <a:tc>
                  <a:txBody>
                    <a:bodyPr/>
                    <a:lstStyle/>
                    <a:p>
                      <a:r>
                        <a:rPr lang="en-US" sz="1000"/>
                        <a:t>Kentucky</a:t>
                      </a:r>
                      <a:endParaRPr lang="en-US"/>
                    </a:p>
                  </a:txBody>
                  <a:tcPr marL="68580" marR="68580" marT="0" marB="0" anchor="ctr"/>
                </a:tc>
                <a:tc>
                  <a:txBody>
                    <a:bodyPr/>
                    <a:lstStyle/>
                    <a:p>
                      <a:r>
                        <a:rPr lang="en-US" sz="1000"/>
                        <a:t>$456 million</a:t>
                      </a:r>
                      <a:endParaRPr lang="en-US"/>
                    </a:p>
                  </a:txBody>
                  <a:tcPr marL="68580" marR="68580" marT="0" marB="0"/>
                </a:tc>
                <a:tc>
                  <a:txBody>
                    <a:bodyPr/>
                    <a:lstStyle/>
                    <a:p>
                      <a:r>
                        <a:rPr lang="en-US" sz="1000"/>
                        <a:t>4.9%</a:t>
                      </a:r>
                      <a:endParaRPr lang="en-US"/>
                    </a:p>
                  </a:txBody>
                  <a:tcPr marL="68580" marR="68580" marT="0" marB="0"/>
                </a:tc>
              </a:tr>
              <a:tr h="370840">
                <a:tc>
                  <a:txBody>
                    <a:bodyPr/>
                    <a:lstStyle/>
                    <a:p>
                      <a:r>
                        <a:rPr lang="en-US" sz="1000"/>
                        <a:t>Louisiana</a:t>
                      </a:r>
                      <a:endParaRPr lang="en-US"/>
                    </a:p>
                  </a:txBody>
                  <a:tcPr marL="68580" marR="68580" marT="0" marB="0" anchor="ctr"/>
                </a:tc>
                <a:tc>
                  <a:txBody>
                    <a:bodyPr/>
                    <a:lstStyle/>
                    <a:p>
                      <a:r>
                        <a:rPr lang="en-US" sz="1000"/>
                        <a:t>$341 million</a:t>
                      </a:r>
                      <a:endParaRPr lang="en-US"/>
                    </a:p>
                  </a:txBody>
                  <a:tcPr marL="68580" marR="68580" marT="0" marB="0"/>
                </a:tc>
                <a:tc>
                  <a:txBody>
                    <a:bodyPr/>
                    <a:lstStyle/>
                    <a:p>
                      <a:r>
                        <a:rPr lang="en-US" sz="1000"/>
                        <a:t>3.7%</a:t>
                      </a:r>
                      <a:endParaRPr lang="en-US"/>
                    </a:p>
                  </a:txBody>
                  <a:tcPr marL="68580" marR="68580" marT="0" marB="0"/>
                </a:tc>
              </a:tr>
              <a:tr h="370840">
                <a:tc>
                  <a:txBody>
                    <a:bodyPr/>
                    <a:lstStyle/>
                    <a:p>
                      <a:r>
                        <a:rPr lang="en-US" sz="1000"/>
                        <a:t>Maine</a:t>
                      </a:r>
                      <a:endParaRPr lang="en-US"/>
                    </a:p>
                  </a:txBody>
                  <a:tcPr marL="68580" marR="68580" marT="0" marB="0" anchor="ctr"/>
                </a:tc>
                <a:tc>
                  <a:txBody>
                    <a:bodyPr/>
                    <a:lstStyle/>
                    <a:p>
                      <a:r>
                        <a:rPr lang="en-US" sz="1000"/>
                        <a:t>$140 million</a:t>
                      </a:r>
                      <a:endParaRPr lang="en-US"/>
                    </a:p>
                  </a:txBody>
                  <a:tcPr marL="68580" marR="68580" marT="0" marB="0"/>
                </a:tc>
                <a:tc>
                  <a:txBody>
                    <a:bodyPr/>
                    <a:lstStyle/>
                    <a:p>
                      <a:r>
                        <a:rPr lang="en-US" sz="1000"/>
                        <a:t>4.6%</a:t>
                      </a:r>
                      <a:endParaRPr lang="en-US"/>
                    </a:p>
                  </a:txBody>
                  <a:tcPr marL="68580" marR="68580" marT="0" marB="0"/>
                </a:tc>
              </a:tr>
              <a:tr h="370840">
                <a:tc>
                  <a:txBody>
                    <a:bodyPr/>
                    <a:lstStyle/>
                    <a:p>
                      <a:r>
                        <a:rPr lang="en-US" sz="1000"/>
                        <a:t>Maryland</a:t>
                      </a:r>
                      <a:endParaRPr lang="en-US"/>
                    </a:p>
                  </a:txBody>
                  <a:tcPr marL="68580" marR="68580" marT="0" marB="0" anchor="ctr"/>
                </a:tc>
                <a:tc>
                  <a:txBody>
                    <a:bodyPr/>
                    <a:lstStyle/>
                    <a:p>
                      <a:r>
                        <a:rPr lang="en-US" sz="1000"/>
                        <a:t>$691 million</a:t>
                      </a:r>
                      <a:endParaRPr lang="en-US"/>
                    </a:p>
                  </a:txBody>
                  <a:tcPr marL="68580" marR="68580" marT="0" marB="0"/>
                </a:tc>
                <a:tc>
                  <a:txBody>
                    <a:bodyPr/>
                    <a:lstStyle/>
                    <a:p>
                      <a:r>
                        <a:rPr lang="en-US" sz="1000"/>
                        <a:t>4.6%</a:t>
                      </a:r>
                      <a:endParaRPr lang="en-US"/>
                    </a:p>
                  </a:txBody>
                  <a:tcPr marL="68580" marR="68580" marT="0" marB="0"/>
                </a:tc>
              </a:tr>
              <a:tr h="370840">
                <a:tc>
                  <a:txBody>
                    <a:bodyPr/>
                    <a:lstStyle/>
                    <a:p>
                      <a:r>
                        <a:rPr lang="en-US" sz="1000"/>
                        <a:t>Massachusetts</a:t>
                      </a:r>
                      <a:endParaRPr lang="en-US"/>
                    </a:p>
                  </a:txBody>
                  <a:tcPr marL="68580" marR="68580" marT="0" marB="0" anchor="ctr"/>
                </a:tc>
                <a:tc>
                  <a:txBody>
                    <a:bodyPr/>
                    <a:lstStyle/>
                    <a:p>
                      <a:r>
                        <a:rPr lang="en-US" sz="1000"/>
                        <a:t>$2.4 billion</a:t>
                      </a:r>
                      <a:endParaRPr lang="en-US"/>
                    </a:p>
                  </a:txBody>
                  <a:tcPr marL="68580" marR="68580" marT="0" marB="0"/>
                </a:tc>
                <a:tc>
                  <a:txBody>
                    <a:bodyPr/>
                    <a:lstStyle/>
                    <a:p>
                      <a:r>
                        <a:rPr lang="en-US" sz="1000"/>
                        <a:t>8.4%</a:t>
                      </a:r>
                      <a:endParaRPr lang="en-US"/>
                    </a:p>
                  </a:txBody>
                  <a:tcPr marL="68580" marR="68580" marT="0" marB="0"/>
                </a:tc>
              </a:tr>
              <a:tr h="370840">
                <a:tc>
                  <a:txBody>
                    <a:bodyPr/>
                    <a:lstStyle/>
                    <a:p>
                      <a:r>
                        <a:rPr lang="en-US" sz="1000"/>
                        <a:t>Michigan</a:t>
                      </a:r>
                      <a:endParaRPr lang="en-US"/>
                    </a:p>
                  </a:txBody>
                  <a:tcPr marL="68580" marR="68580" marT="0" marB="0" anchor="ctr"/>
                </a:tc>
                <a:tc>
                  <a:txBody>
                    <a:bodyPr/>
                    <a:lstStyle/>
                    <a:p>
                      <a:r>
                        <a:rPr lang="en-US" sz="1000"/>
                        <a:t>$200 million</a:t>
                      </a:r>
                      <a:endParaRPr lang="en-US"/>
                    </a:p>
                  </a:txBody>
                  <a:tcPr marL="68580" marR="68580" marT="0" marB="0"/>
                </a:tc>
                <a:tc>
                  <a:txBody>
                    <a:bodyPr/>
                    <a:lstStyle/>
                    <a:p>
                      <a:r>
                        <a:rPr lang="en-US" sz="1000"/>
                        <a:t>0.9%</a:t>
                      </a:r>
                      <a:endParaRPr lang="en-US"/>
                    </a:p>
                  </a:txBody>
                  <a:tcPr marL="68580" marR="68580" marT="0" marB="0"/>
                </a:tc>
              </a:tr>
              <a:tr h="370840">
                <a:tc>
                  <a:txBody>
                    <a:bodyPr/>
                    <a:lstStyle/>
                    <a:p>
                      <a:r>
                        <a:rPr lang="en-US" sz="1000"/>
                        <a:t>Minnesota</a:t>
                      </a:r>
                      <a:endParaRPr lang="en-US"/>
                    </a:p>
                  </a:txBody>
                  <a:tcPr marL="68580" marR="68580" marT="0" marB="0" anchor="ctr"/>
                </a:tc>
                <a:tc>
                  <a:txBody>
                    <a:bodyPr/>
                    <a:lstStyle/>
                    <a:p>
                      <a:r>
                        <a:rPr lang="en-US" sz="1000"/>
                        <a:t>$426 million</a:t>
                      </a:r>
                      <a:endParaRPr lang="en-US"/>
                    </a:p>
                  </a:txBody>
                  <a:tcPr marL="68580" marR="68580" marT="0" marB="0"/>
                </a:tc>
                <a:tc>
                  <a:txBody>
                    <a:bodyPr/>
                    <a:lstStyle/>
                    <a:p>
                      <a:r>
                        <a:rPr lang="en-US" sz="1000" dirty="0"/>
                        <a:t>2.5%</a:t>
                      </a:r>
                      <a:endParaRPr lang="en-US" dirty="0"/>
                    </a:p>
                  </a:txBody>
                  <a:tcPr marL="68580" marR="68580" marT="0" marB="0"/>
                </a:tc>
              </a:tr>
            </a:tbl>
          </a:graphicData>
        </a:graphic>
      </p:graphicFrame>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 @ Home</a:t>
            </a:r>
            <a:endParaRPr lang="en-US" dirty="0"/>
          </a:p>
        </p:txBody>
      </p:sp>
      <p:graphicFrame>
        <p:nvGraphicFramePr>
          <p:cNvPr id="4" name="Content Placeholder 3"/>
          <p:cNvGraphicFramePr>
            <a:graphicFrameLocks noGrp="1"/>
          </p:cNvGraphicFramePr>
          <p:nvPr>
            <p:ph idx="1"/>
          </p:nvPr>
        </p:nvGraphicFramePr>
        <p:xfrm>
          <a:off x="457200" y="1600200"/>
          <a:ext cx="8229600" cy="4450080"/>
        </p:xfrm>
        <a:graphic>
          <a:graphicData uri="http://schemas.openxmlformats.org/drawingml/2006/table">
            <a:tbl>
              <a:tblPr bandRow="1">
                <a:tableStyleId>{F5AB1C69-6EDB-4FF4-983F-18BD219EF322}</a:tableStyleId>
              </a:tblPr>
              <a:tblGrid>
                <a:gridCol w="2743200"/>
                <a:gridCol w="2743200"/>
                <a:gridCol w="2743200"/>
              </a:tblGrid>
              <a:tr h="370840">
                <a:tc>
                  <a:txBody>
                    <a:bodyPr/>
                    <a:lstStyle/>
                    <a:p>
                      <a:r>
                        <a:rPr lang="en-US" sz="1000" dirty="0"/>
                        <a:t>Mississippi</a:t>
                      </a:r>
                      <a:endParaRPr lang="en-US" dirty="0"/>
                    </a:p>
                  </a:txBody>
                  <a:tcPr marL="68580" marR="68580" marT="0" marB="0" anchor="ctr"/>
                </a:tc>
                <a:tc>
                  <a:txBody>
                    <a:bodyPr/>
                    <a:lstStyle/>
                    <a:p>
                      <a:r>
                        <a:rPr lang="en-US" sz="1000"/>
                        <a:t>$175 million</a:t>
                      </a:r>
                      <a:endParaRPr lang="en-US"/>
                    </a:p>
                  </a:txBody>
                  <a:tcPr marL="68580" marR="68580" marT="0" marB="0"/>
                </a:tc>
                <a:tc>
                  <a:txBody>
                    <a:bodyPr/>
                    <a:lstStyle/>
                    <a:p>
                      <a:r>
                        <a:rPr lang="en-US" sz="1000"/>
                        <a:t>3.4%</a:t>
                      </a:r>
                      <a:endParaRPr lang="en-US"/>
                    </a:p>
                  </a:txBody>
                  <a:tcPr marL="68580" marR="68580" marT="0" marB="0"/>
                </a:tc>
              </a:tr>
              <a:tr h="370840">
                <a:tc>
                  <a:txBody>
                    <a:bodyPr/>
                    <a:lstStyle/>
                    <a:p>
                      <a:r>
                        <a:rPr lang="en-US" sz="1000"/>
                        <a:t>Missouri</a:t>
                      </a:r>
                      <a:endParaRPr lang="en-US"/>
                    </a:p>
                  </a:txBody>
                  <a:tcPr marL="68580" marR="68580" marT="0" marB="0" anchor="ctr"/>
                </a:tc>
                <a:tc>
                  <a:txBody>
                    <a:bodyPr/>
                    <a:lstStyle/>
                    <a:p>
                      <a:r>
                        <a:rPr lang="en-US" sz="1000"/>
                        <a:t>$342 million</a:t>
                      </a:r>
                      <a:endParaRPr lang="en-US"/>
                    </a:p>
                  </a:txBody>
                  <a:tcPr marL="68580" marR="68580" marT="0" marB="0"/>
                </a:tc>
                <a:tc>
                  <a:txBody>
                    <a:bodyPr/>
                    <a:lstStyle/>
                    <a:p>
                      <a:r>
                        <a:rPr lang="en-US" sz="1000"/>
                        <a:t>3.8%</a:t>
                      </a:r>
                      <a:endParaRPr lang="en-US"/>
                    </a:p>
                  </a:txBody>
                  <a:tcPr marL="68580" marR="68580" marT="0" marB="0"/>
                </a:tc>
              </a:tr>
              <a:tr h="370840">
                <a:tc>
                  <a:txBody>
                    <a:bodyPr/>
                    <a:lstStyle/>
                    <a:p>
                      <a:r>
                        <a:rPr lang="en-US" sz="1000" dirty="0"/>
                        <a:t>Nevada</a:t>
                      </a:r>
                      <a:endParaRPr lang="en-US" dirty="0"/>
                    </a:p>
                  </a:txBody>
                  <a:tcPr marL="68580" marR="68580" marT="0" marB="0" anchor="ctr"/>
                </a:tc>
                <a:tc>
                  <a:txBody>
                    <a:bodyPr/>
                    <a:lstStyle/>
                    <a:p>
                      <a:r>
                        <a:rPr lang="en-US" sz="1000"/>
                        <a:t>$536 million</a:t>
                      </a:r>
                      <a:endParaRPr lang="en-US"/>
                    </a:p>
                  </a:txBody>
                  <a:tcPr marL="68580" marR="68580" marT="0" marB="0"/>
                </a:tc>
                <a:tc>
                  <a:txBody>
                    <a:bodyPr/>
                    <a:lstStyle/>
                    <a:p>
                      <a:r>
                        <a:rPr lang="en-US" sz="1000"/>
                        <a:t>7.3%</a:t>
                      </a:r>
                      <a:endParaRPr lang="en-US"/>
                    </a:p>
                  </a:txBody>
                  <a:tcPr marL="68580" marR="68580" marT="0" marB="0"/>
                </a:tc>
              </a:tr>
              <a:tr h="370840">
                <a:tc>
                  <a:txBody>
                    <a:bodyPr/>
                    <a:lstStyle/>
                    <a:p>
                      <a:r>
                        <a:rPr lang="en-US" sz="1000"/>
                        <a:t>New Hampshire</a:t>
                      </a:r>
                      <a:endParaRPr lang="en-US"/>
                    </a:p>
                  </a:txBody>
                  <a:tcPr marL="68580" marR="68580" marT="0" marB="0" anchor="ctr"/>
                </a:tc>
                <a:tc>
                  <a:txBody>
                    <a:bodyPr/>
                    <a:lstStyle/>
                    <a:p>
                      <a:r>
                        <a:rPr lang="en-US" sz="1000"/>
                        <a:t>$50 million</a:t>
                      </a:r>
                      <a:endParaRPr lang="en-US"/>
                    </a:p>
                  </a:txBody>
                  <a:tcPr marL="68580" marR="68580" marT="0" marB="0"/>
                </a:tc>
                <a:tc>
                  <a:txBody>
                    <a:bodyPr/>
                    <a:lstStyle/>
                    <a:p>
                      <a:r>
                        <a:rPr lang="en-US" sz="1000"/>
                        <a:t>1.6%</a:t>
                      </a:r>
                      <a:endParaRPr lang="en-US"/>
                    </a:p>
                  </a:txBody>
                  <a:tcPr marL="68580" marR="68580" marT="0" marB="0"/>
                </a:tc>
              </a:tr>
              <a:tr h="370840">
                <a:tc>
                  <a:txBody>
                    <a:bodyPr/>
                    <a:lstStyle/>
                    <a:p>
                      <a:r>
                        <a:rPr lang="en-US" sz="1000"/>
                        <a:t>New Jersey</a:t>
                      </a:r>
                      <a:endParaRPr lang="en-US"/>
                    </a:p>
                  </a:txBody>
                  <a:tcPr marL="68580" marR="68580" marT="0" marB="0" anchor="ctr"/>
                </a:tc>
                <a:tc>
                  <a:txBody>
                    <a:bodyPr/>
                    <a:lstStyle/>
                    <a:p>
                      <a:r>
                        <a:rPr lang="en-US" sz="1000"/>
                        <a:t>$2.1 billion</a:t>
                      </a:r>
                      <a:endParaRPr lang="en-US"/>
                    </a:p>
                  </a:txBody>
                  <a:tcPr marL="68580" marR="68580" marT="0" marB="0"/>
                </a:tc>
                <a:tc>
                  <a:txBody>
                    <a:bodyPr/>
                    <a:lstStyle/>
                    <a:p>
                      <a:r>
                        <a:rPr lang="en-US" sz="1000"/>
                        <a:t>6.5%</a:t>
                      </a:r>
                      <a:endParaRPr lang="en-US"/>
                    </a:p>
                  </a:txBody>
                  <a:tcPr marL="68580" marR="68580" marT="0" marB="0"/>
                </a:tc>
              </a:tr>
              <a:tr h="370840">
                <a:tc>
                  <a:txBody>
                    <a:bodyPr/>
                    <a:lstStyle/>
                    <a:p>
                      <a:r>
                        <a:rPr lang="en-US" sz="1000"/>
                        <a:t>New Mexico</a:t>
                      </a:r>
                      <a:endParaRPr lang="en-US"/>
                    </a:p>
                  </a:txBody>
                  <a:tcPr marL="68580" marR="68580" marT="0" marB="0" anchor="ctr"/>
                </a:tc>
                <a:tc>
                  <a:txBody>
                    <a:bodyPr/>
                    <a:lstStyle/>
                    <a:p>
                      <a:r>
                        <a:rPr lang="en-US" sz="1000"/>
                        <a:t>$454 million</a:t>
                      </a:r>
                      <a:endParaRPr lang="en-US"/>
                    </a:p>
                  </a:txBody>
                  <a:tcPr marL="68580" marR="68580" marT="0" marB="0"/>
                </a:tc>
                <a:tc>
                  <a:txBody>
                    <a:bodyPr/>
                    <a:lstStyle/>
                    <a:p>
                      <a:r>
                        <a:rPr lang="en-US" sz="1000"/>
                        <a:t>7.5%</a:t>
                      </a:r>
                      <a:endParaRPr lang="en-US"/>
                    </a:p>
                  </a:txBody>
                  <a:tcPr marL="68580" marR="68580" marT="0" marB="0"/>
                </a:tc>
              </a:tr>
              <a:tr h="370840">
                <a:tc>
                  <a:txBody>
                    <a:bodyPr/>
                    <a:lstStyle/>
                    <a:p>
                      <a:r>
                        <a:rPr lang="en-US" sz="1000"/>
                        <a:t>New York</a:t>
                      </a:r>
                      <a:endParaRPr lang="en-US"/>
                    </a:p>
                  </a:txBody>
                  <a:tcPr marL="68580" marR="68580" marT="0" marB="0" anchor="ctr"/>
                </a:tc>
                <a:tc>
                  <a:txBody>
                    <a:bodyPr/>
                    <a:lstStyle/>
                    <a:p>
                      <a:r>
                        <a:rPr lang="en-US" sz="1000"/>
                        <a:t>$1.7 billion</a:t>
                      </a:r>
                      <a:endParaRPr lang="en-US"/>
                    </a:p>
                  </a:txBody>
                  <a:tcPr marL="68580" marR="68580" marT="0" marB="0"/>
                </a:tc>
                <a:tc>
                  <a:txBody>
                    <a:bodyPr/>
                    <a:lstStyle/>
                    <a:p>
                      <a:r>
                        <a:rPr lang="en-US" sz="1000"/>
                        <a:t>3.0%</a:t>
                      </a:r>
                      <a:endParaRPr lang="en-US"/>
                    </a:p>
                  </a:txBody>
                  <a:tcPr marL="68580" marR="68580" marT="0" marB="0"/>
                </a:tc>
              </a:tr>
              <a:tr h="370840">
                <a:tc>
                  <a:txBody>
                    <a:bodyPr/>
                    <a:lstStyle/>
                    <a:p>
                      <a:r>
                        <a:rPr lang="en-US" sz="1000"/>
                        <a:t>North Carolina</a:t>
                      </a:r>
                      <a:endParaRPr lang="en-US"/>
                    </a:p>
                  </a:txBody>
                  <a:tcPr marL="68580" marR="68580" marT="0" marB="0" anchor="ctr"/>
                </a:tc>
                <a:tc>
                  <a:txBody>
                    <a:bodyPr/>
                    <a:lstStyle/>
                    <a:p>
                      <a:r>
                        <a:rPr lang="en-US" sz="1000"/>
                        <a:t>$2.0 billion</a:t>
                      </a:r>
                      <a:endParaRPr lang="en-US"/>
                    </a:p>
                  </a:txBody>
                  <a:tcPr marL="68580" marR="68580" marT="0" marB="0"/>
                </a:tc>
                <a:tc>
                  <a:txBody>
                    <a:bodyPr/>
                    <a:lstStyle/>
                    <a:p>
                      <a:r>
                        <a:rPr lang="en-US" sz="1000"/>
                        <a:t>9.3%</a:t>
                      </a:r>
                      <a:endParaRPr lang="en-US"/>
                    </a:p>
                  </a:txBody>
                  <a:tcPr marL="68580" marR="68580" marT="0" marB="0"/>
                </a:tc>
              </a:tr>
              <a:tr h="370840">
                <a:tc>
                  <a:txBody>
                    <a:bodyPr/>
                    <a:lstStyle/>
                    <a:p>
                      <a:r>
                        <a:rPr lang="en-US" sz="1000"/>
                        <a:t>Ohio</a:t>
                      </a:r>
                      <a:endParaRPr lang="en-US"/>
                    </a:p>
                  </a:txBody>
                  <a:tcPr marL="68580" marR="68580" marT="0" marB="0" anchor="ctr"/>
                </a:tc>
                <a:tc>
                  <a:txBody>
                    <a:bodyPr/>
                    <a:lstStyle/>
                    <a:p>
                      <a:r>
                        <a:rPr lang="en-US" sz="1000"/>
                        <a:t>$1.2 billion</a:t>
                      </a:r>
                      <a:endParaRPr lang="en-US"/>
                    </a:p>
                  </a:txBody>
                  <a:tcPr marL="68580" marR="68580" marT="0" marB="0"/>
                </a:tc>
                <a:tc>
                  <a:txBody>
                    <a:bodyPr/>
                    <a:lstStyle/>
                    <a:p>
                      <a:r>
                        <a:rPr lang="en-US" sz="1000"/>
                        <a:t>4.2%</a:t>
                      </a:r>
                      <a:endParaRPr lang="en-US"/>
                    </a:p>
                  </a:txBody>
                  <a:tcPr marL="68580" marR="68580" marT="0" marB="0"/>
                </a:tc>
              </a:tr>
              <a:tr h="370840">
                <a:tc>
                  <a:txBody>
                    <a:bodyPr/>
                    <a:lstStyle/>
                    <a:p>
                      <a:r>
                        <a:rPr lang="en-US" sz="1000"/>
                        <a:t>Oregon</a:t>
                      </a:r>
                      <a:endParaRPr lang="en-US"/>
                    </a:p>
                  </a:txBody>
                  <a:tcPr marL="68580" marR="68580" marT="0" marB="0" anchor="ctr"/>
                </a:tc>
                <a:tc>
                  <a:txBody>
                    <a:bodyPr/>
                    <a:lstStyle/>
                    <a:p>
                      <a:r>
                        <a:rPr lang="en-US" sz="1000"/>
                        <a:t>$442 million</a:t>
                      </a:r>
                      <a:endParaRPr lang="en-US"/>
                    </a:p>
                  </a:txBody>
                  <a:tcPr marL="68580" marR="68580" marT="0" marB="0"/>
                </a:tc>
                <a:tc>
                  <a:txBody>
                    <a:bodyPr/>
                    <a:lstStyle/>
                    <a:p>
                      <a:r>
                        <a:rPr lang="en-US" sz="1000"/>
                        <a:t>6.6%</a:t>
                      </a:r>
                      <a:endParaRPr lang="en-US"/>
                    </a:p>
                  </a:txBody>
                  <a:tcPr marL="68580" marR="68580" marT="0" marB="0"/>
                </a:tc>
              </a:tr>
              <a:tr h="370840">
                <a:tc>
                  <a:txBody>
                    <a:bodyPr/>
                    <a:lstStyle/>
                    <a:p>
                      <a:r>
                        <a:rPr lang="en-US" sz="1000"/>
                        <a:t>Pennsylvania</a:t>
                      </a:r>
                      <a:endParaRPr lang="en-US"/>
                    </a:p>
                  </a:txBody>
                  <a:tcPr marL="68580" marR="68580" marT="0" marB="0" anchor="ctr"/>
                </a:tc>
                <a:tc>
                  <a:txBody>
                    <a:bodyPr/>
                    <a:lstStyle/>
                    <a:p>
                      <a:r>
                        <a:rPr lang="en-US" sz="1000"/>
                        <a:t>$2.3 billion</a:t>
                      </a:r>
                      <a:endParaRPr lang="en-US"/>
                    </a:p>
                  </a:txBody>
                  <a:tcPr marL="68580" marR="68580" marT="0" marB="0"/>
                </a:tc>
                <a:tc>
                  <a:txBody>
                    <a:bodyPr/>
                    <a:lstStyle/>
                    <a:p>
                      <a:r>
                        <a:rPr lang="en-US" sz="1000"/>
                        <a:t>8.1%</a:t>
                      </a:r>
                      <a:endParaRPr lang="en-US"/>
                    </a:p>
                  </a:txBody>
                  <a:tcPr marL="68580" marR="68580" marT="0" marB="0"/>
                </a:tc>
              </a:tr>
              <a:tr h="370840">
                <a:tc>
                  <a:txBody>
                    <a:bodyPr/>
                    <a:lstStyle/>
                    <a:p>
                      <a:r>
                        <a:rPr lang="en-US" sz="1000"/>
                        <a:t>Rhode Island</a:t>
                      </a:r>
                      <a:endParaRPr lang="en-US"/>
                    </a:p>
                  </a:txBody>
                  <a:tcPr marL="68580" marR="68580" marT="0" marB="0" anchor="ctr"/>
                </a:tc>
                <a:tc>
                  <a:txBody>
                    <a:bodyPr/>
                    <a:lstStyle/>
                    <a:p>
                      <a:r>
                        <a:rPr lang="en-US" sz="1000"/>
                        <a:t>$372 million</a:t>
                      </a:r>
                      <a:endParaRPr lang="en-US"/>
                    </a:p>
                  </a:txBody>
                  <a:tcPr marL="68580" marR="68580" marT="0" marB="0"/>
                </a:tc>
                <a:tc>
                  <a:txBody>
                    <a:bodyPr/>
                    <a:lstStyle/>
                    <a:p>
                      <a:r>
                        <a:rPr lang="en-US" sz="1000" dirty="0"/>
                        <a:t>11.4%</a:t>
                      </a:r>
                      <a:endParaRPr lang="en-US" dirty="0"/>
                    </a:p>
                  </a:txBody>
                  <a:tcPr marL="68580" marR="68580" marT="0" marB="0"/>
                </a:tc>
              </a:tr>
            </a:tbl>
          </a:graphicData>
        </a:graphic>
      </p:graphicFrame>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 @ Home</a:t>
            </a:r>
            <a:endParaRPr lang="en-US" dirty="0"/>
          </a:p>
        </p:txBody>
      </p:sp>
      <p:graphicFrame>
        <p:nvGraphicFramePr>
          <p:cNvPr id="4" name="Content Placeholder 3"/>
          <p:cNvGraphicFramePr>
            <a:graphicFrameLocks noGrp="1"/>
          </p:cNvGraphicFramePr>
          <p:nvPr>
            <p:ph idx="1"/>
          </p:nvPr>
        </p:nvGraphicFramePr>
        <p:xfrm>
          <a:off x="457200" y="1600200"/>
          <a:ext cx="8229600" cy="3708400"/>
        </p:xfrm>
        <a:graphic>
          <a:graphicData uri="http://schemas.openxmlformats.org/drawingml/2006/table">
            <a:tbl>
              <a:tblPr lastRow="1" bandRow="1">
                <a:tableStyleId>{F5AB1C69-6EDB-4FF4-983F-18BD219EF322}</a:tableStyleId>
              </a:tblPr>
              <a:tblGrid>
                <a:gridCol w="2743200"/>
                <a:gridCol w="2743200"/>
                <a:gridCol w="2743200"/>
              </a:tblGrid>
              <a:tr h="370840">
                <a:tc>
                  <a:txBody>
                    <a:bodyPr/>
                    <a:lstStyle/>
                    <a:p>
                      <a:r>
                        <a:rPr lang="en-US" sz="1000" dirty="0"/>
                        <a:t>South Carolina</a:t>
                      </a:r>
                      <a:endParaRPr lang="en-US" dirty="0"/>
                    </a:p>
                  </a:txBody>
                  <a:tcPr marL="68580" marR="68580" marT="0" marB="0" anchor="ctr"/>
                </a:tc>
                <a:tc>
                  <a:txBody>
                    <a:bodyPr/>
                    <a:lstStyle/>
                    <a:p>
                      <a:r>
                        <a:rPr lang="en-US" sz="1000"/>
                        <a:t>$871 million</a:t>
                      </a:r>
                      <a:endParaRPr lang="en-US"/>
                    </a:p>
                  </a:txBody>
                  <a:tcPr marL="68580" marR="68580" marT="0" marB="0"/>
                </a:tc>
                <a:tc>
                  <a:txBody>
                    <a:bodyPr/>
                    <a:lstStyle/>
                    <a:p>
                      <a:r>
                        <a:rPr lang="en-US" sz="1000"/>
                        <a:t>12.7%</a:t>
                      </a:r>
                      <a:endParaRPr lang="en-US"/>
                    </a:p>
                  </a:txBody>
                  <a:tcPr marL="68580" marR="68580" marT="0" marB="0"/>
                </a:tc>
              </a:tr>
              <a:tr h="370840">
                <a:tc>
                  <a:txBody>
                    <a:bodyPr/>
                    <a:lstStyle/>
                    <a:p>
                      <a:r>
                        <a:rPr lang="en-US" sz="1000"/>
                        <a:t>South Dakota</a:t>
                      </a:r>
                      <a:endParaRPr lang="en-US"/>
                    </a:p>
                  </a:txBody>
                  <a:tcPr marL="68580" marR="68580" marT="0" marB="0" anchor="ctr"/>
                </a:tc>
                <a:tc>
                  <a:txBody>
                    <a:bodyPr/>
                    <a:lstStyle/>
                    <a:p>
                      <a:r>
                        <a:rPr lang="en-US" sz="1000"/>
                        <a:t>$27 million</a:t>
                      </a:r>
                      <a:endParaRPr lang="en-US"/>
                    </a:p>
                  </a:txBody>
                  <a:tcPr marL="68580" marR="68580" marT="0" marB="0"/>
                </a:tc>
                <a:tc>
                  <a:txBody>
                    <a:bodyPr/>
                    <a:lstStyle/>
                    <a:p>
                      <a:r>
                        <a:rPr lang="en-US" sz="1000"/>
                        <a:t>2.2%</a:t>
                      </a:r>
                      <a:endParaRPr lang="en-US"/>
                    </a:p>
                  </a:txBody>
                  <a:tcPr marL="68580" marR="68580" marT="0" marB="0"/>
                </a:tc>
              </a:tr>
              <a:tr h="370840">
                <a:tc>
                  <a:txBody>
                    <a:bodyPr/>
                    <a:lstStyle/>
                    <a:p>
                      <a:r>
                        <a:rPr lang="en-US" sz="1000"/>
                        <a:t>Tennessee</a:t>
                      </a:r>
                      <a:endParaRPr lang="en-US"/>
                    </a:p>
                  </a:txBody>
                  <a:tcPr marL="68580" marR="68580" marT="0" marB="0" anchor="ctr"/>
                </a:tc>
                <a:tc>
                  <a:txBody>
                    <a:bodyPr/>
                    <a:lstStyle/>
                    <a:p>
                      <a:r>
                        <a:rPr lang="en-US" sz="1000"/>
                        <a:t>$884 million</a:t>
                      </a:r>
                      <a:endParaRPr lang="en-US"/>
                    </a:p>
                  </a:txBody>
                  <a:tcPr marL="68580" marR="68580" marT="0" marB="0"/>
                </a:tc>
                <a:tc>
                  <a:txBody>
                    <a:bodyPr/>
                    <a:lstStyle/>
                    <a:p>
                      <a:r>
                        <a:rPr lang="en-US" sz="1000"/>
                        <a:t>7.8%</a:t>
                      </a:r>
                      <a:endParaRPr lang="en-US"/>
                    </a:p>
                  </a:txBody>
                  <a:tcPr marL="68580" marR="68580" marT="0" marB="0"/>
                </a:tc>
              </a:tr>
              <a:tr h="370840">
                <a:tc>
                  <a:txBody>
                    <a:bodyPr/>
                    <a:lstStyle/>
                    <a:p>
                      <a:r>
                        <a:rPr lang="en-US" sz="1000"/>
                        <a:t>Utah</a:t>
                      </a:r>
                      <a:endParaRPr lang="en-US"/>
                    </a:p>
                  </a:txBody>
                  <a:tcPr marL="68580" marR="68580" marT="0" marB="0" anchor="ctr"/>
                </a:tc>
                <a:tc>
                  <a:txBody>
                    <a:bodyPr/>
                    <a:lstStyle/>
                    <a:p>
                      <a:r>
                        <a:rPr lang="en-US" sz="1000"/>
                        <a:t>$620 million</a:t>
                      </a:r>
                      <a:endParaRPr lang="en-US"/>
                    </a:p>
                  </a:txBody>
                  <a:tcPr marL="68580" marR="68580" marT="0" marB="0"/>
                </a:tc>
                <a:tc>
                  <a:txBody>
                    <a:bodyPr/>
                    <a:lstStyle/>
                    <a:p>
                      <a:r>
                        <a:rPr lang="en-US" sz="1000"/>
                        <a:t>10.4%</a:t>
                      </a:r>
                      <a:endParaRPr lang="en-US"/>
                    </a:p>
                  </a:txBody>
                  <a:tcPr marL="68580" marR="68580" marT="0" marB="0"/>
                </a:tc>
              </a:tr>
              <a:tr h="370840">
                <a:tc>
                  <a:txBody>
                    <a:bodyPr/>
                    <a:lstStyle/>
                    <a:p>
                      <a:r>
                        <a:rPr lang="en-US" sz="1000"/>
                        <a:t>Vermont</a:t>
                      </a:r>
                      <a:endParaRPr lang="en-US"/>
                    </a:p>
                  </a:txBody>
                  <a:tcPr marL="68580" marR="68580" marT="0" marB="0" anchor="ctr"/>
                </a:tc>
                <a:tc>
                  <a:txBody>
                    <a:bodyPr/>
                    <a:lstStyle/>
                    <a:p>
                      <a:r>
                        <a:rPr lang="en-US" sz="1000"/>
                        <a:t>$66 million</a:t>
                      </a:r>
                      <a:endParaRPr lang="en-US"/>
                    </a:p>
                  </a:txBody>
                  <a:tcPr marL="68580" marR="68580" marT="0" marB="0"/>
                </a:tc>
                <a:tc>
                  <a:txBody>
                    <a:bodyPr/>
                    <a:lstStyle/>
                    <a:p>
                      <a:r>
                        <a:rPr lang="en-US" sz="1000"/>
                        <a:t>5.4%</a:t>
                      </a:r>
                      <a:endParaRPr lang="en-US"/>
                    </a:p>
                  </a:txBody>
                  <a:tcPr marL="68580" marR="68580" marT="0" marB="0"/>
                </a:tc>
              </a:tr>
              <a:tr h="370840">
                <a:tc>
                  <a:txBody>
                    <a:bodyPr/>
                    <a:lstStyle/>
                    <a:p>
                      <a:r>
                        <a:rPr lang="en-US" sz="1000"/>
                        <a:t>Virginia</a:t>
                      </a:r>
                      <a:endParaRPr lang="en-US"/>
                    </a:p>
                  </a:txBody>
                  <a:tcPr marL="68580" marR="68580" marT="0" marB="0" anchor="ctr"/>
                </a:tc>
                <a:tc>
                  <a:txBody>
                    <a:bodyPr/>
                    <a:lstStyle/>
                    <a:p>
                      <a:r>
                        <a:rPr lang="en-US" sz="1000"/>
                        <a:t>$1.1 billion</a:t>
                      </a:r>
                      <a:endParaRPr lang="en-US"/>
                    </a:p>
                  </a:txBody>
                  <a:tcPr marL="68580" marR="68580" marT="0" marB="0"/>
                </a:tc>
                <a:tc>
                  <a:txBody>
                    <a:bodyPr/>
                    <a:lstStyle/>
                    <a:p>
                      <a:r>
                        <a:rPr lang="en-US" sz="1000"/>
                        <a:t>6.7%</a:t>
                      </a:r>
                      <a:endParaRPr lang="en-US"/>
                    </a:p>
                  </a:txBody>
                  <a:tcPr marL="68580" marR="68580" marT="0" marB="0"/>
                </a:tc>
              </a:tr>
              <a:tr h="370840">
                <a:tc>
                  <a:txBody>
                    <a:bodyPr/>
                    <a:lstStyle/>
                    <a:p>
                      <a:r>
                        <a:rPr lang="en-US" sz="1000"/>
                        <a:t>Washington</a:t>
                      </a:r>
                      <a:endParaRPr lang="en-US"/>
                    </a:p>
                  </a:txBody>
                  <a:tcPr marL="68580" marR="68580" marT="0" marB="0" anchor="ctr"/>
                </a:tc>
                <a:tc>
                  <a:txBody>
                    <a:bodyPr/>
                    <a:lstStyle/>
                    <a:p>
                      <a:r>
                        <a:rPr lang="en-US" sz="1000"/>
                        <a:t>$509 million</a:t>
                      </a:r>
                      <a:endParaRPr lang="en-US"/>
                    </a:p>
                  </a:txBody>
                  <a:tcPr marL="68580" marR="68580" marT="0" marB="0"/>
                </a:tc>
                <a:tc>
                  <a:txBody>
                    <a:bodyPr/>
                    <a:lstStyle/>
                    <a:p>
                      <a:r>
                        <a:rPr lang="en-US" sz="1000"/>
                        <a:t>3.4%</a:t>
                      </a:r>
                      <a:endParaRPr lang="en-US"/>
                    </a:p>
                  </a:txBody>
                  <a:tcPr marL="68580" marR="68580" marT="0" marB="0"/>
                </a:tc>
              </a:tr>
              <a:tr h="370840">
                <a:tc>
                  <a:txBody>
                    <a:bodyPr/>
                    <a:lstStyle/>
                    <a:p>
                      <a:r>
                        <a:rPr lang="en-US" sz="1000" dirty="0"/>
                        <a:t>Wisconsin</a:t>
                      </a:r>
                      <a:endParaRPr lang="en-US" dirty="0"/>
                    </a:p>
                  </a:txBody>
                  <a:tcPr marL="68580" marR="68580" marT="0" marB="0" anchor="ctr"/>
                </a:tc>
                <a:tc>
                  <a:txBody>
                    <a:bodyPr/>
                    <a:lstStyle/>
                    <a:p>
                      <a:r>
                        <a:rPr lang="en-US" sz="1000"/>
                        <a:t>$594 million</a:t>
                      </a:r>
                      <a:endParaRPr lang="en-US"/>
                    </a:p>
                  </a:txBody>
                  <a:tcPr marL="68580" marR="68580" marT="0" marB="0"/>
                </a:tc>
                <a:tc>
                  <a:txBody>
                    <a:bodyPr/>
                    <a:lstStyle/>
                    <a:p>
                      <a:r>
                        <a:rPr lang="en-US" sz="1000"/>
                        <a:t>4.2%</a:t>
                      </a:r>
                      <a:endParaRPr lang="en-US"/>
                    </a:p>
                  </a:txBody>
                  <a:tcPr marL="68580" marR="68580" marT="0" marB="0"/>
                </a:tc>
              </a:tr>
              <a:tr h="370840">
                <a:tc>
                  <a:txBody>
                    <a:bodyPr/>
                    <a:lstStyle/>
                    <a:p>
                      <a:endParaRPr lang="en-US" dirty="0"/>
                    </a:p>
                  </a:txBody>
                  <a:tcPr marL="68580" marR="68580" marT="0" marB="0" anchor="ctr"/>
                </a:tc>
                <a:tc>
                  <a:txBody>
                    <a:bodyPr/>
                    <a:lstStyle/>
                    <a:p>
                      <a:endParaRPr lang="en-US"/>
                    </a:p>
                  </a:txBody>
                  <a:tcPr marL="68580" marR="68580" marT="0" marB="0" anchor="ctr"/>
                </a:tc>
                <a:tc>
                  <a:txBody>
                    <a:bodyPr/>
                    <a:lstStyle/>
                    <a:p>
                      <a:endParaRPr lang="en-US" dirty="0"/>
                    </a:p>
                  </a:txBody>
                  <a:tcPr marL="68580" marR="68580" marT="0" marB="0" anchor="ctr"/>
                </a:tc>
              </a:tr>
              <a:tr h="370840">
                <a:tc>
                  <a:txBody>
                    <a:bodyPr/>
                    <a:lstStyle/>
                    <a:p>
                      <a:r>
                        <a:rPr lang="en-US" sz="1000" dirty="0"/>
                        <a:t>TOTAL</a:t>
                      </a:r>
                      <a:endParaRPr lang="en-US" dirty="0"/>
                    </a:p>
                  </a:txBody>
                  <a:tcPr marL="68580" marR="68580" marT="0" marB="0" anchor="ctr"/>
                </a:tc>
                <a:tc>
                  <a:txBody>
                    <a:bodyPr/>
                    <a:lstStyle/>
                    <a:p>
                      <a:r>
                        <a:rPr lang="en-US" sz="1000"/>
                        <a:t>$51.1 billion</a:t>
                      </a:r>
                      <a:endParaRPr lang="en-US"/>
                    </a:p>
                  </a:txBody>
                  <a:tcPr marL="68580" marR="68580" marT="0" marB="0" anchor="ctr"/>
                </a:tc>
                <a:tc>
                  <a:txBody>
                    <a:bodyPr/>
                    <a:lstStyle/>
                    <a:p>
                      <a:r>
                        <a:rPr lang="en-US" sz="1000" dirty="0"/>
                        <a:t>10.5%</a:t>
                      </a:r>
                      <a:endParaRPr lang="en-US" dirty="0"/>
                    </a:p>
                  </a:txBody>
                  <a:tcPr marL="68580" marR="68580" marT="0" marB="0" anchor="ctr"/>
                </a:tc>
              </a:tr>
            </a:tbl>
          </a:graphicData>
        </a:graphic>
      </p:graphicFrame>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Long-term Perspective</a:t>
            </a:r>
            <a:endParaRPr lang="en-US" dirty="0"/>
          </a:p>
        </p:txBody>
      </p:sp>
      <p:sp>
        <p:nvSpPr>
          <p:cNvPr id="3" name="Text Placeholder 2"/>
          <p:cNvSpPr>
            <a:spLocks noGrp="1"/>
          </p:cNvSpPr>
          <p:nvPr>
            <p:ph type="body" idx="1"/>
          </p:nvPr>
        </p:nvSpPr>
        <p:spPr/>
        <p:txBody>
          <a:bodyPr/>
          <a:lstStyle/>
          <a:p>
            <a:r>
              <a:rPr lang="en-US" dirty="0" smtClean="0"/>
              <a:t>A Historical View of Economic Downturns</a:t>
            </a:r>
            <a:endParaRPr lang="en-US"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Long-term Perspective</a:t>
            </a:r>
            <a:endParaRPr lang="en-US" dirty="0"/>
          </a:p>
        </p:txBody>
      </p:sp>
      <p:sp>
        <p:nvSpPr>
          <p:cNvPr id="3" name="Content Placeholder 2"/>
          <p:cNvSpPr>
            <a:spLocks noGrp="1"/>
          </p:cNvSpPr>
          <p:nvPr>
            <p:ph idx="1"/>
          </p:nvPr>
        </p:nvSpPr>
        <p:spPr/>
        <p:txBody>
          <a:bodyPr>
            <a:normAutofit/>
          </a:bodyPr>
          <a:lstStyle/>
          <a:p>
            <a:pPr fontAlgn="base"/>
            <a:r>
              <a:rPr lang="en-US" dirty="0" smtClean="0"/>
              <a:t>History of modern economics</a:t>
            </a:r>
          </a:p>
          <a:p>
            <a:pPr fontAlgn="base"/>
            <a:r>
              <a:rPr lang="en-US" dirty="0" smtClean="0"/>
              <a:t>Recession: significant decline in the economic activity spread across the economy, lasting more than a few months (two quarters)</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Long-term Perspective</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a:p>
        </p:txBody>
      </p:sp>
      <p:sp>
        <p:nvSpPr>
          <p:cNvPr id="4" name="Rectangle 3"/>
          <p:cNvSpPr/>
          <p:nvPr/>
        </p:nvSpPr>
        <p:spPr>
          <a:xfrm>
            <a:off x="525068" y="1600200"/>
            <a:ext cx="5644366" cy="707886"/>
          </a:xfrm>
          <a:prstGeom prst="rect">
            <a:avLst/>
          </a:prstGeom>
          <a:noFill/>
        </p:spPr>
        <p:txBody>
          <a:bodyPr wrap="none" lIns="91440" tIns="45720" rIns="91440" bIns="45720">
            <a:spAutoFit/>
          </a:bodyPr>
          <a:lstStyle/>
          <a:p>
            <a:pPr algn="ctr"/>
            <a:r>
              <a:rPr lang="en-US" sz="4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History of U.S. Recessions</a:t>
            </a:r>
            <a:endParaRPr lang="en-US" sz="4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cxnSp>
        <p:nvCxnSpPr>
          <p:cNvPr id="7" name="Straight Arrow Connector 6"/>
          <p:cNvCxnSpPr>
            <a:stCxn id="3" idx="1"/>
            <a:endCxn id="3" idx="3"/>
          </p:cNvCxnSpPr>
          <p:nvPr/>
        </p:nvCxnSpPr>
        <p:spPr>
          <a:xfrm rot="10800000" flipH="1">
            <a:off x="457200" y="3863182"/>
            <a:ext cx="8229600" cy="1588"/>
          </a:xfrm>
          <a:prstGeom prst="straightConnector1">
            <a:avLst/>
          </a:prstGeom>
          <a:ln w="76200">
            <a:headEnd type="arrow"/>
            <a:tailEnd type="arrow"/>
          </a:ln>
        </p:spPr>
        <p:style>
          <a:lnRef idx="1">
            <a:schemeClr val="dk1"/>
          </a:lnRef>
          <a:fillRef idx="0">
            <a:schemeClr val="dk1"/>
          </a:fillRef>
          <a:effectRef idx="0">
            <a:schemeClr val="dk1"/>
          </a:effectRef>
          <a:fontRef idx="minor">
            <a:schemeClr val="tx1"/>
          </a:fontRef>
        </p:style>
      </p:cxnSp>
      <p:sp>
        <p:nvSpPr>
          <p:cNvPr id="10" name="Down Arrow Callout 9"/>
          <p:cNvSpPr/>
          <p:nvPr/>
        </p:nvSpPr>
        <p:spPr>
          <a:xfrm>
            <a:off x="2286000" y="2590800"/>
            <a:ext cx="914400" cy="1219200"/>
          </a:xfrm>
          <a:prstGeom prst="down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Panic of 1837</a:t>
            </a:r>
          </a:p>
        </p:txBody>
      </p:sp>
      <p:sp>
        <p:nvSpPr>
          <p:cNvPr id="11" name="Down Arrow Callout 10"/>
          <p:cNvSpPr/>
          <p:nvPr/>
        </p:nvSpPr>
        <p:spPr>
          <a:xfrm>
            <a:off x="609600" y="2438400"/>
            <a:ext cx="1371600" cy="1371600"/>
          </a:xfrm>
          <a:prstGeom prst="down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Depression of 1807</a:t>
            </a:r>
          </a:p>
          <a:p>
            <a:pPr algn="ctr"/>
            <a:endParaRPr lang="en-US" dirty="0"/>
          </a:p>
        </p:txBody>
      </p:sp>
      <p:sp>
        <p:nvSpPr>
          <p:cNvPr id="12" name="Down Arrow Callout 11"/>
          <p:cNvSpPr/>
          <p:nvPr/>
        </p:nvSpPr>
        <p:spPr>
          <a:xfrm>
            <a:off x="3429000" y="2590800"/>
            <a:ext cx="1219200" cy="1219200"/>
          </a:xfrm>
          <a:prstGeom prst="down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1870's Recession</a:t>
            </a:r>
          </a:p>
        </p:txBody>
      </p:sp>
      <p:sp>
        <p:nvSpPr>
          <p:cNvPr id="13" name="Down Arrow Callout 12"/>
          <p:cNvSpPr/>
          <p:nvPr/>
        </p:nvSpPr>
        <p:spPr>
          <a:xfrm>
            <a:off x="4724400" y="2590800"/>
            <a:ext cx="914400" cy="1219200"/>
          </a:xfrm>
          <a:prstGeom prst="down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Panic of 1907</a:t>
            </a:r>
          </a:p>
        </p:txBody>
      </p:sp>
      <p:sp>
        <p:nvSpPr>
          <p:cNvPr id="14" name="Down Arrow Callout 13"/>
          <p:cNvSpPr/>
          <p:nvPr/>
        </p:nvSpPr>
        <p:spPr>
          <a:xfrm>
            <a:off x="5791200" y="2590800"/>
            <a:ext cx="1219200" cy="1219200"/>
          </a:xfrm>
          <a:prstGeom prst="down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Recession 1926</a:t>
            </a:r>
            <a:endParaRPr lang="en-US" dirty="0"/>
          </a:p>
        </p:txBody>
      </p:sp>
      <p:sp>
        <p:nvSpPr>
          <p:cNvPr id="19" name="Up Arrow Callout 18"/>
          <p:cNvSpPr/>
          <p:nvPr/>
        </p:nvSpPr>
        <p:spPr>
          <a:xfrm>
            <a:off x="533400" y="3886200"/>
            <a:ext cx="990600" cy="1371600"/>
          </a:xfrm>
          <a:prstGeom prst="up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Panic of 1797</a:t>
            </a:r>
          </a:p>
        </p:txBody>
      </p:sp>
      <p:sp>
        <p:nvSpPr>
          <p:cNvPr id="20" name="Up Arrow Callout 19"/>
          <p:cNvSpPr/>
          <p:nvPr/>
        </p:nvSpPr>
        <p:spPr>
          <a:xfrm>
            <a:off x="1600200" y="3886200"/>
            <a:ext cx="990600" cy="1371600"/>
          </a:xfrm>
          <a:prstGeom prst="up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Panic of 1819</a:t>
            </a:r>
          </a:p>
        </p:txBody>
      </p:sp>
      <p:sp>
        <p:nvSpPr>
          <p:cNvPr id="21" name="Up Arrow Callout 20"/>
          <p:cNvSpPr/>
          <p:nvPr/>
        </p:nvSpPr>
        <p:spPr>
          <a:xfrm>
            <a:off x="2667000" y="3886200"/>
            <a:ext cx="990600" cy="1371600"/>
          </a:xfrm>
          <a:prstGeom prst="up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Panic of 1857</a:t>
            </a:r>
          </a:p>
        </p:txBody>
      </p:sp>
      <p:sp>
        <p:nvSpPr>
          <p:cNvPr id="22" name="Up Arrow Callout 21"/>
          <p:cNvSpPr/>
          <p:nvPr/>
        </p:nvSpPr>
        <p:spPr>
          <a:xfrm>
            <a:off x="3733800" y="3886200"/>
            <a:ext cx="1219200" cy="1371600"/>
          </a:xfrm>
          <a:prstGeom prst="up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1890's Recession</a:t>
            </a:r>
          </a:p>
        </p:txBody>
      </p:sp>
      <p:sp>
        <p:nvSpPr>
          <p:cNvPr id="23" name="Up Arrow Callout 22"/>
          <p:cNvSpPr/>
          <p:nvPr/>
        </p:nvSpPr>
        <p:spPr>
          <a:xfrm>
            <a:off x="5105400" y="3886200"/>
            <a:ext cx="1447800" cy="1371600"/>
          </a:xfrm>
          <a:prstGeom prst="up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Post World War I Recession</a:t>
            </a:r>
            <a:endParaRPr lang="en-US" dirty="0"/>
          </a:p>
        </p:txBody>
      </p:sp>
      <p:sp>
        <p:nvSpPr>
          <p:cNvPr id="24" name="Up Arrow Callout 23"/>
          <p:cNvSpPr/>
          <p:nvPr/>
        </p:nvSpPr>
        <p:spPr>
          <a:xfrm>
            <a:off x="6781800" y="3886200"/>
            <a:ext cx="1447800" cy="1371600"/>
          </a:xfrm>
          <a:prstGeom prst="up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The Great Depression</a:t>
            </a:r>
            <a:endParaRPr lang="en-US" dirty="0"/>
          </a:p>
        </p:txBody>
      </p:sp>
    </p:spTree>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Long-term Perspective</a:t>
            </a:r>
            <a:endParaRPr lang="en-US" dirty="0"/>
          </a:p>
        </p:txBody>
      </p:sp>
      <p:sp>
        <p:nvSpPr>
          <p:cNvPr id="3" name="Content Placeholder 2"/>
          <p:cNvSpPr>
            <a:spLocks noGrp="1"/>
          </p:cNvSpPr>
          <p:nvPr>
            <p:ph idx="1"/>
          </p:nvPr>
        </p:nvSpPr>
        <p:spPr/>
        <p:txBody>
          <a:bodyPr/>
          <a:lstStyle/>
          <a:p>
            <a:pPr>
              <a:buNone/>
            </a:pPr>
            <a:endParaRPr lang="en-US" dirty="0" smtClean="0"/>
          </a:p>
          <a:p>
            <a:pPr>
              <a:buNone/>
            </a:pPr>
            <a:endParaRPr lang="en-US" dirty="0"/>
          </a:p>
        </p:txBody>
      </p:sp>
      <p:sp>
        <p:nvSpPr>
          <p:cNvPr id="4" name="Rectangle 3"/>
          <p:cNvSpPr/>
          <p:nvPr/>
        </p:nvSpPr>
        <p:spPr>
          <a:xfrm>
            <a:off x="525068" y="1600200"/>
            <a:ext cx="5644366" cy="707886"/>
          </a:xfrm>
          <a:prstGeom prst="rect">
            <a:avLst/>
          </a:prstGeom>
          <a:noFill/>
        </p:spPr>
        <p:txBody>
          <a:bodyPr wrap="none" lIns="91440" tIns="45720" rIns="91440" bIns="45720">
            <a:spAutoFit/>
          </a:bodyPr>
          <a:lstStyle/>
          <a:p>
            <a:pPr algn="ctr"/>
            <a:r>
              <a:rPr lang="en-US" sz="40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History of U.S. Recessions</a:t>
            </a:r>
            <a:endParaRPr lang="en-US" sz="40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cxnSp>
        <p:nvCxnSpPr>
          <p:cNvPr id="5" name="Straight Arrow Connector 4"/>
          <p:cNvCxnSpPr/>
          <p:nvPr/>
        </p:nvCxnSpPr>
        <p:spPr>
          <a:xfrm rot="10800000" flipH="1">
            <a:off x="457200" y="3863182"/>
            <a:ext cx="8229600" cy="1588"/>
          </a:xfrm>
          <a:prstGeom prst="straightConnector1">
            <a:avLst/>
          </a:prstGeom>
          <a:ln w="76200">
            <a:headEnd type="arrow"/>
            <a:tailEnd type="arrow"/>
          </a:ln>
        </p:spPr>
        <p:style>
          <a:lnRef idx="1">
            <a:schemeClr val="dk1"/>
          </a:lnRef>
          <a:fillRef idx="0">
            <a:schemeClr val="dk1"/>
          </a:fillRef>
          <a:effectRef idx="0">
            <a:schemeClr val="dk1"/>
          </a:effectRef>
          <a:fontRef idx="minor">
            <a:schemeClr val="tx1"/>
          </a:fontRef>
        </p:style>
      </p:cxnSp>
      <p:sp>
        <p:nvSpPr>
          <p:cNvPr id="6" name="Down Arrow Callout 5"/>
          <p:cNvSpPr/>
          <p:nvPr/>
        </p:nvSpPr>
        <p:spPr>
          <a:xfrm>
            <a:off x="2057400" y="2590800"/>
            <a:ext cx="1371600" cy="1219200"/>
          </a:xfrm>
          <a:prstGeom prst="down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Early 1950's Recession</a:t>
            </a:r>
            <a:endParaRPr lang="en-US" dirty="0"/>
          </a:p>
        </p:txBody>
      </p:sp>
      <p:sp>
        <p:nvSpPr>
          <p:cNvPr id="7" name="Down Arrow Callout 6"/>
          <p:cNvSpPr/>
          <p:nvPr/>
        </p:nvSpPr>
        <p:spPr>
          <a:xfrm>
            <a:off x="609600" y="2438400"/>
            <a:ext cx="1371600" cy="1371600"/>
          </a:xfrm>
          <a:prstGeom prst="down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Recession of 1945</a:t>
            </a:r>
          </a:p>
        </p:txBody>
      </p:sp>
      <p:sp>
        <p:nvSpPr>
          <p:cNvPr id="8" name="Down Arrow Callout 7"/>
          <p:cNvSpPr/>
          <p:nvPr/>
        </p:nvSpPr>
        <p:spPr>
          <a:xfrm>
            <a:off x="3505200" y="2590800"/>
            <a:ext cx="1371600" cy="1219200"/>
          </a:xfrm>
          <a:prstGeom prst="down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Early 1960's Recession</a:t>
            </a:r>
          </a:p>
        </p:txBody>
      </p:sp>
      <p:sp>
        <p:nvSpPr>
          <p:cNvPr id="9" name="Down Arrow Callout 8"/>
          <p:cNvSpPr/>
          <p:nvPr/>
        </p:nvSpPr>
        <p:spPr>
          <a:xfrm>
            <a:off x="4953000" y="2590800"/>
            <a:ext cx="1066800" cy="1219200"/>
          </a:xfrm>
          <a:prstGeom prst="down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1970's Oil Crisis</a:t>
            </a:r>
          </a:p>
        </p:txBody>
      </p:sp>
      <p:sp>
        <p:nvSpPr>
          <p:cNvPr id="10" name="Down Arrow Callout 9"/>
          <p:cNvSpPr/>
          <p:nvPr/>
        </p:nvSpPr>
        <p:spPr>
          <a:xfrm>
            <a:off x="6096000" y="2590800"/>
            <a:ext cx="1219200" cy="1219200"/>
          </a:xfrm>
          <a:prstGeom prst="down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1990's Recession</a:t>
            </a:r>
            <a:endParaRPr lang="en-US" dirty="0"/>
          </a:p>
        </p:txBody>
      </p:sp>
      <p:sp>
        <p:nvSpPr>
          <p:cNvPr id="11" name="Up Arrow Callout 10"/>
          <p:cNvSpPr/>
          <p:nvPr/>
        </p:nvSpPr>
        <p:spPr>
          <a:xfrm>
            <a:off x="533400" y="3886200"/>
            <a:ext cx="1295400" cy="1371600"/>
          </a:xfrm>
          <a:prstGeom prst="up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Late 1940's Recession</a:t>
            </a:r>
          </a:p>
        </p:txBody>
      </p:sp>
      <p:sp>
        <p:nvSpPr>
          <p:cNvPr id="12" name="Up Arrow Callout 11"/>
          <p:cNvSpPr/>
          <p:nvPr/>
        </p:nvSpPr>
        <p:spPr>
          <a:xfrm>
            <a:off x="2209800" y="3886200"/>
            <a:ext cx="1219200" cy="1371600"/>
          </a:xfrm>
          <a:prstGeom prst="up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Late 1950's Recession</a:t>
            </a:r>
            <a:endParaRPr lang="en-US" dirty="0"/>
          </a:p>
        </p:txBody>
      </p:sp>
      <p:sp>
        <p:nvSpPr>
          <p:cNvPr id="13" name="Up Arrow Callout 12"/>
          <p:cNvSpPr/>
          <p:nvPr/>
        </p:nvSpPr>
        <p:spPr>
          <a:xfrm>
            <a:off x="3657600" y="3886200"/>
            <a:ext cx="1295400" cy="1371600"/>
          </a:xfrm>
          <a:prstGeom prst="up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Late 1960's Recession</a:t>
            </a:r>
            <a:endParaRPr lang="en-US" dirty="0"/>
          </a:p>
        </p:txBody>
      </p:sp>
      <p:sp>
        <p:nvSpPr>
          <p:cNvPr id="14" name="Up Arrow Callout 13"/>
          <p:cNvSpPr/>
          <p:nvPr/>
        </p:nvSpPr>
        <p:spPr>
          <a:xfrm>
            <a:off x="5029200" y="3886200"/>
            <a:ext cx="1219200" cy="1371600"/>
          </a:xfrm>
          <a:prstGeom prst="up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1980's Recession</a:t>
            </a:r>
            <a:endParaRPr lang="en-US" dirty="0"/>
          </a:p>
        </p:txBody>
      </p:sp>
      <p:sp>
        <p:nvSpPr>
          <p:cNvPr id="15" name="Up Arrow Callout 14"/>
          <p:cNvSpPr/>
          <p:nvPr/>
        </p:nvSpPr>
        <p:spPr>
          <a:xfrm>
            <a:off x="6324600" y="3886200"/>
            <a:ext cx="2286000" cy="1676400"/>
          </a:xfrm>
          <a:prstGeom prst="up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Late 2000's Recession</a:t>
            </a:r>
          </a:p>
          <a:p>
            <a:pPr algn="ctr"/>
            <a:endParaRPr lang="en-US" dirty="0" smtClean="0"/>
          </a:p>
          <a:p>
            <a:pPr algn="ctr"/>
            <a:r>
              <a:rPr lang="en-US" dirty="0" smtClean="0"/>
              <a:t>Early 2000's Recession</a:t>
            </a:r>
            <a:endParaRPr lang="en-US" dirty="0"/>
          </a:p>
        </p:txBody>
      </p:sp>
      <p:sp>
        <p:nvSpPr>
          <p:cNvPr id="17" name="Down Arrow Callout 16"/>
          <p:cNvSpPr/>
          <p:nvPr/>
        </p:nvSpPr>
        <p:spPr>
          <a:xfrm>
            <a:off x="7620000" y="2514600"/>
            <a:ext cx="914400" cy="1295400"/>
          </a:xfrm>
          <a:prstGeom prst="downArrow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2007-2009</a:t>
            </a:r>
            <a:endParaRPr lang="en-US" dirty="0"/>
          </a:p>
        </p:txBody>
      </p:sp>
    </p:spTree>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smtClean="0"/>
              <a:t>Clusterf</a:t>
            </a:r>
            <a:r>
              <a:rPr lang="en-US" dirty="0" smtClean="0"/>
              <a:t>#@k to the Poor House</a:t>
            </a:r>
            <a:endParaRPr lang="en-US" dirty="0"/>
          </a:p>
        </p:txBody>
      </p:sp>
      <p:pic>
        <p:nvPicPr>
          <p:cNvPr id="4" name="ClusterF#@k to the Poor House Intro.wmv">
            <a:hlinkClick r:id="" action="ppaction://media"/>
          </p:cNvPr>
          <p:cNvPicPr>
            <a:picLocks noGrp="1" noRot="1" noChangeAspect="1"/>
          </p:cNvPicPr>
          <p:nvPr>
            <p:ph idx="1"/>
            <a:videoFile r:link="rId1"/>
          </p:nvPr>
        </p:nvPicPr>
        <p:blipFill>
          <a:blip r:embed="rId4"/>
          <a:stretch>
            <a:fillRect/>
          </a:stretch>
        </p:blipFill>
        <p:spPr>
          <a:xfrm>
            <a:off x="457200" y="1576388"/>
            <a:ext cx="8229600" cy="5281612"/>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62485"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a:t>
            </a:r>
            <a:endParaRPr lang="en-US" dirty="0"/>
          </a:p>
        </p:txBody>
      </p:sp>
      <p:sp>
        <p:nvSpPr>
          <p:cNvPr id="3" name="Text Placeholder 2"/>
          <p:cNvSpPr>
            <a:spLocks noGrp="1"/>
          </p:cNvSpPr>
          <p:nvPr>
            <p:ph type="body" idx="1"/>
          </p:nvPr>
        </p:nvSpPr>
        <p:spPr/>
        <p:txBody>
          <a:bodyPr/>
          <a:lstStyle/>
          <a:p>
            <a:r>
              <a:rPr lang="en-US" dirty="0" smtClean="0"/>
              <a:t>The Intended &amp; Unintended Consequences</a:t>
            </a:r>
            <a:endParaRPr lang="en-US" dirty="0"/>
          </a:p>
        </p:txBody>
      </p:sp>
    </p:spTree>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 Non-profit Sector</a:t>
            </a:r>
            <a:endParaRPr lang="en-US" dirty="0"/>
          </a:p>
        </p:txBody>
      </p:sp>
      <p:sp>
        <p:nvSpPr>
          <p:cNvPr id="3" name="Content Placeholder 2"/>
          <p:cNvSpPr>
            <a:spLocks noGrp="1"/>
          </p:cNvSpPr>
          <p:nvPr>
            <p:ph idx="1"/>
          </p:nvPr>
        </p:nvSpPr>
        <p:spPr/>
        <p:txBody>
          <a:bodyPr/>
          <a:lstStyle/>
          <a:p>
            <a:r>
              <a:rPr lang="en-US" dirty="0" smtClean="0"/>
              <a:t>Drop in charitable giving</a:t>
            </a:r>
          </a:p>
          <a:p>
            <a:r>
              <a:rPr lang="en-US" dirty="0" smtClean="0"/>
              <a:t>Merging of various organizations</a:t>
            </a:r>
          </a:p>
          <a:p>
            <a:r>
              <a:rPr lang="en-US" dirty="0" smtClean="0"/>
              <a:t>Decrease in non-profit agencies</a:t>
            </a:r>
          </a:p>
          <a:p>
            <a:r>
              <a:rPr lang="en-US" dirty="0" smtClean="0"/>
              <a:t>In times of economic boom an increase in non-profit agencies</a:t>
            </a:r>
            <a:endParaRPr lang="en-US" dirty="0"/>
          </a:p>
        </p:txBody>
      </p:sp>
    </p:spTree>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 Public Sector</a:t>
            </a:r>
            <a:endParaRPr lang="en-US" dirty="0"/>
          </a:p>
        </p:txBody>
      </p:sp>
      <p:sp>
        <p:nvSpPr>
          <p:cNvPr id="3" name="Content Placeholder 2"/>
          <p:cNvSpPr>
            <a:spLocks noGrp="1"/>
          </p:cNvSpPr>
          <p:nvPr>
            <p:ph idx="1"/>
          </p:nvPr>
        </p:nvSpPr>
        <p:spPr/>
        <p:txBody>
          <a:bodyPr>
            <a:normAutofit/>
          </a:bodyPr>
          <a:lstStyle/>
          <a:p>
            <a:r>
              <a:rPr lang="en-US" dirty="0" smtClean="0"/>
              <a:t>Increase in services provided by the public sector</a:t>
            </a:r>
          </a:p>
          <a:p>
            <a:r>
              <a:rPr lang="en-US" dirty="0" smtClean="0"/>
              <a:t>Cuts to low-income and human-services programs</a:t>
            </a:r>
          </a:p>
          <a:p>
            <a:r>
              <a:rPr lang="en-US" dirty="0" smtClean="0"/>
              <a:t>Increase of unemployment</a:t>
            </a:r>
          </a:p>
          <a:p>
            <a:r>
              <a:rPr lang="en-US" dirty="0" smtClean="0"/>
              <a:t>Reduce spending in programs that serve low-income residents.</a:t>
            </a:r>
          </a:p>
          <a:p>
            <a:r>
              <a:rPr lang="en-US" dirty="0" smtClean="0"/>
              <a:t>Washington State loosing 12% of DSHS budget</a:t>
            </a:r>
          </a:p>
          <a:p>
            <a:endParaRPr lang="en-US" dirty="0"/>
          </a:p>
        </p:txBody>
      </p:sp>
    </p:spTree>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Implications -- Public Sector</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Loss of agencies</a:t>
            </a:r>
          </a:p>
          <a:p>
            <a:r>
              <a:rPr lang="en-US" dirty="0" smtClean="0"/>
              <a:t>DSHS break up</a:t>
            </a:r>
          </a:p>
          <a:p>
            <a:r>
              <a:rPr lang="en-US" dirty="0" smtClean="0"/>
              <a:t>Shake up of DSHS</a:t>
            </a:r>
          </a:p>
          <a:p>
            <a:r>
              <a:rPr lang="en-US" dirty="0" smtClean="0"/>
              <a:t>2,600 State employees cut in Governors budget</a:t>
            </a:r>
          </a:p>
          <a:p>
            <a:r>
              <a:rPr lang="en-US" dirty="0" smtClean="0"/>
              <a:t>SCRC / CRC’s</a:t>
            </a:r>
          </a:p>
          <a:p>
            <a:r>
              <a:rPr lang="en-US" dirty="0" err="1" smtClean="0"/>
              <a:t>Detox</a:t>
            </a:r>
            <a:endParaRPr lang="en-US" dirty="0" smtClean="0"/>
          </a:p>
          <a:p>
            <a:r>
              <a:rPr lang="en-US" dirty="0" smtClean="0"/>
              <a:t>Health and Safety Network (Family Policy Counsel)</a:t>
            </a:r>
          </a:p>
          <a:p>
            <a:r>
              <a:rPr lang="en-US" dirty="0" smtClean="0"/>
              <a:t>Substance Abuse treatment </a:t>
            </a:r>
          </a:p>
          <a:p>
            <a:pPr lvl="1"/>
            <a:endParaRPr lang="en-US" dirty="0" smtClean="0"/>
          </a:p>
        </p:txBody>
      </p:sp>
    </p:spTree>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Framework For Analyzing Policy</a:t>
            </a:r>
            <a:endParaRPr lang="en-US" dirty="0"/>
          </a:p>
        </p:txBody>
      </p:sp>
      <p:sp>
        <p:nvSpPr>
          <p:cNvPr id="6" name="Text Placeholder 5"/>
          <p:cNvSpPr>
            <a:spLocks noGrp="1"/>
          </p:cNvSpPr>
          <p:nvPr>
            <p:ph type="body" idx="1"/>
          </p:nvPr>
        </p:nvSpPr>
        <p:spPr/>
        <p:txBody>
          <a:bodyPr/>
          <a:lstStyle/>
          <a:p>
            <a:r>
              <a:rPr lang="en-US" dirty="0" smtClean="0"/>
              <a:t>Components of Policy</a:t>
            </a:r>
            <a:endParaRPr lang="en-US" dirty="0"/>
          </a:p>
        </p:txBody>
      </p:sp>
      <p:sp>
        <p:nvSpPr>
          <p:cNvPr id="7" name="Content Placeholder 6"/>
          <p:cNvSpPr>
            <a:spLocks noGrp="1"/>
          </p:cNvSpPr>
          <p:nvPr>
            <p:ph sz="half" idx="2"/>
          </p:nvPr>
        </p:nvSpPr>
        <p:spPr/>
        <p:txBody>
          <a:bodyPr/>
          <a:lstStyle/>
          <a:p>
            <a:r>
              <a:rPr lang="en-US" dirty="0" smtClean="0"/>
              <a:t>Problem</a:t>
            </a:r>
          </a:p>
          <a:p>
            <a:r>
              <a:rPr lang="en-US" dirty="0" smtClean="0"/>
              <a:t>Goals</a:t>
            </a:r>
          </a:p>
          <a:p>
            <a:r>
              <a:rPr lang="en-US" dirty="0" smtClean="0"/>
              <a:t>Policy and legislation</a:t>
            </a:r>
          </a:p>
          <a:p>
            <a:r>
              <a:rPr lang="en-US" dirty="0" smtClean="0"/>
              <a:t>Implementation</a:t>
            </a:r>
          </a:p>
          <a:p>
            <a:r>
              <a:rPr lang="en-US" dirty="0" smtClean="0"/>
              <a:t>Affected populations</a:t>
            </a:r>
          </a:p>
          <a:p>
            <a:r>
              <a:rPr lang="en-US" dirty="0" smtClean="0"/>
              <a:t>Impact</a:t>
            </a:r>
          </a:p>
          <a:p>
            <a:pPr lvl="1"/>
            <a:r>
              <a:rPr lang="en-US" dirty="0" smtClean="0"/>
              <a:t>Intended</a:t>
            </a:r>
          </a:p>
          <a:p>
            <a:pPr lvl="1"/>
            <a:r>
              <a:rPr lang="en-US" dirty="0" smtClean="0"/>
              <a:t>Unintended</a:t>
            </a:r>
          </a:p>
        </p:txBody>
      </p:sp>
      <p:sp>
        <p:nvSpPr>
          <p:cNvPr id="8" name="Text Placeholder 7"/>
          <p:cNvSpPr>
            <a:spLocks noGrp="1"/>
          </p:cNvSpPr>
          <p:nvPr>
            <p:ph type="body" sz="quarter" idx="3"/>
          </p:nvPr>
        </p:nvSpPr>
        <p:spPr/>
        <p:txBody>
          <a:bodyPr/>
          <a:lstStyle/>
          <a:p>
            <a:r>
              <a:rPr lang="en-US" dirty="0" smtClean="0"/>
              <a:t>Paradigms Involved in Policy</a:t>
            </a:r>
            <a:endParaRPr lang="en-US" dirty="0"/>
          </a:p>
        </p:txBody>
      </p:sp>
      <p:sp>
        <p:nvSpPr>
          <p:cNvPr id="9" name="Content Placeholder 8"/>
          <p:cNvSpPr>
            <a:spLocks noGrp="1"/>
          </p:cNvSpPr>
          <p:nvPr>
            <p:ph sz="quarter" idx="4"/>
          </p:nvPr>
        </p:nvSpPr>
        <p:spPr/>
        <p:txBody>
          <a:bodyPr/>
          <a:lstStyle/>
          <a:p>
            <a:r>
              <a:rPr lang="en-US" dirty="0" smtClean="0"/>
              <a:t>Values</a:t>
            </a:r>
          </a:p>
          <a:p>
            <a:r>
              <a:rPr lang="en-US" dirty="0" smtClean="0"/>
              <a:t>History</a:t>
            </a:r>
          </a:p>
          <a:p>
            <a:r>
              <a:rPr lang="en-US" dirty="0" smtClean="0"/>
              <a:t>Economics</a:t>
            </a:r>
          </a:p>
          <a:p>
            <a:r>
              <a:rPr lang="en-US" dirty="0" smtClean="0"/>
              <a:t>Organizational and structural relationships</a:t>
            </a:r>
          </a:p>
          <a:p>
            <a:r>
              <a:rPr lang="en-US" dirty="0" smtClean="0"/>
              <a:t>Consequences</a:t>
            </a:r>
          </a:p>
          <a:p>
            <a:pPr lvl="1"/>
            <a:r>
              <a:rPr lang="en-US" dirty="0" smtClean="0"/>
              <a:t>Intended</a:t>
            </a:r>
          </a:p>
          <a:p>
            <a:pPr lvl="1"/>
            <a:r>
              <a:rPr lang="en-US" dirty="0" smtClean="0"/>
              <a:t>Unintended</a:t>
            </a:r>
            <a:endParaRPr lang="en-US" dirty="0"/>
          </a:p>
        </p:txBody>
      </p:sp>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Economy </a:t>
            </a:r>
            <a:r>
              <a:rPr lang="en-US" dirty="0" smtClean="0"/>
              <a:t>&amp; Social Work</a:t>
            </a:r>
            <a:endParaRPr lang="en-US" dirty="0"/>
          </a:p>
        </p:txBody>
      </p:sp>
      <p:sp>
        <p:nvSpPr>
          <p:cNvPr id="3" name="Subtitle 2"/>
          <p:cNvSpPr>
            <a:spLocks noGrp="1"/>
          </p:cNvSpPr>
          <p:nvPr>
            <p:ph type="subTitle" idx="1"/>
          </p:nvPr>
        </p:nvSpPr>
        <p:spPr/>
        <p:txBody>
          <a:bodyPr>
            <a:normAutofit fontScale="92500" lnSpcReduction="10000"/>
          </a:bodyPr>
          <a:lstStyle/>
          <a:p>
            <a:r>
              <a:rPr lang="en-US" dirty="0"/>
              <a:t>How the Economic Downturn Effects Social Service Agencies</a:t>
            </a:r>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 of the Problem</a:t>
            </a:r>
            <a:endParaRPr lang="en-US" dirty="0"/>
          </a:p>
        </p:txBody>
      </p:sp>
      <p:sp>
        <p:nvSpPr>
          <p:cNvPr id="5" name="Text Placeholder 4"/>
          <p:cNvSpPr>
            <a:spLocks noGrp="1"/>
          </p:cNvSpPr>
          <p:nvPr>
            <p:ph type="body" idx="1"/>
          </p:nvPr>
        </p:nvSpPr>
        <p:spPr/>
        <p:txBody>
          <a:bodyPr/>
          <a:lstStyle/>
          <a:p>
            <a:r>
              <a:rPr lang="en-US" dirty="0" smtClean="0"/>
              <a:t>Some general effects of an economic downturn</a:t>
            </a:r>
            <a:endParaRPr lang="en-US" dirty="0"/>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Overview of the Problem</a:t>
            </a:r>
            <a:endParaRPr lang="en-US" dirty="0"/>
          </a:p>
        </p:txBody>
      </p:sp>
      <p:sp>
        <p:nvSpPr>
          <p:cNvPr id="5" name="Content Placeholder 4"/>
          <p:cNvSpPr>
            <a:spLocks noGrp="1"/>
          </p:cNvSpPr>
          <p:nvPr>
            <p:ph idx="1"/>
          </p:nvPr>
        </p:nvSpPr>
        <p:spPr/>
        <p:txBody>
          <a:bodyPr/>
          <a:lstStyle/>
          <a:p>
            <a:r>
              <a:rPr lang="en-US" dirty="0" smtClean="0"/>
              <a:t>Societies focus on money</a:t>
            </a:r>
          </a:p>
          <a:p>
            <a:r>
              <a:rPr lang="en-US" dirty="0" err="1" smtClean="0"/>
              <a:t>GoogleTrends</a:t>
            </a:r>
            <a:endParaRPr lang="en-US" dirty="0"/>
          </a:p>
        </p:txBody>
      </p:sp>
      <p:pic>
        <p:nvPicPr>
          <p:cNvPr id="1026" name="Picture 2"/>
          <p:cNvPicPr>
            <a:picLocks noChangeAspect="1" noChangeArrowheads="1"/>
          </p:cNvPicPr>
          <p:nvPr/>
        </p:nvPicPr>
        <p:blipFill>
          <a:blip r:embed="rId3"/>
          <a:srcRect t="27000" r="51875" b="33000"/>
          <a:stretch>
            <a:fillRect/>
          </a:stretch>
        </p:blipFill>
        <p:spPr bwMode="auto">
          <a:xfrm>
            <a:off x="2133600" y="2819400"/>
            <a:ext cx="5427345" cy="2819400"/>
          </a:xfrm>
          <a:prstGeom prst="rect">
            <a:avLst/>
          </a:prstGeom>
          <a:ln>
            <a:noFill/>
          </a:ln>
          <a:effectLst>
            <a:outerShdw blurRad="292100" dist="139700" dir="2700000" algn="tl" rotWithShape="0">
              <a:srgbClr val="333333">
                <a:alpha val="65000"/>
              </a:srgbClr>
            </a:outerShdw>
          </a:effectLst>
        </p:spPr>
      </p:pic>
      <p:pic>
        <p:nvPicPr>
          <p:cNvPr id="1027" name="Picture 3"/>
          <p:cNvPicPr>
            <a:picLocks noChangeAspect="1" noChangeArrowheads="1"/>
          </p:cNvPicPr>
          <p:nvPr/>
        </p:nvPicPr>
        <p:blipFill>
          <a:blip r:embed="rId3"/>
          <a:srcRect l="1250" t="12000" r="86875" b="81000"/>
          <a:stretch>
            <a:fillRect/>
          </a:stretch>
        </p:blipFill>
        <p:spPr bwMode="auto">
          <a:xfrm>
            <a:off x="609600" y="3886200"/>
            <a:ext cx="1447800" cy="53340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the Problem</a:t>
            </a:r>
            <a:endParaRPr lang="en-US" dirty="0"/>
          </a:p>
        </p:txBody>
      </p:sp>
      <p:sp>
        <p:nvSpPr>
          <p:cNvPr id="3" name="Content Placeholder 2"/>
          <p:cNvSpPr>
            <a:spLocks noGrp="1"/>
          </p:cNvSpPr>
          <p:nvPr>
            <p:ph idx="1"/>
          </p:nvPr>
        </p:nvSpPr>
        <p:spPr/>
        <p:txBody>
          <a:bodyPr>
            <a:normAutofit/>
          </a:bodyPr>
          <a:lstStyle/>
          <a:p>
            <a:r>
              <a:rPr lang="en-US" dirty="0" smtClean="0"/>
              <a:t>Loss of sleep</a:t>
            </a:r>
          </a:p>
          <a:p>
            <a:pPr lvl="1"/>
            <a:r>
              <a:rPr lang="en-US" dirty="0" smtClean="0"/>
              <a:t>16% personal financial</a:t>
            </a:r>
          </a:p>
          <a:p>
            <a:pPr lvl="1"/>
            <a:r>
              <a:rPr lang="en-US" dirty="0" smtClean="0"/>
              <a:t>15% economy </a:t>
            </a:r>
          </a:p>
          <a:p>
            <a:pPr lvl="1"/>
            <a:r>
              <a:rPr lang="en-US" dirty="0" smtClean="0"/>
              <a:t>10% employment</a:t>
            </a:r>
          </a:p>
          <a:p>
            <a:r>
              <a:rPr lang="en-US" dirty="0" smtClean="0"/>
              <a:t>Increase stress </a:t>
            </a:r>
          </a:p>
          <a:p>
            <a:pPr lvl="1"/>
            <a:r>
              <a:rPr lang="en-US" dirty="0" smtClean="0"/>
              <a:t>66% significant rise since April</a:t>
            </a:r>
          </a:p>
          <a:p>
            <a:r>
              <a:rPr lang="en-US" dirty="0" smtClean="0"/>
              <a:t>Social Service Industry</a:t>
            </a:r>
            <a:endParaRPr lang="en-US" dirty="0"/>
          </a:p>
        </p:txBody>
      </p:sp>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 Abroad</a:t>
            </a:r>
            <a:endParaRPr lang="en-US" dirty="0"/>
          </a:p>
        </p:txBody>
      </p:sp>
      <p:sp>
        <p:nvSpPr>
          <p:cNvPr id="3" name="Text Placeholder 2"/>
          <p:cNvSpPr>
            <a:spLocks noGrp="1"/>
          </p:cNvSpPr>
          <p:nvPr>
            <p:ph type="body" idx="1"/>
          </p:nvPr>
        </p:nvSpPr>
        <p:spPr/>
        <p:txBody>
          <a:bodyPr/>
          <a:lstStyle/>
          <a:p>
            <a:r>
              <a:rPr lang="en-US" dirty="0" smtClean="0"/>
              <a:t>A Global Perspective of the Economic Downturn</a:t>
            </a:r>
            <a:endParaRPr lang="en-US" dirty="0"/>
          </a:p>
        </p:txBody>
      </p:sp>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 Abroad</a:t>
            </a:r>
            <a:endParaRPr lang="en-US" dirty="0"/>
          </a:p>
        </p:txBody>
      </p:sp>
      <p:sp>
        <p:nvSpPr>
          <p:cNvPr id="7" name="Text Placeholder 6"/>
          <p:cNvSpPr>
            <a:spLocks noGrp="1"/>
          </p:cNvSpPr>
          <p:nvPr>
            <p:ph type="body" sz="half" idx="2"/>
          </p:nvPr>
        </p:nvSpPr>
        <p:spPr/>
        <p:txBody>
          <a:bodyPr/>
          <a:lstStyle/>
          <a:p>
            <a:r>
              <a:rPr lang="en-US" dirty="0" smtClean="0"/>
              <a:t>If global economy does decline for 2009, first time since 1930’s</a:t>
            </a:r>
          </a:p>
          <a:p>
            <a:endParaRPr lang="en-US" dirty="0" smtClean="0"/>
          </a:p>
          <a:p>
            <a:r>
              <a:rPr lang="en-US" dirty="0" smtClean="0"/>
              <a:t>Many nations with stimulus</a:t>
            </a:r>
            <a:br>
              <a:rPr lang="en-US" dirty="0" smtClean="0"/>
            </a:br>
            <a:r>
              <a:rPr lang="en-US" dirty="0" smtClean="0"/>
              <a:t>packages</a:t>
            </a:r>
          </a:p>
          <a:p>
            <a:endParaRPr lang="en-US" dirty="0"/>
          </a:p>
        </p:txBody>
      </p:sp>
      <p:pic>
        <p:nvPicPr>
          <p:cNvPr id="6148" name="Picture 4" descr="[keyfindingchart3.jpg]"/>
          <p:cNvPicPr>
            <a:picLocks noChangeAspect="1" noChangeArrowheads="1"/>
          </p:cNvPicPr>
          <p:nvPr/>
        </p:nvPicPr>
        <p:blipFill>
          <a:blip r:embed="rId3"/>
          <a:srcRect/>
          <a:stretch>
            <a:fillRect/>
          </a:stretch>
        </p:blipFill>
        <p:spPr bwMode="auto">
          <a:xfrm>
            <a:off x="990600" y="2743200"/>
            <a:ext cx="1831478" cy="3200400"/>
          </a:xfrm>
          <a:prstGeom prst="rect">
            <a:avLst/>
          </a:prstGeom>
          <a:ln>
            <a:noFill/>
          </a:ln>
          <a:effectLst>
            <a:outerShdw blurRad="292100" dist="139700" dir="2700000" algn="tl" rotWithShape="0">
              <a:srgbClr val="333333">
                <a:alpha val="65000"/>
              </a:srgbClr>
            </a:outerShdw>
          </a:effectLst>
        </p:spPr>
      </p:pic>
      <p:graphicFrame>
        <p:nvGraphicFramePr>
          <p:cNvPr id="8" name="Content Placeholder 7"/>
          <p:cNvGraphicFramePr>
            <a:graphicFrameLocks noGrp="1"/>
          </p:cNvGraphicFramePr>
          <p:nvPr>
            <p:ph idx="1"/>
          </p:nvPr>
        </p:nvGraphicFramePr>
        <p:xfrm>
          <a:off x="3575050" y="273050"/>
          <a:ext cx="4883150" cy="5861348"/>
        </p:xfrm>
        <a:graphic>
          <a:graphicData uri="http://schemas.openxmlformats.org/drawingml/2006/table">
            <a:tbl>
              <a:tblPr firstRow="1" bandRow="1">
                <a:tableStyleId>{F5AB1C69-6EDB-4FF4-983F-18BD219EF322}</a:tableStyleId>
              </a:tblPr>
              <a:tblGrid>
                <a:gridCol w="2441575"/>
                <a:gridCol w="2441575"/>
              </a:tblGrid>
              <a:tr h="559654">
                <a:tc>
                  <a:txBody>
                    <a:bodyPr/>
                    <a:lstStyle/>
                    <a:p>
                      <a:r>
                        <a:rPr lang="en-US" sz="1600" dirty="0" smtClean="0"/>
                        <a:t>Country</a:t>
                      </a:r>
                      <a:endParaRPr lang="en-US" sz="1600" dirty="0">
                        <a:solidFill>
                          <a:srgbClr val="000000"/>
                        </a:solidFill>
                        <a:latin typeface="arial"/>
                      </a:endParaRPr>
                    </a:p>
                  </a:txBody>
                  <a:tcPr marL="77882" marR="77882" marT="38941" marB="38941" anchor="ctr">
                    <a:lnL w="38100" cap="flat" cmpd="sng" algn="ctr">
                      <a:solidFill>
                        <a:schemeClr val="tx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r>
                        <a:rPr lang="en-US" sz="1600" dirty="0" smtClean="0"/>
                        <a:t>Stimulus Package</a:t>
                      </a:r>
                      <a:endParaRPr lang="en-US" sz="1600" dirty="0">
                        <a:solidFill>
                          <a:srgbClr val="000000"/>
                        </a:solidFill>
                        <a:latin typeface="arial"/>
                      </a:endParaRPr>
                    </a:p>
                  </a:txBody>
                  <a:tcPr marL="77882" marR="77882" marT="38941" marB="38941" anchor="ctr">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r>
              <a:tr h="559654">
                <a:tc>
                  <a:txBody>
                    <a:bodyPr/>
                    <a:lstStyle/>
                    <a:p>
                      <a:r>
                        <a:rPr lang="en-US" sz="1600" dirty="0"/>
                        <a:t>United States:</a:t>
                      </a:r>
                      <a:endParaRPr lang="en-US" sz="1600" dirty="0">
                        <a:solidFill>
                          <a:srgbClr val="000000"/>
                        </a:solidFill>
                        <a:latin typeface="arial"/>
                      </a:endParaRPr>
                    </a:p>
                  </a:txBody>
                  <a:tcPr marL="77882" marR="77882" marT="38941" marB="38941" anchor="ctr">
                    <a:lnL w="38100" cap="flat" cmpd="sng" algn="ctr">
                      <a:solidFill>
                        <a:schemeClr val="tx1"/>
                      </a:solidFill>
                      <a:prstDash val="solid"/>
                      <a:round/>
                      <a:headEnd type="none" w="med" len="med"/>
                      <a:tailEnd type="none" w="med" len="med"/>
                    </a:lnL>
                  </a:tcPr>
                </a:tc>
                <a:tc>
                  <a:txBody>
                    <a:bodyPr/>
                    <a:lstStyle/>
                    <a:p>
                      <a:r>
                        <a:rPr lang="en-US" sz="1600" dirty="0"/>
                        <a:t>$825 billion</a:t>
                      </a:r>
                      <a:endParaRPr lang="en-US" sz="1600" dirty="0">
                        <a:solidFill>
                          <a:srgbClr val="000000"/>
                        </a:solidFill>
                        <a:latin typeface="arial"/>
                      </a:endParaRPr>
                    </a:p>
                  </a:txBody>
                  <a:tcPr marL="77882" marR="77882" marT="38941" marB="38941" anchor="ctr">
                    <a:lnR w="38100" cap="flat" cmpd="sng" algn="ctr">
                      <a:solidFill>
                        <a:schemeClr val="tx1"/>
                      </a:solidFill>
                      <a:prstDash val="solid"/>
                      <a:round/>
                      <a:headEnd type="none" w="med" len="med"/>
                      <a:tailEnd type="none" w="med" len="med"/>
                    </a:lnR>
                  </a:tcPr>
                </a:tc>
              </a:tr>
              <a:tr h="318768">
                <a:tc>
                  <a:txBody>
                    <a:bodyPr/>
                    <a:lstStyle/>
                    <a:p>
                      <a:r>
                        <a:rPr lang="en-US" sz="1600" dirty="0"/>
                        <a:t>China:</a:t>
                      </a:r>
                      <a:endParaRPr lang="en-US" sz="1600" dirty="0">
                        <a:solidFill>
                          <a:srgbClr val="000000"/>
                        </a:solidFill>
                        <a:latin typeface="arial"/>
                      </a:endParaRPr>
                    </a:p>
                  </a:txBody>
                  <a:tcPr marL="77882" marR="77882" marT="38941" marB="38941" anchor="ctr">
                    <a:lnL w="38100" cap="flat" cmpd="sng" algn="ctr">
                      <a:solidFill>
                        <a:schemeClr val="tx1"/>
                      </a:solidFill>
                      <a:prstDash val="solid"/>
                      <a:round/>
                      <a:headEnd type="none" w="med" len="med"/>
                      <a:tailEnd type="none" w="med" len="med"/>
                    </a:lnL>
                  </a:tcPr>
                </a:tc>
                <a:tc>
                  <a:txBody>
                    <a:bodyPr/>
                    <a:lstStyle/>
                    <a:p>
                      <a:r>
                        <a:rPr lang="en-US" sz="1600"/>
                        <a:t>$586 billion</a:t>
                      </a:r>
                      <a:endParaRPr lang="en-US" sz="1600">
                        <a:solidFill>
                          <a:srgbClr val="000000"/>
                        </a:solidFill>
                        <a:latin typeface="arial"/>
                      </a:endParaRPr>
                    </a:p>
                  </a:txBody>
                  <a:tcPr marL="77882" marR="77882" marT="38941" marB="38941" anchor="ctr">
                    <a:lnR w="38100" cap="flat" cmpd="sng" algn="ctr">
                      <a:solidFill>
                        <a:schemeClr val="tx1"/>
                      </a:solidFill>
                      <a:prstDash val="solid"/>
                      <a:round/>
                      <a:headEnd type="none" w="med" len="med"/>
                      <a:tailEnd type="none" w="med" len="med"/>
                    </a:lnR>
                  </a:tcPr>
                </a:tc>
              </a:tr>
              <a:tr h="318768">
                <a:tc>
                  <a:txBody>
                    <a:bodyPr/>
                    <a:lstStyle/>
                    <a:p>
                      <a:r>
                        <a:rPr lang="en-US" sz="1600"/>
                        <a:t>Japan:</a:t>
                      </a:r>
                      <a:endParaRPr lang="en-US" sz="1600">
                        <a:solidFill>
                          <a:srgbClr val="000000"/>
                        </a:solidFill>
                        <a:latin typeface="arial"/>
                      </a:endParaRPr>
                    </a:p>
                  </a:txBody>
                  <a:tcPr marL="77882" marR="77882" marT="38941" marB="38941" anchor="ctr">
                    <a:lnL w="38100" cap="flat" cmpd="sng" algn="ctr">
                      <a:solidFill>
                        <a:schemeClr val="tx1"/>
                      </a:solidFill>
                      <a:prstDash val="solid"/>
                      <a:round/>
                      <a:headEnd type="none" w="med" len="med"/>
                      <a:tailEnd type="none" w="med" len="med"/>
                    </a:lnL>
                  </a:tcPr>
                </a:tc>
                <a:tc>
                  <a:txBody>
                    <a:bodyPr/>
                    <a:lstStyle/>
                    <a:p>
                      <a:r>
                        <a:rPr lang="en-US" sz="1600"/>
                        <a:t>$250 billion</a:t>
                      </a:r>
                      <a:endParaRPr lang="en-US" sz="1600">
                        <a:solidFill>
                          <a:srgbClr val="000000"/>
                        </a:solidFill>
                        <a:latin typeface="arial"/>
                      </a:endParaRPr>
                    </a:p>
                  </a:txBody>
                  <a:tcPr marL="77882" marR="77882" marT="38941" marB="38941" anchor="ctr">
                    <a:lnR w="38100" cap="flat" cmpd="sng" algn="ctr">
                      <a:solidFill>
                        <a:schemeClr val="tx1"/>
                      </a:solidFill>
                      <a:prstDash val="solid"/>
                      <a:round/>
                      <a:headEnd type="none" w="med" len="med"/>
                      <a:tailEnd type="none" w="med" len="med"/>
                    </a:lnR>
                  </a:tcPr>
                </a:tc>
              </a:tr>
              <a:tr h="318768">
                <a:tc>
                  <a:txBody>
                    <a:bodyPr/>
                    <a:lstStyle/>
                    <a:p>
                      <a:r>
                        <a:rPr lang="en-US" sz="1600"/>
                        <a:t>Germany:</a:t>
                      </a:r>
                      <a:endParaRPr lang="en-US" sz="1600">
                        <a:solidFill>
                          <a:srgbClr val="000000"/>
                        </a:solidFill>
                        <a:latin typeface="arial"/>
                      </a:endParaRPr>
                    </a:p>
                  </a:txBody>
                  <a:tcPr marL="77882" marR="77882" marT="38941" marB="38941" anchor="ctr">
                    <a:lnL w="38100" cap="flat" cmpd="sng" algn="ctr">
                      <a:solidFill>
                        <a:schemeClr val="tx1"/>
                      </a:solidFill>
                      <a:prstDash val="solid"/>
                      <a:round/>
                      <a:headEnd type="none" w="med" len="med"/>
                      <a:tailEnd type="none" w="med" len="med"/>
                    </a:lnL>
                  </a:tcPr>
                </a:tc>
                <a:tc>
                  <a:txBody>
                    <a:bodyPr/>
                    <a:lstStyle/>
                    <a:p>
                      <a:r>
                        <a:rPr lang="en-US" sz="1600"/>
                        <a:t>$80 billion</a:t>
                      </a:r>
                      <a:endParaRPr lang="en-US" sz="1600">
                        <a:solidFill>
                          <a:srgbClr val="000000"/>
                        </a:solidFill>
                        <a:latin typeface="arial"/>
                      </a:endParaRPr>
                    </a:p>
                  </a:txBody>
                  <a:tcPr marL="77882" marR="77882" marT="38941" marB="38941" anchor="ctr">
                    <a:lnR w="38100" cap="flat" cmpd="sng" algn="ctr">
                      <a:solidFill>
                        <a:schemeClr val="tx1"/>
                      </a:solidFill>
                      <a:prstDash val="solid"/>
                      <a:round/>
                      <a:headEnd type="none" w="med" len="med"/>
                      <a:tailEnd type="none" w="med" len="med"/>
                    </a:lnR>
                  </a:tcPr>
                </a:tc>
              </a:tr>
              <a:tr h="318768">
                <a:tc>
                  <a:txBody>
                    <a:bodyPr/>
                    <a:lstStyle/>
                    <a:p>
                      <a:r>
                        <a:rPr lang="en-US" sz="1600"/>
                        <a:t>Spain:</a:t>
                      </a:r>
                      <a:endParaRPr lang="en-US" sz="1600">
                        <a:solidFill>
                          <a:srgbClr val="000000"/>
                        </a:solidFill>
                        <a:latin typeface="arial"/>
                      </a:endParaRPr>
                    </a:p>
                  </a:txBody>
                  <a:tcPr marL="77882" marR="77882" marT="38941" marB="38941" anchor="ctr">
                    <a:lnL w="38100" cap="flat" cmpd="sng" algn="ctr">
                      <a:solidFill>
                        <a:schemeClr val="tx1"/>
                      </a:solidFill>
                      <a:prstDash val="solid"/>
                      <a:round/>
                      <a:headEnd type="none" w="med" len="med"/>
                      <a:tailEnd type="none" w="med" len="med"/>
                    </a:lnL>
                  </a:tcPr>
                </a:tc>
                <a:tc>
                  <a:txBody>
                    <a:bodyPr/>
                    <a:lstStyle/>
                    <a:p>
                      <a:r>
                        <a:rPr lang="en-US" sz="1600" dirty="0"/>
                        <a:t>$50 billion</a:t>
                      </a:r>
                      <a:endParaRPr lang="en-US" sz="1600" dirty="0">
                        <a:solidFill>
                          <a:srgbClr val="000000"/>
                        </a:solidFill>
                        <a:latin typeface="arial"/>
                      </a:endParaRPr>
                    </a:p>
                  </a:txBody>
                  <a:tcPr marL="77882" marR="77882" marT="38941" marB="38941" anchor="ctr">
                    <a:lnR w="38100" cap="flat" cmpd="sng" algn="ctr">
                      <a:solidFill>
                        <a:schemeClr val="tx1"/>
                      </a:solidFill>
                      <a:prstDash val="solid"/>
                      <a:round/>
                      <a:headEnd type="none" w="med" len="med"/>
                      <a:tailEnd type="none" w="med" len="med"/>
                    </a:lnR>
                  </a:tcPr>
                </a:tc>
              </a:tr>
              <a:tr h="318768">
                <a:tc>
                  <a:txBody>
                    <a:bodyPr/>
                    <a:lstStyle/>
                    <a:p>
                      <a:r>
                        <a:rPr lang="en-US" sz="1600"/>
                        <a:t>France:</a:t>
                      </a:r>
                      <a:endParaRPr lang="en-US" sz="1600">
                        <a:solidFill>
                          <a:srgbClr val="000000"/>
                        </a:solidFill>
                        <a:latin typeface="arial"/>
                      </a:endParaRPr>
                    </a:p>
                  </a:txBody>
                  <a:tcPr marL="77882" marR="77882" marT="38941" marB="38941" anchor="ctr">
                    <a:lnL w="38100" cap="flat" cmpd="sng" algn="ctr">
                      <a:solidFill>
                        <a:schemeClr val="tx1"/>
                      </a:solidFill>
                      <a:prstDash val="solid"/>
                      <a:round/>
                      <a:headEnd type="none" w="med" len="med"/>
                      <a:tailEnd type="none" w="med" len="med"/>
                    </a:lnL>
                  </a:tcPr>
                </a:tc>
                <a:tc>
                  <a:txBody>
                    <a:bodyPr/>
                    <a:lstStyle/>
                    <a:p>
                      <a:r>
                        <a:rPr lang="en-US" sz="1600"/>
                        <a:t>$35 billion</a:t>
                      </a:r>
                      <a:endParaRPr lang="en-US" sz="1600">
                        <a:solidFill>
                          <a:srgbClr val="000000"/>
                        </a:solidFill>
                        <a:latin typeface="arial"/>
                      </a:endParaRPr>
                    </a:p>
                  </a:txBody>
                  <a:tcPr marL="77882" marR="77882" marT="38941" marB="38941" anchor="ctr">
                    <a:lnR w="38100" cap="flat" cmpd="sng" algn="ctr">
                      <a:solidFill>
                        <a:schemeClr val="tx1"/>
                      </a:solidFill>
                      <a:prstDash val="solid"/>
                      <a:round/>
                      <a:headEnd type="none" w="med" len="med"/>
                      <a:tailEnd type="none" w="med" len="med"/>
                    </a:lnR>
                  </a:tcPr>
                </a:tc>
              </a:tr>
              <a:tr h="559654">
                <a:tc>
                  <a:txBody>
                    <a:bodyPr/>
                    <a:lstStyle/>
                    <a:p>
                      <a:r>
                        <a:rPr lang="en-US" sz="1600"/>
                        <a:t>United Kingdom:</a:t>
                      </a:r>
                      <a:endParaRPr lang="en-US" sz="1600">
                        <a:solidFill>
                          <a:srgbClr val="000000"/>
                        </a:solidFill>
                        <a:latin typeface="arial"/>
                      </a:endParaRPr>
                    </a:p>
                  </a:txBody>
                  <a:tcPr marL="77882" marR="77882" marT="38941" marB="38941" anchor="ctr">
                    <a:lnL w="38100" cap="flat" cmpd="sng" algn="ctr">
                      <a:solidFill>
                        <a:schemeClr val="tx1"/>
                      </a:solidFill>
                      <a:prstDash val="solid"/>
                      <a:round/>
                      <a:headEnd type="none" w="med" len="med"/>
                      <a:tailEnd type="none" w="med" len="med"/>
                    </a:lnL>
                  </a:tcPr>
                </a:tc>
                <a:tc>
                  <a:txBody>
                    <a:bodyPr/>
                    <a:lstStyle/>
                    <a:p>
                      <a:r>
                        <a:rPr lang="en-US" sz="1600"/>
                        <a:t>$30 billion</a:t>
                      </a:r>
                      <a:endParaRPr lang="en-US" sz="1600">
                        <a:solidFill>
                          <a:srgbClr val="000000"/>
                        </a:solidFill>
                        <a:latin typeface="arial"/>
                      </a:endParaRPr>
                    </a:p>
                  </a:txBody>
                  <a:tcPr marL="77882" marR="77882" marT="38941" marB="38941" anchor="ctr">
                    <a:lnR w="38100" cap="flat" cmpd="sng" algn="ctr">
                      <a:solidFill>
                        <a:schemeClr val="tx1"/>
                      </a:solidFill>
                      <a:prstDash val="solid"/>
                      <a:round/>
                      <a:headEnd type="none" w="med" len="med"/>
                      <a:tailEnd type="none" w="med" len="med"/>
                    </a:lnR>
                  </a:tcPr>
                </a:tc>
              </a:tr>
              <a:tr h="318768">
                <a:tc>
                  <a:txBody>
                    <a:bodyPr/>
                    <a:lstStyle/>
                    <a:p>
                      <a:r>
                        <a:rPr lang="en-US" sz="1600"/>
                        <a:t>Canada:</a:t>
                      </a:r>
                      <a:endParaRPr lang="en-US" sz="1600">
                        <a:solidFill>
                          <a:srgbClr val="000000"/>
                        </a:solidFill>
                        <a:latin typeface="arial"/>
                      </a:endParaRPr>
                    </a:p>
                  </a:txBody>
                  <a:tcPr marL="77882" marR="77882" marT="38941" marB="38941" anchor="ctr">
                    <a:lnL w="38100" cap="flat" cmpd="sng" algn="ctr">
                      <a:solidFill>
                        <a:schemeClr val="tx1"/>
                      </a:solidFill>
                      <a:prstDash val="solid"/>
                      <a:round/>
                      <a:headEnd type="none" w="med" len="med"/>
                      <a:tailEnd type="none" w="med" len="med"/>
                    </a:lnL>
                  </a:tcPr>
                </a:tc>
                <a:tc>
                  <a:txBody>
                    <a:bodyPr/>
                    <a:lstStyle/>
                    <a:p>
                      <a:r>
                        <a:rPr lang="en-US" sz="1600"/>
                        <a:t>$45 billion</a:t>
                      </a:r>
                      <a:endParaRPr lang="en-US" sz="1600">
                        <a:solidFill>
                          <a:srgbClr val="000000"/>
                        </a:solidFill>
                        <a:latin typeface="arial"/>
                      </a:endParaRPr>
                    </a:p>
                  </a:txBody>
                  <a:tcPr marL="77882" marR="77882" marT="38941" marB="38941" anchor="ctr">
                    <a:lnR w="38100" cap="flat" cmpd="sng" algn="ctr">
                      <a:solidFill>
                        <a:schemeClr val="tx1"/>
                      </a:solidFill>
                      <a:prstDash val="solid"/>
                      <a:round/>
                      <a:headEnd type="none" w="med" len="med"/>
                      <a:tailEnd type="none" w="med" len="med"/>
                    </a:lnR>
                  </a:tcPr>
                </a:tc>
              </a:tr>
              <a:tr h="318768">
                <a:tc>
                  <a:txBody>
                    <a:bodyPr/>
                    <a:lstStyle/>
                    <a:p>
                      <a:r>
                        <a:rPr lang="en-US" sz="1600"/>
                        <a:t>India:</a:t>
                      </a:r>
                      <a:endParaRPr lang="en-US" sz="1600">
                        <a:solidFill>
                          <a:srgbClr val="000000"/>
                        </a:solidFill>
                        <a:latin typeface="arial"/>
                      </a:endParaRPr>
                    </a:p>
                  </a:txBody>
                  <a:tcPr marL="77882" marR="77882" marT="38941" marB="38941" anchor="ctr">
                    <a:lnL w="38100" cap="flat" cmpd="sng" algn="ctr">
                      <a:solidFill>
                        <a:schemeClr val="tx1"/>
                      </a:solidFill>
                      <a:prstDash val="solid"/>
                      <a:round/>
                      <a:headEnd type="none" w="med" len="med"/>
                      <a:tailEnd type="none" w="med" len="med"/>
                    </a:lnL>
                  </a:tcPr>
                </a:tc>
                <a:tc>
                  <a:txBody>
                    <a:bodyPr/>
                    <a:lstStyle/>
                    <a:p>
                      <a:r>
                        <a:rPr lang="en-US" sz="1600" dirty="0"/>
                        <a:t>$20 billion</a:t>
                      </a:r>
                      <a:endParaRPr lang="en-US" sz="1600" dirty="0">
                        <a:solidFill>
                          <a:srgbClr val="000000"/>
                        </a:solidFill>
                        <a:latin typeface="arial"/>
                      </a:endParaRPr>
                    </a:p>
                  </a:txBody>
                  <a:tcPr marL="77882" marR="77882" marT="38941" marB="38941" anchor="ctr">
                    <a:lnR w="38100" cap="flat" cmpd="sng" algn="ctr">
                      <a:solidFill>
                        <a:schemeClr val="tx1"/>
                      </a:solidFill>
                      <a:prstDash val="solid"/>
                      <a:round/>
                      <a:headEnd type="none" w="med" len="med"/>
                      <a:tailEnd type="none" w="med" len="med"/>
                    </a:lnR>
                  </a:tcPr>
                </a:tc>
              </a:tr>
              <a:tr h="318768">
                <a:tc>
                  <a:txBody>
                    <a:bodyPr/>
                    <a:lstStyle/>
                    <a:p>
                      <a:r>
                        <a:rPr lang="en-US" sz="1600"/>
                        <a:t>Australia:</a:t>
                      </a:r>
                      <a:endParaRPr lang="en-US" sz="1600">
                        <a:solidFill>
                          <a:srgbClr val="000000"/>
                        </a:solidFill>
                        <a:latin typeface="arial"/>
                      </a:endParaRPr>
                    </a:p>
                  </a:txBody>
                  <a:tcPr marL="77882" marR="77882" marT="38941" marB="38941" anchor="ctr">
                    <a:lnL w="38100" cap="flat" cmpd="sng" algn="ctr">
                      <a:solidFill>
                        <a:schemeClr val="tx1"/>
                      </a:solidFill>
                      <a:prstDash val="solid"/>
                      <a:round/>
                      <a:headEnd type="none" w="med" len="med"/>
                      <a:tailEnd type="none" w="med" len="med"/>
                    </a:lnL>
                  </a:tcPr>
                </a:tc>
                <a:tc>
                  <a:txBody>
                    <a:bodyPr/>
                    <a:lstStyle/>
                    <a:p>
                      <a:r>
                        <a:rPr lang="en-US" sz="1600" dirty="0"/>
                        <a:t>$20 billion</a:t>
                      </a:r>
                      <a:endParaRPr lang="en-US" sz="1600" dirty="0">
                        <a:solidFill>
                          <a:srgbClr val="000000"/>
                        </a:solidFill>
                        <a:latin typeface="arial"/>
                      </a:endParaRPr>
                    </a:p>
                  </a:txBody>
                  <a:tcPr marL="77882" marR="77882" marT="38941" marB="38941" anchor="ctr">
                    <a:lnR w="38100" cap="flat" cmpd="sng" algn="ctr">
                      <a:solidFill>
                        <a:schemeClr val="tx1"/>
                      </a:solidFill>
                      <a:prstDash val="solid"/>
                      <a:round/>
                      <a:headEnd type="none" w="med" len="med"/>
                      <a:tailEnd type="none" w="med" len="med"/>
                    </a:lnR>
                  </a:tcPr>
                </a:tc>
              </a:tr>
              <a:tr h="318768">
                <a:tc>
                  <a:txBody>
                    <a:bodyPr/>
                    <a:lstStyle/>
                    <a:p>
                      <a:r>
                        <a:rPr lang="en-US" sz="1600"/>
                        <a:t>Korea:</a:t>
                      </a:r>
                      <a:endParaRPr lang="en-US" sz="1600">
                        <a:solidFill>
                          <a:srgbClr val="000000"/>
                        </a:solidFill>
                        <a:latin typeface="arial"/>
                      </a:endParaRPr>
                    </a:p>
                  </a:txBody>
                  <a:tcPr marL="77882" marR="77882" marT="38941" marB="38941" anchor="ctr">
                    <a:lnL w="38100" cap="flat" cmpd="sng" algn="ctr">
                      <a:solidFill>
                        <a:schemeClr val="tx1"/>
                      </a:solidFill>
                      <a:prstDash val="solid"/>
                      <a:round/>
                      <a:headEnd type="none" w="med" len="med"/>
                      <a:tailEnd type="none" w="med" len="med"/>
                    </a:lnL>
                  </a:tcPr>
                </a:tc>
                <a:tc>
                  <a:txBody>
                    <a:bodyPr/>
                    <a:lstStyle/>
                    <a:p>
                      <a:r>
                        <a:rPr lang="en-US" sz="1600"/>
                        <a:t>$11 billion</a:t>
                      </a:r>
                      <a:endParaRPr lang="en-US" sz="1600">
                        <a:solidFill>
                          <a:srgbClr val="000000"/>
                        </a:solidFill>
                        <a:latin typeface="arial"/>
                      </a:endParaRPr>
                    </a:p>
                  </a:txBody>
                  <a:tcPr marL="77882" marR="77882" marT="38941" marB="38941" anchor="ctr">
                    <a:lnR w="38100" cap="flat" cmpd="sng" algn="ctr">
                      <a:solidFill>
                        <a:schemeClr val="tx1"/>
                      </a:solidFill>
                      <a:prstDash val="solid"/>
                      <a:round/>
                      <a:headEnd type="none" w="med" len="med"/>
                      <a:tailEnd type="none" w="med" len="med"/>
                    </a:lnR>
                  </a:tcPr>
                </a:tc>
              </a:tr>
              <a:tr h="318768">
                <a:tc>
                  <a:txBody>
                    <a:bodyPr/>
                    <a:lstStyle/>
                    <a:p>
                      <a:r>
                        <a:rPr lang="en-US" sz="1600"/>
                        <a:t>Brazil:</a:t>
                      </a:r>
                      <a:endParaRPr lang="en-US" sz="1600">
                        <a:solidFill>
                          <a:srgbClr val="000000"/>
                        </a:solidFill>
                        <a:latin typeface="arial"/>
                      </a:endParaRPr>
                    </a:p>
                  </a:txBody>
                  <a:tcPr marL="77882" marR="77882" marT="38941" marB="38941" anchor="ctr">
                    <a:lnL w="38100" cap="flat" cmpd="sng" algn="ctr">
                      <a:solidFill>
                        <a:schemeClr val="tx1"/>
                      </a:solidFill>
                      <a:prstDash val="solid"/>
                      <a:round/>
                      <a:headEnd type="none" w="med" len="med"/>
                      <a:tailEnd type="none" w="med" len="med"/>
                    </a:lnL>
                  </a:tcPr>
                </a:tc>
                <a:tc>
                  <a:txBody>
                    <a:bodyPr/>
                    <a:lstStyle/>
                    <a:p>
                      <a:r>
                        <a:rPr lang="en-US" sz="1600"/>
                        <a:t>$5 billion</a:t>
                      </a:r>
                      <a:endParaRPr lang="en-US" sz="1600">
                        <a:solidFill>
                          <a:srgbClr val="000000"/>
                        </a:solidFill>
                        <a:latin typeface="arial"/>
                      </a:endParaRPr>
                    </a:p>
                  </a:txBody>
                  <a:tcPr marL="77882" marR="77882" marT="38941" marB="38941" anchor="ctr">
                    <a:lnR w="38100" cap="flat" cmpd="sng" algn="ctr">
                      <a:solidFill>
                        <a:schemeClr val="tx1"/>
                      </a:solidFill>
                      <a:prstDash val="solid"/>
                      <a:round/>
                      <a:headEnd type="none" w="med" len="med"/>
                      <a:tailEnd type="none" w="med" len="med"/>
                    </a:lnR>
                  </a:tcPr>
                </a:tc>
              </a:tr>
              <a:tr h="318768">
                <a:tc>
                  <a:txBody>
                    <a:bodyPr/>
                    <a:lstStyle/>
                    <a:p>
                      <a:r>
                        <a:rPr lang="en-US" sz="1600"/>
                        <a:t>Thailand:</a:t>
                      </a:r>
                      <a:endParaRPr lang="en-US" sz="1600">
                        <a:solidFill>
                          <a:srgbClr val="000000"/>
                        </a:solidFill>
                        <a:latin typeface="arial"/>
                      </a:endParaRPr>
                    </a:p>
                  </a:txBody>
                  <a:tcPr marL="77882" marR="77882" marT="38941" marB="38941" anchor="ctr">
                    <a:lnL w="38100" cap="flat" cmpd="sng" algn="ctr">
                      <a:solidFill>
                        <a:schemeClr val="tx1"/>
                      </a:solidFill>
                      <a:prstDash val="solid"/>
                      <a:round/>
                      <a:headEnd type="none" w="med" len="med"/>
                      <a:tailEnd type="none" w="med" len="med"/>
                    </a:lnL>
                  </a:tcPr>
                </a:tc>
                <a:tc>
                  <a:txBody>
                    <a:bodyPr/>
                    <a:lstStyle/>
                    <a:p>
                      <a:r>
                        <a:rPr lang="en-US" sz="1600"/>
                        <a:t>$3 billion</a:t>
                      </a:r>
                      <a:endParaRPr lang="en-US" sz="1600">
                        <a:solidFill>
                          <a:srgbClr val="000000"/>
                        </a:solidFill>
                        <a:latin typeface="arial"/>
                      </a:endParaRPr>
                    </a:p>
                  </a:txBody>
                  <a:tcPr marL="77882" marR="77882" marT="38941" marB="38941" anchor="ctr">
                    <a:lnR w="38100" cap="flat" cmpd="sng" algn="ctr">
                      <a:solidFill>
                        <a:schemeClr val="tx1"/>
                      </a:solidFill>
                      <a:prstDash val="solid"/>
                      <a:round/>
                      <a:headEnd type="none" w="med" len="med"/>
                      <a:tailEnd type="none" w="med" len="med"/>
                    </a:lnR>
                  </a:tcPr>
                </a:tc>
              </a:tr>
              <a:tr h="318768">
                <a:tc>
                  <a:txBody>
                    <a:bodyPr/>
                    <a:lstStyle/>
                    <a:p>
                      <a:r>
                        <a:rPr lang="en-US" sz="1600"/>
                        <a:t>Singapore:</a:t>
                      </a:r>
                      <a:endParaRPr lang="en-US" sz="1600">
                        <a:solidFill>
                          <a:srgbClr val="000000"/>
                        </a:solidFill>
                        <a:latin typeface="arial"/>
                      </a:endParaRPr>
                    </a:p>
                  </a:txBody>
                  <a:tcPr marL="77882" marR="77882" marT="38941" marB="38941" anchor="ctr">
                    <a:lnL w="38100" cap="flat" cmpd="sng" algn="ctr">
                      <a:solidFill>
                        <a:schemeClr val="tx1"/>
                      </a:solidFill>
                      <a:prstDash val="solid"/>
                      <a:round/>
                      <a:headEnd type="none" w="med" len="med"/>
                      <a:tailEnd type="none" w="med" len="med"/>
                    </a:lnL>
                  </a:tcPr>
                </a:tc>
                <a:tc>
                  <a:txBody>
                    <a:bodyPr/>
                    <a:lstStyle/>
                    <a:p>
                      <a:r>
                        <a:rPr lang="en-US" sz="1600"/>
                        <a:t>$3 billion</a:t>
                      </a:r>
                      <a:endParaRPr lang="en-US" sz="1600">
                        <a:solidFill>
                          <a:srgbClr val="000000"/>
                        </a:solidFill>
                        <a:latin typeface="arial"/>
                      </a:endParaRPr>
                    </a:p>
                  </a:txBody>
                  <a:tcPr marL="77882" marR="77882" marT="38941" marB="38941" anchor="ctr">
                    <a:lnR w="38100" cap="flat" cmpd="sng" algn="ctr">
                      <a:solidFill>
                        <a:schemeClr val="tx1"/>
                      </a:solidFill>
                      <a:prstDash val="solid"/>
                      <a:round/>
                      <a:headEnd type="none" w="med" len="med"/>
                      <a:tailEnd type="none" w="med" len="med"/>
                    </a:lnR>
                  </a:tcPr>
                </a:tc>
              </a:tr>
              <a:tr h="318768">
                <a:tc>
                  <a:txBody>
                    <a:bodyPr/>
                    <a:lstStyle/>
                    <a:p>
                      <a:r>
                        <a:rPr lang="en-US" sz="1600"/>
                        <a:t>Chile:</a:t>
                      </a:r>
                      <a:endParaRPr lang="en-US" sz="1600">
                        <a:solidFill>
                          <a:srgbClr val="000000"/>
                        </a:solidFill>
                        <a:latin typeface="arial"/>
                      </a:endParaRPr>
                    </a:p>
                  </a:txBody>
                  <a:tcPr marL="77882" marR="77882" marT="38941" marB="38941" anchor="ctr">
                    <a:lnL w="38100" cap="flat" cmpd="sng" algn="ctr">
                      <a:solidFill>
                        <a:schemeClr val="tx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r>
                        <a:rPr lang="en-US" sz="1600" dirty="0"/>
                        <a:t>$3 billion</a:t>
                      </a:r>
                      <a:endParaRPr lang="en-US" sz="1600" dirty="0">
                        <a:solidFill>
                          <a:srgbClr val="000000"/>
                        </a:solidFill>
                        <a:latin typeface="arial"/>
                      </a:endParaRPr>
                    </a:p>
                  </a:txBody>
                  <a:tcPr marL="77882" marR="77882" marT="38941" marB="38941" anchor="ctr">
                    <a:lnR w="38100" cap="flat" cmpd="sng" algn="ctr">
                      <a:solidFill>
                        <a:schemeClr val="tx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r>
            </a:tbl>
          </a:graphicData>
        </a:graphic>
      </p:graphicFrame>
      <p:graphicFrame>
        <p:nvGraphicFramePr>
          <p:cNvPr id="9" name="Table 8"/>
          <p:cNvGraphicFramePr>
            <a:graphicFrameLocks noGrp="1"/>
          </p:cNvGraphicFramePr>
          <p:nvPr/>
        </p:nvGraphicFramePr>
        <p:xfrm>
          <a:off x="3633849" y="261257"/>
          <a:ext cx="4824351" cy="5890161"/>
        </p:xfrm>
        <a:graphic>
          <a:graphicData uri="http://schemas.openxmlformats.org/drawingml/2006/table">
            <a:tbl>
              <a:tblPr>
                <a:effectLst>
                  <a:innerShdw blurRad="63500" dist="50800" dir="2700000">
                    <a:prstClr val="black">
                      <a:alpha val="50000"/>
                    </a:prstClr>
                  </a:innerShdw>
                </a:effectLst>
              </a:tblPr>
              <a:tblGrid>
                <a:gridCol w="4824351"/>
              </a:tblGrid>
              <a:tr h="5890161">
                <a:tc>
                  <a:txBody>
                    <a:bodyPr/>
                    <a:lstStyle/>
                    <a:p>
                      <a:endParaRPr lang="en-US" dirty="0"/>
                    </a:p>
                  </a:txBody>
                  <a:tcPr>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38100" cap="flat" cmpd="sng" algn="ctr">
                      <a:noFill/>
                      <a:prstDash val="solid"/>
                      <a:round/>
                      <a:headEnd type="none" w="med" len="med"/>
                      <a:tailEnd type="none" w="med" len="med"/>
                    </a:lnB>
                  </a:tcPr>
                </a:tc>
              </a:tr>
            </a:tbl>
          </a:graphicData>
        </a:graphic>
      </p:graphicFrame>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Trouble @ Home</a:t>
            </a:r>
            <a:endParaRPr lang="en-US" dirty="0"/>
          </a:p>
        </p:txBody>
      </p:sp>
      <p:sp>
        <p:nvSpPr>
          <p:cNvPr id="3" name="Text Placeholder 2"/>
          <p:cNvSpPr>
            <a:spLocks noGrp="1"/>
          </p:cNvSpPr>
          <p:nvPr>
            <p:ph type="body" idx="1"/>
          </p:nvPr>
        </p:nvSpPr>
        <p:spPr/>
        <p:txBody>
          <a:bodyPr/>
          <a:lstStyle/>
          <a:p>
            <a:r>
              <a:rPr lang="en-US" dirty="0" smtClean="0"/>
              <a:t>A National Perspective of the Economic Downturn</a:t>
            </a:r>
            <a:endParaRPr 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469</TotalTime>
  <Words>1107</Words>
  <Application>Microsoft Office PowerPoint</Application>
  <PresentationFormat>On-screen Show (4:3)</PresentationFormat>
  <Paragraphs>315</Paragraphs>
  <Slides>25</Slides>
  <Notes>25</Notes>
  <HiddenSlides>0</HiddenSlides>
  <MMClips>1</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Clusterf#@k to the Poor House</vt:lpstr>
      <vt:lpstr>The Economy &amp; Social Work</vt:lpstr>
      <vt:lpstr>Overview of the Problem</vt:lpstr>
      <vt:lpstr>Overview of the Problem</vt:lpstr>
      <vt:lpstr>Overview of the Problem</vt:lpstr>
      <vt:lpstr>Trouble Abroad</vt:lpstr>
      <vt:lpstr>Trouble Abroad</vt:lpstr>
      <vt:lpstr>Trouble @ Home</vt:lpstr>
      <vt:lpstr>Trouble @ Home</vt:lpstr>
      <vt:lpstr>Trouble @ Home</vt:lpstr>
      <vt:lpstr>Trouble @ Home</vt:lpstr>
      <vt:lpstr>Trouble @ Home</vt:lpstr>
      <vt:lpstr>Trouble @ Home</vt:lpstr>
      <vt:lpstr>Trouble @ Home</vt:lpstr>
      <vt:lpstr>The Long-term Perspective</vt:lpstr>
      <vt:lpstr>The Long-term Perspective</vt:lpstr>
      <vt:lpstr>The Long-term Perspective</vt:lpstr>
      <vt:lpstr>The Long-term Perspective</vt:lpstr>
      <vt:lpstr>Implications</vt:lpstr>
      <vt:lpstr>Implications -- Non-profit Sector</vt:lpstr>
      <vt:lpstr>Implications -- Public Sector</vt:lpstr>
      <vt:lpstr>Implications -- Public Sector</vt:lpstr>
      <vt:lpstr>PowerPoint Presentation</vt:lpstr>
      <vt:lpstr>Framework For Analyzing Policy</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Jacob Campbell (jacob.r.campbell@gmail.com)</dc:creator>
  <cp:lastModifiedBy>Jacob Campbell</cp:lastModifiedBy>
  <cp:revision>46</cp:revision>
  <dcterms:created xsi:type="dcterms:W3CDTF">2009-03-04T07:15:33Z</dcterms:created>
  <dcterms:modified xsi:type="dcterms:W3CDTF">2012-10-14T08:00:41Z</dcterms:modified>
</cp:coreProperties>
</file>