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9" r:id="rId2"/>
    <p:sldId id="292" r:id="rId3"/>
    <p:sldId id="288" r:id="rId4"/>
    <p:sldId id="289" r:id="rId5"/>
    <p:sldId id="272" r:id="rId6"/>
    <p:sldId id="273" r:id="rId7"/>
    <p:sldId id="274" r:id="rId8"/>
    <p:sldId id="275" r:id="rId9"/>
    <p:sldId id="276" r:id="rId10"/>
    <p:sldId id="290" r:id="rId11"/>
    <p:sldId id="277" r:id="rId12"/>
    <p:sldId id="268" r:id="rId13"/>
    <p:sldId id="270" r:id="rId14"/>
    <p:sldId id="271" r:id="rId15"/>
    <p:sldId id="265" r:id="rId16"/>
    <p:sldId id="278" r:id="rId17"/>
    <p:sldId id="279" r:id="rId18"/>
    <p:sldId id="291" r:id="rId19"/>
    <p:sldId id="293" r:id="rId20"/>
    <p:sldId id="280" r:id="rId21"/>
    <p:sldId id="294" r:id="rId22"/>
    <p:sldId id="284" r:id="rId23"/>
    <p:sldId id="283" r:id="rId24"/>
    <p:sldId id="281" r:id="rId25"/>
    <p:sldId id="282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7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11F31-5248-445B-B152-02829630F421}" type="datetimeFigureOut">
              <a:rPr lang="it-IT" smtClean="0"/>
              <a:t>04/10/2016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DC609-EBA8-4948-B187-21CF1C632F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64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337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640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032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433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94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97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404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473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2472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266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86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621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561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047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802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019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095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43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090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547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2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9135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626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143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9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D455-ED90-492E-A654-9E8AF1C32BF3}" type="datetime1">
              <a:rPr lang="it-IT" smtClean="0"/>
              <a:t>04/10/2016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C000"/>
                </a:solidFill>
              </a:defRPr>
            </a:lvl1pPr>
          </a:lstStyle>
          <a:p>
            <a:fld id="{D01B9BCD-6478-49E3-ACC9-6FCA66AAB97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282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6605-DFC5-4E98-A86A-BE962CF63BDA}" type="datetime1">
              <a:rPr lang="it-IT" smtClean="0"/>
              <a:t>04/10/2016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20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4713-7DCC-4AA9-891D-8BF0D94CA4BB}" type="datetime1">
              <a:rPr lang="it-IT" smtClean="0"/>
              <a:t>04/10/2016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61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F580-8851-47A2-A37D-6170751891CD}" type="datetime1">
              <a:rPr lang="it-IT" smtClean="0"/>
              <a:t>04/10/2016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359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EEFE-5B8A-4661-BF70-A4C25E9B1104}" type="datetime1">
              <a:rPr lang="it-IT" smtClean="0"/>
              <a:t>04/10/2016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297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E0E-4531-43F9-9DAC-B8476806B9B7}" type="datetime1">
              <a:rPr lang="it-IT" smtClean="0"/>
              <a:t>04/10/2016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98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B9E2-EFDC-4239-A1FD-597E2A458078}" type="datetime1">
              <a:rPr lang="it-IT" smtClean="0"/>
              <a:t>04/10/2016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481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1887-700B-4775-B998-9605009EB319}" type="datetime1">
              <a:rPr lang="it-IT" smtClean="0"/>
              <a:t>04/10/2016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4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2D03-E684-45EA-B37F-126B43A2CDF8}" type="datetime1">
              <a:rPr lang="it-IT" smtClean="0"/>
              <a:t>04/10/2016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3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36A0-9435-4D1D-914E-753EC4440CE8}" type="datetime1">
              <a:rPr lang="it-IT" smtClean="0"/>
              <a:t>04/10/2016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46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5BC2-76C4-4B6D-9460-BF24F237096E}" type="datetime1">
              <a:rPr lang="it-IT" smtClean="0"/>
              <a:t>04/10/2016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35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63E-66F9-47C3-9103-3F9DB5678E50}" type="datetime1">
              <a:rPr lang="it-IT" smtClean="0"/>
              <a:t>04/10/2016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220200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C000"/>
                </a:solidFill>
              </a:defRPr>
            </a:lvl1pPr>
          </a:lstStyle>
          <a:p>
            <a:fld id="{D01B9BCD-6478-49E3-ACC9-6FCA66AAB97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690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tlasop.cern.ch/elisa/display/31200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cern.ch/twiki/bin/view/LAr/EMFDemonstrator#Latency_and_number_of_sampl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op.cern.ch/elisa/display/31335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op.cern.ch/elisa/display/32133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atlasop.cern.ch/elisa/display/321536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op.cern.ch/elisa/display/32153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event/539034/contributions/2189032/attachments/1285108/1911012/16_06_06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cern.ch/twiki/bin/view/LAr/LArDemonstrator#Firmwa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4651597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5410200"/>
            <a:ext cx="12192000" cy="1447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4691921"/>
            <a:ext cx="12192000" cy="81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130626" y="3718675"/>
            <a:ext cx="99756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ABBA firmware and </a:t>
            </a:r>
            <a:r>
              <a:rPr lang="it-IT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readout</a:t>
            </a:r>
            <a:r>
              <a:rPr lang="it-IT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status</a:t>
            </a:r>
            <a:endParaRPr lang="it-IT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403236" y="4733922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Alessandra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Camplani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– Università degli Studi di Milano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0802601" y="5031733"/>
            <a:ext cx="138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27/09/2016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6267639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0" y="6304125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783771" y="4209143"/>
            <a:ext cx="46219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Font typeface="+mj-lt"/>
              <a:buAutoNum type="arabicPeriod" startAt="2"/>
            </a:pPr>
            <a:r>
              <a:rPr lang="it-IT" sz="5000" dirty="0" err="1" smtClean="0"/>
              <a:t>Setting</a:t>
            </a:r>
            <a:r>
              <a:rPr lang="it-IT" sz="5000" dirty="0" smtClean="0"/>
              <a:t> status</a:t>
            </a:r>
            <a:endParaRPr lang="it-IT" sz="5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10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3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32938" y="176202"/>
            <a:ext cx="6891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cs typeface="Arial" panose="020B0604020202020204" pitchFamily="34" charset="0"/>
              </a:rPr>
              <a:t>Latency and </a:t>
            </a:r>
            <a:r>
              <a:rPr lang="en-GB" sz="4000" dirty="0" err="1">
                <a:cs typeface="Arial" panose="020B0604020202020204" pitchFamily="34" charset="0"/>
              </a:rPr>
              <a:t>n°samples</a:t>
            </a:r>
            <a:r>
              <a:rPr lang="en-GB" sz="4000" dirty="0">
                <a:cs typeface="Arial" panose="020B0604020202020204" pitchFamily="34" charset="0"/>
              </a:rPr>
              <a:t> changes 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289050" y="2001517"/>
            <a:ext cx="117742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Two major changes in the default settings for </a:t>
            </a:r>
            <a:r>
              <a:rPr lang="en-US" sz="2200" b="1" dirty="0"/>
              <a:t>ABBA </a:t>
            </a:r>
            <a:r>
              <a:rPr lang="en-US" sz="2200" b="1" dirty="0" smtClean="0"/>
              <a:t>partition </a:t>
            </a:r>
            <a:r>
              <a:rPr lang="en-US" sz="2200" dirty="0" smtClean="0"/>
              <a:t>have been done: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On the 28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of June the </a:t>
            </a:r>
            <a:r>
              <a:rPr lang="en-US" sz="2200" b="1" dirty="0" smtClean="0"/>
              <a:t>number </a:t>
            </a:r>
            <a:r>
              <a:rPr lang="en-US" sz="2200" b="1" dirty="0"/>
              <a:t>of samples </a:t>
            </a:r>
            <a:r>
              <a:rPr lang="en-US" sz="2200" dirty="0"/>
              <a:t>read </a:t>
            </a:r>
            <a:r>
              <a:rPr lang="en-US" sz="2200" dirty="0" smtClean="0"/>
              <a:t>out changed to the actual value: </a:t>
            </a:r>
            <a:r>
              <a:rPr lang="en-US" sz="2200" dirty="0"/>
              <a:t>50 (instead of </a:t>
            </a:r>
            <a:r>
              <a:rPr lang="en-US" sz="2200" dirty="0" smtClean="0"/>
              <a:t>60)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Changed done to because we were </a:t>
            </a:r>
            <a:r>
              <a:rPr lang="en-US" sz="2200" b="1" dirty="0"/>
              <a:t>losing 50% of data </a:t>
            </a:r>
            <a:endParaRPr lang="en-US" sz="22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After this change data lost were </a:t>
            </a:r>
            <a:r>
              <a:rPr lang="en-US" sz="2200" b="1" dirty="0" smtClean="0"/>
              <a:t>only 5% (after 200 </a:t>
            </a:r>
            <a:r>
              <a:rPr lang="en-US" sz="2200" b="1" dirty="0"/>
              <a:t>... 300 </a:t>
            </a:r>
            <a:r>
              <a:rPr lang="en-US" sz="2200" b="1" dirty="0" smtClean="0"/>
              <a:t>events)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On the 15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of July the </a:t>
            </a:r>
            <a:r>
              <a:rPr lang="en-US" sz="2200" b="1" dirty="0"/>
              <a:t>l</a:t>
            </a:r>
            <a:r>
              <a:rPr lang="en-US" sz="2200" b="1" dirty="0" smtClean="0"/>
              <a:t>atency settings </a:t>
            </a:r>
            <a:r>
              <a:rPr lang="en-US" sz="2200" dirty="0" smtClean="0"/>
              <a:t>changed to the actual values (more details later):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Changed done because the </a:t>
            </a:r>
            <a:r>
              <a:rPr lang="en-US" sz="2200" b="1" dirty="0" smtClean="0"/>
              <a:t>pulse tail was partially cut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The aim was to have the pulse entirely in </a:t>
            </a:r>
            <a:r>
              <a:rPr lang="en-US" sz="2200" dirty="0"/>
              <a:t>the </a:t>
            </a:r>
            <a:r>
              <a:rPr lang="en-US" sz="2200" b="1" dirty="0"/>
              <a:t>new</a:t>
            </a:r>
            <a:r>
              <a:rPr lang="en-US" sz="2200" dirty="0"/>
              <a:t> </a:t>
            </a:r>
            <a:r>
              <a:rPr lang="en-US" sz="2200" b="1" dirty="0"/>
              <a:t>readout </a:t>
            </a:r>
            <a:r>
              <a:rPr lang="en-US" sz="2200" b="1" dirty="0" smtClean="0"/>
              <a:t>window (50 samples)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11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00" y="3189692"/>
            <a:ext cx="7696463" cy="3206859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3513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cs typeface="Arial" panose="020B0604020202020204" pitchFamily="34" charset="0"/>
              </a:rPr>
              <a:t>Latency settings</a:t>
            </a:r>
            <a:endParaRPr lang="en-GB" sz="4000" dirty="0"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164052" y="1117845"/>
            <a:ext cx="11908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Some calibration runs, with different latency settings, have been taken in USA15 for all four FPGAs.</a:t>
            </a:r>
          </a:p>
          <a:p>
            <a:r>
              <a:rPr lang="en-GB" dirty="0" smtClean="0"/>
              <a:t>For more details you can look </a:t>
            </a:r>
            <a:r>
              <a:rPr lang="en-GB" dirty="0" smtClean="0">
                <a:hlinkClick r:id="rId4"/>
              </a:rPr>
              <a:t>here</a:t>
            </a:r>
            <a:r>
              <a:rPr lang="en-GB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The position</a:t>
            </a:r>
            <a:r>
              <a:rPr lang="it-IT" baseline="-25000" dirty="0" smtClean="0"/>
              <a:t> </a:t>
            </a:r>
            <a:r>
              <a:rPr lang="it-IT" dirty="0" smtClean="0"/>
              <a:t>of the </a:t>
            </a:r>
            <a:r>
              <a:rPr lang="it-IT" dirty="0" err="1" smtClean="0"/>
              <a:t>pulse</a:t>
            </a:r>
            <a:r>
              <a:rPr lang="it-IT" dirty="0" smtClean="0"/>
              <a:t> </a:t>
            </a:r>
            <a:r>
              <a:rPr lang="it-IT" dirty="0"/>
              <a:t>(</a:t>
            </a:r>
            <a:r>
              <a:rPr lang="it-IT" dirty="0" err="1" smtClean="0"/>
              <a:t>L</a:t>
            </a:r>
            <a:r>
              <a:rPr lang="it-IT" baseline="-25000" dirty="0" err="1" smtClean="0"/>
              <a:t>peak</a:t>
            </a:r>
            <a:r>
              <a:rPr lang="it-IT" dirty="0" smtClean="0"/>
              <a:t>)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checked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run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en-US" b="1" dirty="0"/>
              <a:t>T</a:t>
            </a:r>
            <a:r>
              <a:rPr lang="en-US" b="1" dirty="0" smtClean="0"/>
              <a:t>he test confirmed that</a:t>
            </a:r>
            <a:r>
              <a:rPr lang="en-US" dirty="0" smtClean="0"/>
              <a:t>: a </a:t>
            </a:r>
            <a:r>
              <a:rPr lang="en-US" dirty="0"/>
              <a:t>shift of </a:t>
            </a:r>
            <a:r>
              <a:rPr lang="en-US" dirty="0" smtClean="0"/>
              <a:t>1 BC </a:t>
            </a:r>
            <a:r>
              <a:rPr lang="en-US" dirty="0"/>
              <a:t>corresponds to a shift of </a:t>
            </a:r>
            <a:r>
              <a:rPr lang="en-US" dirty="0" smtClean="0"/>
              <a:t>1 unit </a:t>
            </a:r>
            <a:r>
              <a:rPr lang="en-US" dirty="0"/>
              <a:t>for the </a:t>
            </a:r>
            <a:r>
              <a:rPr lang="en-US" dirty="0" smtClean="0"/>
              <a:t>latency value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for example from an initial setting of 0x56 (86 in decimal):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shift the pulse 10 BC to the </a:t>
            </a:r>
            <a:r>
              <a:rPr lang="en-US" dirty="0" smtClean="0"/>
              <a:t>right (in this window): </a:t>
            </a:r>
            <a:r>
              <a:rPr lang="en-US" dirty="0"/>
              <a:t>increase the latency setting by 10, hence set it to 0x60 (96 in decimal</a:t>
            </a:r>
            <a:r>
              <a:rPr lang="en-US" dirty="0" smtClean="0"/>
              <a:t>)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12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5701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cs typeface="Arial" panose="020B0604020202020204" pitchFamily="34" charset="0"/>
              </a:rPr>
              <a:t>System latency differences</a:t>
            </a:r>
            <a:endParaRPr lang="en-GB" sz="4000" dirty="0"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583552" y="1518071"/>
            <a:ext cx="1102076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/>
              <a:t>the following different scenarios, </a:t>
            </a:r>
            <a:r>
              <a:rPr lang="en-US" sz="2000" b="1" dirty="0"/>
              <a:t>the very same latency setting </a:t>
            </a:r>
            <a:r>
              <a:rPr lang="en-US" sz="2000" dirty="0"/>
              <a:t>will show up the pulse in different positions</a:t>
            </a:r>
            <a:r>
              <a:rPr lang="en-US" sz="2000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Physics runs vs. calibration runs in USA15</a:t>
            </a:r>
          </a:p>
          <a:p>
            <a:pPr lvl="1"/>
            <a:r>
              <a:rPr lang="en-US" dirty="0"/>
              <a:t>The difference between the pulse peak in physics runs and calibration runs in USA15 is of ~10 BC: </a:t>
            </a:r>
            <a:endParaRPr lang="en-US" dirty="0" smtClean="0"/>
          </a:p>
          <a:p>
            <a:pPr lvl="1"/>
            <a:r>
              <a:rPr lang="en-US" sz="2000" dirty="0" err="1" smtClean="0"/>
              <a:t>L</a:t>
            </a:r>
            <a:r>
              <a:rPr lang="en-US" sz="2000" baseline="30000" dirty="0" err="1" smtClean="0"/>
              <a:t>Phy</a:t>
            </a:r>
            <a:r>
              <a:rPr lang="en-US" sz="2000" baseline="-25000" dirty="0" err="1" smtClean="0"/>
              <a:t>peak</a:t>
            </a:r>
            <a:r>
              <a:rPr lang="en-US" sz="2000" dirty="0"/>
              <a:t> + 10 BC </a:t>
            </a:r>
            <a:r>
              <a:rPr lang="en-US" sz="2000" dirty="0" smtClean="0"/>
              <a:t>= </a:t>
            </a:r>
            <a:r>
              <a:rPr lang="en-US" sz="2000" dirty="0" err="1" smtClean="0"/>
              <a:t>L</a:t>
            </a:r>
            <a:r>
              <a:rPr lang="en-US" sz="2000" baseline="30000" dirty="0" err="1" smtClean="0"/>
              <a:t>Calib</a:t>
            </a:r>
            <a:r>
              <a:rPr lang="en-US" sz="2000" baseline="-25000" dirty="0" err="1" smtClean="0"/>
              <a:t>peak</a:t>
            </a:r>
            <a:endParaRPr lang="en-US" sz="2000" baseline="-25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BNL LTDB vs. LAL LTDB in USA15</a:t>
            </a:r>
          </a:p>
          <a:p>
            <a:pPr lvl="1"/>
            <a:r>
              <a:rPr lang="en-US" dirty="0"/>
              <a:t>The difference between the pulse peak from the BNL LTDB and from the LAL LTDB in USA15 is of ~8 BC: </a:t>
            </a:r>
            <a:endParaRPr lang="en-US" dirty="0" smtClean="0"/>
          </a:p>
          <a:p>
            <a:pPr lvl="1"/>
            <a:r>
              <a:rPr lang="en-US" sz="2000" dirty="0" err="1" smtClean="0"/>
              <a:t>L</a:t>
            </a:r>
            <a:r>
              <a:rPr lang="en-US" sz="2000" baseline="30000" dirty="0" err="1" smtClean="0"/>
              <a:t>BNL</a:t>
            </a:r>
            <a:r>
              <a:rPr lang="en-US" sz="2000" baseline="-25000" dirty="0" err="1" smtClean="0"/>
              <a:t>peak</a:t>
            </a:r>
            <a:r>
              <a:rPr lang="en-US" sz="2000" dirty="0"/>
              <a:t> + 8 BC = </a:t>
            </a:r>
            <a:r>
              <a:rPr lang="en-US" sz="2000" dirty="0" err="1" smtClean="0"/>
              <a:t>L</a:t>
            </a:r>
            <a:r>
              <a:rPr lang="en-US" sz="2000" baseline="30000" dirty="0" err="1" smtClean="0"/>
              <a:t>LAL</a:t>
            </a:r>
            <a:r>
              <a:rPr lang="en-US" sz="2000" baseline="-25000" dirty="0" err="1" smtClean="0"/>
              <a:t>peak</a:t>
            </a:r>
            <a:r>
              <a:rPr lang="en-US" sz="2000" baseline="-25000" dirty="0" smtClean="0"/>
              <a:t>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Calibration in EMF vs. calibration in USA15</a:t>
            </a:r>
          </a:p>
          <a:p>
            <a:pPr lvl="1"/>
            <a:r>
              <a:rPr lang="en-US" dirty="0"/>
              <a:t>The difference between the pulse peak in calibration runs in EMF and in USA15 is of ~15 BC: </a:t>
            </a:r>
            <a:endParaRPr lang="en-US" dirty="0" smtClean="0"/>
          </a:p>
          <a:p>
            <a:pPr lvl="1"/>
            <a:r>
              <a:rPr lang="en-US" sz="2000" dirty="0" smtClean="0"/>
              <a:t>L</a:t>
            </a:r>
            <a:r>
              <a:rPr lang="en-US" sz="2000" baseline="30000" dirty="0" smtClean="0"/>
              <a:t>EMF-</a:t>
            </a:r>
            <a:r>
              <a:rPr lang="en-US" sz="2000" baseline="30000" dirty="0" err="1" smtClean="0"/>
              <a:t>Calib</a:t>
            </a:r>
            <a:r>
              <a:rPr lang="en-US" sz="2000" baseline="-25000" dirty="0" err="1" smtClean="0"/>
              <a:t>peak</a:t>
            </a:r>
            <a:r>
              <a:rPr lang="en-US" sz="2000" dirty="0"/>
              <a:t> + 15 BC = 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USA15-Calib</a:t>
            </a:r>
            <a:r>
              <a:rPr lang="en-US" sz="2000" baseline="-25000" dirty="0" smtClean="0"/>
              <a:t>peak</a:t>
            </a:r>
            <a:endParaRPr lang="it-IT" sz="2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8901429" y="5745575"/>
            <a:ext cx="3068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D</a:t>
            </a:r>
            <a:r>
              <a:rPr lang="it-IT" sz="2000" b="1" dirty="0" err="1" smtClean="0"/>
              <a:t>ocumented</a:t>
            </a:r>
            <a:r>
              <a:rPr lang="it-IT" sz="2000" b="1" dirty="0" smtClean="0"/>
              <a:t> in the </a:t>
            </a:r>
            <a:r>
              <a:rPr lang="it-IT" sz="2000" b="1" dirty="0" err="1" smtClean="0">
                <a:hlinkClick r:id="rId3"/>
              </a:rPr>
              <a:t>Twiki</a:t>
            </a:r>
            <a:r>
              <a:rPr lang="it-IT" sz="2000" b="1" dirty="0" smtClean="0"/>
              <a:t> !!</a:t>
            </a:r>
            <a:endParaRPr lang="it-IT" sz="20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13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4300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cs typeface="Arial" panose="020B0604020202020204" pitchFamily="34" charset="0"/>
              </a:rPr>
              <a:t>System latency now</a:t>
            </a:r>
            <a:endParaRPr lang="en-GB" sz="4000" dirty="0"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451692" y="1585193"/>
            <a:ext cx="11347601" cy="102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BNL </a:t>
            </a:r>
            <a:r>
              <a:rPr lang="en-US" sz="2000" b="1" dirty="0"/>
              <a:t>LTDB vs. LAL LTDB in USA15</a:t>
            </a:r>
          </a:p>
          <a:p>
            <a:pPr lvl="1"/>
            <a:r>
              <a:rPr lang="en-US" sz="2000" dirty="0"/>
              <a:t>The difference between the pulse peak from the BNL LTDB and from the LAL LTDB in USA15 is of ~8 BC: </a:t>
            </a:r>
            <a:endParaRPr lang="en-US" sz="2000" dirty="0" smtClean="0"/>
          </a:p>
          <a:p>
            <a:pPr lvl="1"/>
            <a:r>
              <a:rPr lang="en-US" sz="2000" dirty="0" err="1"/>
              <a:t>L</a:t>
            </a:r>
            <a:r>
              <a:rPr lang="en-US" sz="2000" baseline="30000" dirty="0" err="1"/>
              <a:t>BNL</a:t>
            </a:r>
            <a:r>
              <a:rPr lang="en-US" sz="2000" baseline="-25000" dirty="0" err="1"/>
              <a:t>peak</a:t>
            </a:r>
            <a:r>
              <a:rPr lang="en-US" sz="2000" dirty="0"/>
              <a:t> + 8 BC = </a:t>
            </a:r>
            <a:r>
              <a:rPr lang="en-US" sz="2000" dirty="0" err="1"/>
              <a:t>L</a:t>
            </a:r>
            <a:r>
              <a:rPr lang="en-US" sz="2000" baseline="30000" dirty="0" err="1"/>
              <a:t>LAL</a:t>
            </a:r>
            <a:r>
              <a:rPr lang="en-US" sz="2000" baseline="-25000" dirty="0" err="1"/>
              <a:t>peak</a:t>
            </a:r>
            <a:r>
              <a:rPr lang="en-US" sz="2000" baseline="-25000" dirty="0"/>
              <a:t> </a:t>
            </a:r>
          </a:p>
        </p:txBody>
      </p:sp>
      <p:sp>
        <p:nvSpPr>
          <p:cNvPr id="2" name="Rettangolo 1"/>
          <p:cNvSpPr/>
          <p:nvPr/>
        </p:nvSpPr>
        <p:spPr>
          <a:xfrm>
            <a:off x="319490" y="1475228"/>
            <a:ext cx="11458854" cy="125695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Freccia in giù 2"/>
          <p:cNvSpPr/>
          <p:nvPr/>
        </p:nvSpPr>
        <p:spPr>
          <a:xfrm>
            <a:off x="5838940" y="2935180"/>
            <a:ext cx="341522" cy="708338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132938" y="3618610"/>
            <a:ext cx="118123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Latency settings have been changed </a:t>
            </a:r>
            <a:r>
              <a:rPr lang="en-US" sz="2000" dirty="0" smtClean="0"/>
              <a:t>to have all the pulses recorded </a:t>
            </a:r>
            <a:r>
              <a:rPr lang="en-US" sz="2000" dirty="0"/>
              <a:t>with ABBA </a:t>
            </a:r>
            <a:r>
              <a:rPr lang="en-US" sz="2000" dirty="0" smtClean="0"/>
              <a:t>starting at around sample 20:</a:t>
            </a:r>
          </a:p>
          <a:p>
            <a:r>
              <a:rPr lang="en-US" sz="2000" dirty="0" smtClean="0"/>
              <a:t>  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two different LTDBs </a:t>
            </a:r>
            <a:r>
              <a:rPr lang="en-US" sz="2000" dirty="0" smtClean="0"/>
              <a:t>now have </a:t>
            </a:r>
            <a:r>
              <a:rPr lang="en-US" sz="2000" dirty="0"/>
              <a:t>specific </a:t>
            </a:r>
            <a:r>
              <a:rPr lang="en-US" sz="2000" dirty="0" smtClean="0"/>
              <a:t>settings (</a:t>
            </a:r>
            <a:r>
              <a:rPr lang="en-US" sz="2000" dirty="0" smtClean="0">
                <a:hlinkClick r:id="rId3"/>
              </a:rPr>
              <a:t>here</a:t>
            </a:r>
            <a:r>
              <a:rPr lang="en-US" sz="2000" dirty="0" smtClean="0"/>
              <a:t> all the details):  </a:t>
            </a:r>
            <a:endParaRPr lang="en-US" sz="2000" dirty="0"/>
          </a:p>
          <a:p>
            <a:pPr lvl="1"/>
            <a:r>
              <a:rPr lang="en-US" sz="2000" dirty="0"/>
              <a:t>- </a:t>
            </a:r>
            <a:r>
              <a:rPr lang="en-US" sz="2000" b="1" dirty="0" smtClean="0"/>
              <a:t>0x4e </a:t>
            </a:r>
            <a:r>
              <a:rPr lang="en-US" sz="2000" b="1" dirty="0"/>
              <a:t>for LAL LTDB </a:t>
            </a:r>
            <a:r>
              <a:rPr lang="en-US" sz="2000" dirty="0" smtClean="0"/>
              <a:t>(FPGAs 18:2 </a:t>
            </a:r>
            <a:r>
              <a:rPr lang="en-US" sz="2000" dirty="0"/>
              <a:t>and 19:1)  </a:t>
            </a:r>
          </a:p>
          <a:p>
            <a:pPr lvl="1"/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b="1" dirty="0" smtClean="0"/>
              <a:t>0x56 </a:t>
            </a:r>
            <a:r>
              <a:rPr lang="en-US" sz="2000" b="1" dirty="0"/>
              <a:t>for BNL LTDB </a:t>
            </a:r>
            <a:r>
              <a:rPr lang="en-US" sz="2000" dirty="0" smtClean="0"/>
              <a:t>(</a:t>
            </a:r>
            <a:r>
              <a:rPr lang="en-US" sz="2000" dirty="0"/>
              <a:t>FPGAs </a:t>
            </a:r>
            <a:r>
              <a:rPr lang="en-US" sz="2000" dirty="0" smtClean="0"/>
              <a:t>19:2 </a:t>
            </a:r>
            <a:r>
              <a:rPr lang="en-US" sz="2000" dirty="0"/>
              <a:t>and 20:2) </a:t>
            </a:r>
            <a:endParaRPr lang="it-IT" sz="2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50051" y="32197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14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2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6129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Event loss during data taking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476518" y="1299044"/>
            <a:ext cx="10856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A </a:t>
            </a:r>
            <a:r>
              <a:rPr lang="it-IT" b="1" dirty="0" err="1" smtClean="0"/>
              <a:t>campaign</a:t>
            </a:r>
            <a:r>
              <a:rPr lang="it-IT" b="1" dirty="0" smtClean="0"/>
              <a:t> of </a:t>
            </a:r>
            <a:r>
              <a:rPr lang="it-IT" b="1" dirty="0" err="1" smtClean="0"/>
              <a:t>calibration</a:t>
            </a:r>
            <a:r>
              <a:rPr lang="it-IT" b="1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done</a:t>
            </a:r>
            <a:r>
              <a:rPr lang="it-IT" dirty="0" smtClean="0"/>
              <a:t> to </a:t>
            </a:r>
            <a:r>
              <a:rPr lang="it-IT" dirty="0" err="1" smtClean="0"/>
              <a:t>understand</a:t>
            </a:r>
            <a:r>
              <a:rPr lang="it-IT" dirty="0" smtClean="0"/>
              <a:t> </a:t>
            </a:r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was</a:t>
            </a:r>
            <a:r>
              <a:rPr lang="it-IT" dirty="0" smtClean="0"/>
              <a:t> a </a:t>
            </a:r>
            <a:r>
              <a:rPr lang="it-IT" dirty="0" err="1" smtClean="0"/>
              <a:t>loss</a:t>
            </a:r>
            <a:r>
              <a:rPr lang="it-IT" dirty="0" smtClean="0"/>
              <a:t> of </a:t>
            </a:r>
            <a:r>
              <a:rPr lang="it-IT" dirty="0" err="1" smtClean="0"/>
              <a:t>events</a:t>
            </a:r>
            <a:r>
              <a:rPr lang="it-IT" dirty="0" smtClean="0"/>
              <a:t> </a:t>
            </a:r>
            <a:r>
              <a:rPr lang="it-IT" dirty="0" err="1" smtClean="0"/>
              <a:t>during</a:t>
            </a:r>
            <a:r>
              <a:rPr lang="it-IT" dirty="0" smtClean="0"/>
              <a:t> the data </a:t>
            </a:r>
            <a:r>
              <a:rPr lang="it-IT" dirty="0" err="1" smtClean="0"/>
              <a:t>taking</a:t>
            </a:r>
            <a:r>
              <a:rPr lang="it-IT" dirty="0" smtClean="0"/>
              <a:t>.</a:t>
            </a:r>
            <a:endParaRPr lang="it-IT" dirty="0"/>
          </a:p>
          <a:p>
            <a:r>
              <a:rPr lang="it-IT" dirty="0" smtClean="0"/>
              <a:t>For more </a:t>
            </a:r>
            <a:r>
              <a:rPr lang="it-IT" dirty="0" err="1" smtClean="0"/>
              <a:t>details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 err="1" smtClean="0"/>
              <a:t>calibration</a:t>
            </a:r>
            <a:r>
              <a:rPr lang="it-IT" dirty="0" smtClean="0"/>
              <a:t>, </a:t>
            </a:r>
            <a:r>
              <a:rPr lang="it-IT" dirty="0" err="1" smtClean="0"/>
              <a:t>you</a:t>
            </a:r>
            <a:r>
              <a:rPr lang="it-IT" dirty="0" smtClean="0"/>
              <a:t> can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err="1" smtClean="0">
                <a:hlinkClick r:id="rId3"/>
              </a:rPr>
              <a:t>here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en-US" b="1" dirty="0"/>
              <a:t>As a first attempt</a:t>
            </a:r>
            <a:r>
              <a:rPr lang="en-US" dirty="0"/>
              <a:t>, the number of samples was decreased. </a:t>
            </a:r>
            <a:r>
              <a:rPr lang="en-US" dirty="0" smtClean="0"/>
              <a:t>All four FPGAs used.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total number of events </a:t>
            </a:r>
            <a:r>
              <a:rPr lang="en-US" dirty="0" smtClean="0"/>
              <a:t>to be collected was </a:t>
            </a:r>
            <a:r>
              <a:rPr lang="en-US" b="1" dirty="0" smtClean="0"/>
              <a:t>3000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L1A rate</a:t>
            </a:r>
            <a:r>
              <a:rPr lang="en-US" dirty="0" smtClean="0"/>
              <a:t> was at its </a:t>
            </a:r>
            <a:r>
              <a:rPr lang="en-US" b="1" dirty="0" smtClean="0"/>
              <a:t>minimum value: 40 Hz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The influence of the number of samples on the recorded events percentage is </a:t>
            </a:r>
            <a:r>
              <a:rPr lang="en-US" b="1" dirty="0"/>
              <a:t>not clearly </a:t>
            </a:r>
            <a:r>
              <a:rPr lang="en-US" b="1" dirty="0" smtClean="0"/>
              <a:t>visible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BUT</a:t>
            </a:r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dirty="0"/>
              <a:t>the same time </a:t>
            </a:r>
            <a:r>
              <a:rPr lang="en-US" dirty="0" smtClean="0"/>
              <a:t>a </a:t>
            </a:r>
            <a:r>
              <a:rPr lang="en-US" dirty="0"/>
              <a:t>strange </a:t>
            </a:r>
            <a:r>
              <a:rPr lang="en-US" dirty="0" err="1"/>
              <a:t>behaviour</a:t>
            </a:r>
            <a:r>
              <a:rPr lang="en-US" dirty="0"/>
              <a:t> of </a:t>
            </a:r>
            <a:r>
              <a:rPr lang="en-US" b="1" dirty="0"/>
              <a:t>FPGA </a:t>
            </a:r>
            <a:r>
              <a:rPr lang="en-US" b="1" dirty="0" smtClean="0"/>
              <a:t>19:1 </a:t>
            </a:r>
            <a:r>
              <a:rPr lang="en-US" dirty="0" smtClean="0"/>
              <a:t>was noticed.</a:t>
            </a:r>
            <a:endParaRPr lang="en-US" dirty="0"/>
          </a:p>
          <a:p>
            <a:endParaRPr lang="it-IT" dirty="0"/>
          </a:p>
        </p:txBody>
      </p:sp>
      <p:graphicFrame>
        <p:nvGraphicFramePr>
          <p:cNvPr id="17" name="Tabel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20868"/>
              </p:ext>
            </p:extLst>
          </p:nvPr>
        </p:nvGraphicFramePr>
        <p:xfrm>
          <a:off x="476518" y="3185156"/>
          <a:ext cx="109118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511"/>
                <a:gridCol w="1153672"/>
                <a:gridCol w="1153672"/>
                <a:gridCol w="1313020"/>
                <a:gridCol w="1204664"/>
                <a:gridCol w="1378902"/>
                <a:gridCol w="1378902"/>
                <a:gridCol w="1257497"/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samples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 </a:t>
                      </a:r>
                      <a:r>
                        <a:rPr lang="en-US" baseline="0" dirty="0" smtClean="0"/>
                        <a:t>collected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 - 95%</a:t>
                      </a:r>
                      <a:endParaRPr lang="it-IT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 - 95%</a:t>
                      </a:r>
                      <a:endParaRPr lang="it-IT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 - 95%</a:t>
                      </a:r>
                      <a:endParaRPr lang="it-IT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 - 95%</a:t>
                      </a:r>
                      <a:endParaRPr lang="it-IT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 - 95%</a:t>
                      </a:r>
                      <a:endParaRPr lang="it-IT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30% - 55%</a:t>
                      </a:r>
                      <a:endParaRPr lang="it-IT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30% - 55%</a:t>
                      </a:r>
                      <a:endParaRPr lang="it-IT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CasellaDiTesto 17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15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4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6466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Calibration without FPGA 19:1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343055" y="1392111"/>
            <a:ext cx="113070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Inconsistency</a:t>
            </a:r>
            <a:r>
              <a:rPr lang="it-IT" b="1" dirty="0" smtClean="0"/>
              <a:t> of the </a:t>
            </a:r>
            <a:r>
              <a:rPr lang="it-IT" b="1" dirty="0" err="1" smtClean="0"/>
              <a:t>counters</a:t>
            </a:r>
            <a:r>
              <a:rPr lang="it-IT" b="1" dirty="0" smtClean="0"/>
              <a:t> </a:t>
            </a:r>
            <a:r>
              <a:rPr lang="it-IT" dirty="0" smtClean="0"/>
              <a:t>in FPGA 19:1 (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counters</a:t>
            </a:r>
            <a:r>
              <a:rPr lang="it-IT" dirty="0" smtClean="0"/>
              <a:t> </a:t>
            </a:r>
            <a:r>
              <a:rPr lang="it-IT" dirty="0" err="1" smtClean="0"/>
              <a:t>presented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L1a_received = 0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packet_built</a:t>
            </a:r>
            <a:r>
              <a:rPr lang="en-US" dirty="0"/>
              <a:t> = 3000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packet_transmitted</a:t>
            </a:r>
            <a:r>
              <a:rPr lang="en-US" dirty="0"/>
              <a:t> = 0  </a:t>
            </a:r>
          </a:p>
          <a:p>
            <a:r>
              <a:rPr lang="en-US" dirty="0" smtClean="0"/>
              <a:t>What is expect is </a:t>
            </a:r>
            <a:r>
              <a:rPr lang="en-US" dirty="0"/>
              <a:t>the very same </a:t>
            </a:r>
            <a:r>
              <a:rPr lang="en-US" dirty="0" smtClean="0"/>
              <a:t>value everywhere if </a:t>
            </a:r>
            <a:r>
              <a:rPr lang="en-US" dirty="0"/>
              <a:t>all the events are recorded.  </a:t>
            </a:r>
          </a:p>
          <a:p>
            <a:r>
              <a:rPr lang="en-US" dirty="0"/>
              <a:t>If not all events are recorded, L1a_received number is bigger than the other two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So, as a </a:t>
            </a:r>
            <a:r>
              <a:rPr lang="en-US" b="1" dirty="0" smtClean="0"/>
              <a:t>second attempt</a:t>
            </a:r>
            <a:r>
              <a:rPr lang="en-US" dirty="0" smtClean="0"/>
              <a:t>, new </a:t>
            </a:r>
            <a:r>
              <a:rPr lang="en-US" dirty="0"/>
              <a:t>calibrations </a:t>
            </a:r>
            <a:r>
              <a:rPr lang="en-US" dirty="0" smtClean="0"/>
              <a:t>were taken, </a:t>
            </a:r>
            <a:r>
              <a:rPr lang="en-US" b="1" dirty="0" smtClean="0"/>
              <a:t>excluding </a:t>
            </a:r>
            <a:r>
              <a:rPr lang="en-US" b="1" dirty="0"/>
              <a:t>FPGA: </a:t>
            </a:r>
            <a:r>
              <a:rPr lang="en-US" b="1" dirty="0" smtClean="0"/>
              <a:t>19:1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new set of </a:t>
            </a:r>
            <a:r>
              <a:rPr lang="en-US" dirty="0" smtClean="0"/>
              <a:t>calibrations was collected </a:t>
            </a:r>
            <a:r>
              <a:rPr lang="en-US" dirty="0"/>
              <a:t>and this time the remaining </a:t>
            </a:r>
            <a:r>
              <a:rPr lang="en-US" b="1" dirty="0"/>
              <a:t>3 FPGAs were all collecting the 100% of the events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b="1" dirty="0" smtClean="0"/>
              <a:t>trigger rate </a:t>
            </a:r>
            <a:r>
              <a:rPr lang="en-US" dirty="0" smtClean="0"/>
              <a:t>was again 40 Hz.</a:t>
            </a:r>
          </a:p>
          <a:p>
            <a:r>
              <a:rPr lang="en-US" dirty="0" smtClean="0"/>
              <a:t>The </a:t>
            </a:r>
            <a:r>
              <a:rPr lang="en-US" b="1" dirty="0"/>
              <a:t>number of samples </a:t>
            </a:r>
            <a:r>
              <a:rPr lang="en-US" dirty="0"/>
              <a:t>used were: 40, 50, 60 (in all the cases </a:t>
            </a:r>
            <a:r>
              <a:rPr lang="en-US" dirty="0" smtClean="0"/>
              <a:t>was </a:t>
            </a:r>
            <a:r>
              <a:rPr lang="en-US" dirty="0"/>
              <a:t>reached the 100% of events recorded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conclusion of this test </a:t>
            </a:r>
            <a:r>
              <a:rPr lang="en-US" dirty="0" smtClean="0"/>
              <a:t>was </a:t>
            </a:r>
            <a:r>
              <a:rPr lang="en-US" dirty="0"/>
              <a:t>that </a:t>
            </a:r>
            <a:r>
              <a:rPr lang="en-US" b="1" dirty="0"/>
              <a:t>FPGA 19:1 is, for some reason, misbehaving </a:t>
            </a:r>
            <a:r>
              <a:rPr lang="en-US" dirty="0"/>
              <a:t>and this seems to be the origin of the issue with the event recording. 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16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7809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Calibration at different trigger rates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275819" y="1078577"/>
            <a:ext cx="11114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the last set of </a:t>
            </a:r>
            <a:r>
              <a:rPr lang="it-IT" dirty="0" err="1" smtClean="0"/>
              <a:t>calibration</a:t>
            </a:r>
            <a:r>
              <a:rPr lang="it-IT" dirty="0" smtClean="0"/>
              <a:t> </a:t>
            </a:r>
            <a:r>
              <a:rPr lang="it-IT" b="1" dirty="0" err="1" smtClean="0"/>
              <a:t>different</a:t>
            </a:r>
            <a:r>
              <a:rPr lang="it-IT" b="1" dirty="0" smtClean="0"/>
              <a:t> trigger </a:t>
            </a:r>
            <a:r>
              <a:rPr lang="it-IT" b="1" dirty="0" err="1" smtClean="0"/>
              <a:t>rates</a:t>
            </a:r>
            <a:r>
              <a:rPr lang="it-IT" b="1" dirty="0" smtClean="0"/>
              <a:t> and </a:t>
            </a:r>
            <a:r>
              <a:rPr lang="it-IT" b="1" dirty="0" err="1" smtClean="0"/>
              <a:t>number</a:t>
            </a:r>
            <a:r>
              <a:rPr lang="it-IT" b="1" dirty="0" smtClean="0"/>
              <a:t> of </a:t>
            </a:r>
            <a:r>
              <a:rPr lang="it-IT" b="1" dirty="0" err="1" smtClean="0"/>
              <a:t>samples</a:t>
            </a:r>
            <a:r>
              <a:rPr lang="it-IT" b="1" dirty="0" smtClean="0"/>
              <a:t> </a:t>
            </a:r>
            <a:r>
              <a:rPr lang="it-IT" dirty="0" err="1" smtClean="0"/>
              <a:t>were</a:t>
            </a:r>
            <a:r>
              <a:rPr lang="it-IT" dirty="0" smtClean="0"/>
              <a:t> </a:t>
            </a:r>
            <a:r>
              <a:rPr lang="it-IT" dirty="0" err="1" smtClean="0"/>
              <a:t>tested</a:t>
            </a:r>
            <a:r>
              <a:rPr lang="it-IT" dirty="0" smtClean="0"/>
              <a:t>.</a:t>
            </a:r>
          </a:p>
          <a:p>
            <a:r>
              <a:rPr lang="en-US" b="1" dirty="0" smtClean="0"/>
              <a:t>Only 3 FPGAs used</a:t>
            </a:r>
            <a:r>
              <a:rPr lang="en-US" dirty="0" smtClean="0"/>
              <a:t>: 19:1 excluded. Again the total number of events is 3000.</a:t>
            </a:r>
            <a:endParaRPr lang="it-IT" dirty="0" smtClean="0"/>
          </a:p>
          <a:p>
            <a:r>
              <a:rPr lang="it-IT" dirty="0" smtClean="0"/>
              <a:t>For more </a:t>
            </a:r>
            <a:r>
              <a:rPr lang="it-IT" dirty="0" err="1" smtClean="0"/>
              <a:t>details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 err="1" smtClean="0"/>
              <a:t>calibrations</a:t>
            </a:r>
            <a:r>
              <a:rPr lang="it-IT" dirty="0" smtClean="0"/>
              <a:t>, </a:t>
            </a:r>
            <a:r>
              <a:rPr lang="it-IT" dirty="0" err="1" smtClean="0"/>
              <a:t>you</a:t>
            </a:r>
            <a:r>
              <a:rPr lang="it-IT" dirty="0" smtClean="0"/>
              <a:t> can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err="1" smtClean="0">
                <a:hlinkClick r:id="rId3"/>
              </a:rPr>
              <a:t>here</a:t>
            </a:r>
            <a:r>
              <a:rPr lang="it-IT" dirty="0" smtClean="0"/>
              <a:t>.</a:t>
            </a: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0523"/>
              </p:ext>
            </p:extLst>
          </p:nvPr>
        </p:nvGraphicFramePr>
        <p:xfrm>
          <a:off x="380426" y="2087649"/>
          <a:ext cx="112555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19"/>
                <a:gridCol w="1151466"/>
                <a:gridCol w="1151467"/>
                <a:gridCol w="1116664"/>
                <a:gridCol w="1125554"/>
                <a:gridCol w="1125554"/>
                <a:gridCol w="1125554"/>
                <a:gridCol w="1125554"/>
                <a:gridCol w="1125554"/>
                <a:gridCol w="1125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#samples</a:t>
                      </a:r>
                      <a:endParaRPr lang="it-IT" dirty="0"/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Trigger rate </a:t>
                      </a:r>
                      <a:r>
                        <a:rPr lang="en-US" baseline="0" dirty="0" smtClean="0"/>
                        <a:t>(Hz)</a:t>
                      </a:r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280</a:t>
                      </a: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320</a:t>
                      </a: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60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50</a:t>
                      </a:r>
                      <a:endParaRPr lang="it-IT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it-IT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99" y="3218958"/>
            <a:ext cx="319932" cy="338667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99" y="2847090"/>
            <a:ext cx="319932" cy="338667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99" y="3592862"/>
            <a:ext cx="319932" cy="338667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46" y="3592861"/>
            <a:ext cx="319932" cy="338667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38" y="3595564"/>
            <a:ext cx="319932" cy="338667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30" y="3592861"/>
            <a:ext cx="319932" cy="338667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38" y="3220269"/>
            <a:ext cx="319932" cy="338667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46" y="3221818"/>
            <a:ext cx="319932" cy="338667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30" y="3213496"/>
            <a:ext cx="319932" cy="338667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53" y="3975228"/>
            <a:ext cx="306378" cy="311849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00" y="3977315"/>
            <a:ext cx="306378" cy="311849"/>
          </a:xfrm>
          <a:prstGeom prst="rect">
            <a:avLst/>
          </a:prstGeom>
        </p:spPr>
      </p:pic>
      <p:pic>
        <p:nvPicPr>
          <p:cNvPr id="35" name="Immagin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215" y="3977315"/>
            <a:ext cx="306378" cy="311849"/>
          </a:xfrm>
          <a:prstGeom prst="rect">
            <a:avLst/>
          </a:prstGeom>
        </p:spPr>
      </p:pic>
      <p:pic>
        <p:nvPicPr>
          <p:cNvPr id="36" name="Immagin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07" y="3975227"/>
            <a:ext cx="306378" cy="311849"/>
          </a:xfrm>
          <a:prstGeom prst="rect">
            <a:avLst/>
          </a:prstGeom>
        </p:spPr>
      </p:pic>
      <p:pic>
        <p:nvPicPr>
          <p:cNvPr id="37" name="Immagin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65" y="3975226"/>
            <a:ext cx="306378" cy="311849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89" y="3966702"/>
            <a:ext cx="306378" cy="311849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296" y="3979679"/>
            <a:ext cx="306378" cy="311849"/>
          </a:xfrm>
          <a:prstGeom prst="rect">
            <a:avLst/>
          </a:prstGeom>
        </p:spPr>
      </p:pic>
      <p:pic>
        <p:nvPicPr>
          <p:cNvPr id="47" name="Immagin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2" y="4921311"/>
            <a:ext cx="319932" cy="338667"/>
          </a:xfrm>
          <a:prstGeom prst="rect">
            <a:avLst/>
          </a:prstGeom>
        </p:spPr>
      </p:pic>
      <p:pic>
        <p:nvPicPr>
          <p:cNvPr id="51" name="Immagin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29" y="4791987"/>
            <a:ext cx="306378" cy="311849"/>
          </a:xfrm>
          <a:prstGeom prst="rect">
            <a:avLst/>
          </a:prstGeom>
        </p:spPr>
      </p:pic>
      <p:sp>
        <p:nvSpPr>
          <p:cNvPr id="53" name="CasellaDiTesto 52"/>
          <p:cNvSpPr txBox="1"/>
          <p:nvPr/>
        </p:nvSpPr>
        <p:spPr>
          <a:xfrm>
            <a:off x="764638" y="4900059"/>
            <a:ext cx="276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100% of events recorded</a:t>
            </a:r>
            <a:endParaRPr lang="it-IT" dirty="0"/>
          </a:p>
        </p:txBody>
      </p:sp>
      <p:sp>
        <p:nvSpPr>
          <p:cNvPr id="54" name="Rettangolo 53"/>
          <p:cNvSpPr/>
          <p:nvPr/>
        </p:nvSpPr>
        <p:spPr>
          <a:xfrm>
            <a:off x="764638" y="5336329"/>
            <a:ext cx="321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or 2 events lost per each FPGA</a:t>
            </a:r>
            <a:endParaRPr lang="it-IT" dirty="0"/>
          </a:p>
        </p:txBody>
      </p:sp>
      <p:sp>
        <p:nvSpPr>
          <p:cNvPr id="55" name="Rettangolo 54"/>
          <p:cNvSpPr/>
          <p:nvPr/>
        </p:nvSpPr>
        <p:spPr>
          <a:xfrm>
            <a:off x="764638" y="5744507"/>
            <a:ext cx="4107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than </a:t>
            </a:r>
            <a:r>
              <a:rPr lang="en-US" dirty="0" smtClean="0"/>
              <a:t>50% </a:t>
            </a:r>
            <a:r>
              <a:rPr lang="en-US" dirty="0"/>
              <a:t>events lost per each FPGA</a:t>
            </a:r>
            <a:endParaRPr lang="it-IT" dirty="0"/>
          </a:p>
        </p:txBody>
      </p:sp>
      <p:sp>
        <p:nvSpPr>
          <p:cNvPr id="56" name="Rettangolo 55"/>
          <p:cNvSpPr/>
          <p:nvPr/>
        </p:nvSpPr>
        <p:spPr>
          <a:xfrm>
            <a:off x="5989067" y="4801276"/>
            <a:ext cx="4082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"stop -&gt; </a:t>
            </a:r>
            <a:r>
              <a:rPr lang="en-US" dirty="0" err="1"/>
              <a:t>unconfig</a:t>
            </a:r>
            <a:r>
              <a:rPr lang="en-US" dirty="0"/>
              <a:t> -&gt; </a:t>
            </a:r>
            <a:r>
              <a:rPr lang="en-US" dirty="0" err="1"/>
              <a:t>config</a:t>
            </a:r>
            <a:r>
              <a:rPr lang="en-US" dirty="0"/>
              <a:t> -&gt; start" </a:t>
            </a:r>
            <a:r>
              <a:rPr lang="en-US" dirty="0" smtClean="0"/>
              <a:t>used: </a:t>
            </a:r>
          </a:p>
          <a:p>
            <a:r>
              <a:rPr lang="en-US" dirty="0" smtClean="0"/>
              <a:t>100% events collected</a:t>
            </a:r>
            <a:endParaRPr lang="it-IT" dirty="0"/>
          </a:p>
        </p:txBody>
      </p:sp>
      <p:sp>
        <p:nvSpPr>
          <p:cNvPr id="57" name="Rettangolo 56"/>
          <p:cNvSpPr/>
          <p:nvPr/>
        </p:nvSpPr>
        <p:spPr>
          <a:xfrm>
            <a:off x="5989067" y="5589609"/>
            <a:ext cx="4082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"stop -&gt; </a:t>
            </a:r>
            <a:r>
              <a:rPr lang="en-US" dirty="0" err="1"/>
              <a:t>unconfig</a:t>
            </a:r>
            <a:r>
              <a:rPr lang="en-US" dirty="0"/>
              <a:t> -&gt; </a:t>
            </a:r>
            <a:r>
              <a:rPr lang="en-US" dirty="0" err="1"/>
              <a:t>config</a:t>
            </a:r>
            <a:r>
              <a:rPr lang="en-US" dirty="0"/>
              <a:t> -&gt; start" </a:t>
            </a:r>
            <a:r>
              <a:rPr lang="en-US" dirty="0" smtClean="0"/>
              <a:t>used: </a:t>
            </a:r>
          </a:p>
          <a:p>
            <a:r>
              <a:rPr lang="en-US" dirty="0"/>
              <a:t>1 or 2 events lost per each FPGA</a:t>
            </a:r>
            <a:endParaRPr lang="it-IT" dirty="0"/>
          </a:p>
        </p:txBody>
      </p:sp>
      <p:pic>
        <p:nvPicPr>
          <p:cNvPr id="60" name="Immagin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6" y="5774117"/>
            <a:ext cx="334529" cy="304329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405" y="3225582"/>
            <a:ext cx="334529" cy="304329"/>
          </a:xfrm>
          <a:prstGeom prst="rect">
            <a:avLst/>
          </a:prstGeom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00" y="2853634"/>
            <a:ext cx="320998" cy="300782"/>
          </a:xfrm>
          <a:prstGeom prst="rect">
            <a:avLst/>
          </a:prstGeom>
        </p:spPr>
      </p:pic>
      <p:pic>
        <p:nvPicPr>
          <p:cNvPr id="75" name="Immagine 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181" y="3237456"/>
            <a:ext cx="320998" cy="300782"/>
          </a:xfrm>
          <a:prstGeom prst="rect">
            <a:avLst/>
          </a:prstGeom>
        </p:spPr>
      </p:pic>
      <p:pic>
        <p:nvPicPr>
          <p:cNvPr id="76" name="Immagin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58" y="3227000"/>
            <a:ext cx="320998" cy="300782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39" y="3611276"/>
            <a:ext cx="320998" cy="300782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44" y="3614506"/>
            <a:ext cx="320998" cy="300782"/>
          </a:xfrm>
          <a:prstGeom prst="rect">
            <a:avLst/>
          </a:prstGeom>
        </p:spPr>
      </p:pic>
      <p:pic>
        <p:nvPicPr>
          <p:cNvPr id="79" name="Immagine 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405" y="3616603"/>
            <a:ext cx="320998" cy="300782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1" y="5366656"/>
            <a:ext cx="320998" cy="300782"/>
          </a:xfrm>
          <a:prstGeom prst="rect">
            <a:avLst/>
          </a:prstGeom>
        </p:spPr>
      </p:pic>
      <p:pic>
        <p:nvPicPr>
          <p:cNvPr id="81" name="Immagin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29" y="5598516"/>
            <a:ext cx="321849" cy="327596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630" y="3968051"/>
            <a:ext cx="321849" cy="327596"/>
          </a:xfrm>
          <a:prstGeom prst="rect">
            <a:avLst/>
          </a:prstGeom>
        </p:spPr>
      </p:pic>
      <p:pic>
        <p:nvPicPr>
          <p:cNvPr id="83" name="Immagine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43" y="3956986"/>
            <a:ext cx="321849" cy="327596"/>
          </a:xfrm>
          <a:prstGeom prst="rect">
            <a:avLst/>
          </a:prstGeom>
        </p:spPr>
      </p:pic>
      <p:pic>
        <p:nvPicPr>
          <p:cNvPr id="84" name="Immagine 8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17" y="4327758"/>
            <a:ext cx="321849" cy="327596"/>
          </a:xfrm>
          <a:prstGeom prst="rect">
            <a:avLst/>
          </a:prstGeom>
        </p:spPr>
      </p:pic>
      <p:pic>
        <p:nvPicPr>
          <p:cNvPr id="85" name="Immagin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29" y="4334951"/>
            <a:ext cx="321849" cy="327596"/>
          </a:xfrm>
          <a:prstGeom prst="rect">
            <a:avLst/>
          </a:prstGeom>
        </p:spPr>
      </p:pic>
      <p:sp>
        <p:nvSpPr>
          <p:cNvPr id="86" name="CasellaDiTesto 85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17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6267639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0" y="6304125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783771" y="4209143"/>
            <a:ext cx="39517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Font typeface="+mj-lt"/>
              <a:buAutoNum type="arabicPeriod" startAt="3"/>
            </a:pPr>
            <a:r>
              <a:rPr lang="it-IT" sz="5000" dirty="0" err="1" smtClean="0"/>
              <a:t>Conclusion</a:t>
            </a:r>
            <a:endParaRPr lang="it-IT" sz="5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18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607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Conclusion and outlook (1) 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266450" y="1468679"/>
            <a:ext cx="114517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 smtClean="0"/>
              <a:t>From the firmware </a:t>
            </a:r>
            <a:r>
              <a:rPr lang="it-IT" sz="2000" b="1" dirty="0" err="1" smtClean="0"/>
              <a:t>point</a:t>
            </a:r>
            <a:r>
              <a:rPr lang="it-IT" sz="2000" b="1" dirty="0" smtClean="0"/>
              <a:t> of </a:t>
            </a:r>
            <a:r>
              <a:rPr lang="it-IT" sz="2000" b="1" dirty="0" err="1" smtClean="0"/>
              <a:t>view</a:t>
            </a:r>
            <a:r>
              <a:rPr lang="it-IT" sz="2000" b="1" dirty="0" smtClean="0"/>
              <a:t>:</a:t>
            </a:r>
          </a:p>
          <a:p>
            <a:pPr lvl="1" algn="just"/>
            <a:endParaRPr lang="it-IT" sz="2000" b="1" dirty="0"/>
          </a:p>
          <a:p>
            <a:pPr lvl="1" algn="just"/>
            <a:r>
              <a:rPr lang="it-IT" sz="2000" b="1" dirty="0" err="1" smtClean="0"/>
              <a:t>Conclusion</a:t>
            </a:r>
            <a:endParaRPr lang="it-IT" sz="2000" b="1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2000" dirty="0" smtClean="0"/>
              <a:t>The data </a:t>
            </a:r>
            <a:r>
              <a:rPr lang="it-IT" sz="2000" dirty="0" err="1" smtClean="0"/>
              <a:t>taking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stable</a:t>
            </a:r>
            <a:r>
              <a:rPr lang="it-IT" sz="2000" dirty="0" smtClean="0"/>
              <a:t>, </a:t>
            </a:r>
            <a:r>
              <a:rPr lang="it-IT" sz="2000" dirty="0" err="1" smtClean="0"/>
              <a:t>all</a:t>
            </a:r>
            <a:r>
              <a:rPr lang="it-IT" sz="2000" dirty="0" smtClean="0"/>
              <a:t> </a:t>
            </a:r>
            <a:r>
              <a:rPr lang="it-IT" sz="2000" dirty="0" err="1" smtClean="0"/>
              <a:t>four</a:t>
            </a:r>
            <a:r>
              <a:rPr lang="it-IT" sz="2000" dirty="0" smtClean="0"/>
              <a:t> </a:t>
            </a:r>
            <a:r>
              <a:rPr lang="it-IT" sz="2000" dirty="0" err="1" smtClean="0"/>
              <a:t>FPGAs</a:t>
            </a:r>
            <a:r>
              <a:rPr lang="it-IT" sz="2000" dirty="0" smtClean="0"/>
              <a:t> are </a:t>
            </a:r>
            <a:r>
              <a:rPr lang="it-IT" sz="2000" dirty="0" err="1" smtClean="0"/>
              <a:t>running</a:t>
            </a:r>
            <a:endParaRPr lang="it-IT" sz="20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2000" dirty="0" smtClean="0"/>
              <a:t>The new </a:t>
            </a:r>
            <a:r>
              <a:rPr lang="it-IT" sz="2000" dirty="0" err="1" smtClean="0"/>
              <a:t>features</a:t>
            </a:r>
            <a:r>
              <a:rPr lang="it-IT" sz="2000" dirty="0" smtClean="0"/>
              <a:t> put in </a:t>
            </a:r>
            <a:r>
              <a:rPr lang="it-IT" sz="2000" dirty="0" err="1" smtClean="0"/>
              <a:t>place</a:t>
            </a:r>
            <a:r>
              <a:rPr lang="it-IT" sz="2000" dirty="0" smtClean="0"/>
              <a:t> </a:t>
            </a:r>
            <a:r>
              <a:rPr lang="it-IT" sz="2000" dirty="0" err="1" smtClean="0"/>
              <a:t>allowed</a:t>
            </a:r>
            <a:r>
              <a:rPr lang="it-IT" sz="2000" dirty="0" smtClean="0"/>
              <a:t> to spot new </a:t>
            </a:r>
            <a:r>
              <a:rPr lang="it-IT" sz="2000" dirty="0" err="1" smtClean="0"/>
              <a:t>issues</a:t>
            </a:r>
            <a:r>
              <a:rPr lang="it-IT" sz="2000" dirty="0" smtClean="0"/>
              <a:t> </a:t>
            </a:r>
          </a:p>
          <a:p>
            <a:pPr lvl="1" algn="just"/>
            <a:endParaRPr lang="it-IT" sz="2000" b="1" dirty="0"/>
          </a:p>
          <a:p>
            <a:pPr lvl="1" algn="just"/>
            <a:r>
              <a:rPr lang="it-IT" sz="2000" b="1" dirty="0" err="1" smtClean="0"/>
              <a:t>ToDo</a:t>
            </a:r>
            <a:r>
              <a:rPr lang="it-IT" sz="2000" b="1" dirty="0" smtClean="0"/>
              <a:t> list: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2000" dirty="0" smtClean="0"/>
              <a:t>Work in progress for the UPD </a:t>
            </a:r>
            <a:r>
              <a:rPr lang="it-IT" sz="2000" dirty="0" err="1" smtClean="0"/>
              <a:t>packet</a:t>
            </a:r>
            <a:r>
              <a:rPr lang="it-IT" sz="2000" dirty="0" smtClean="0"/>
              <a:t> </a:t>
            </a:r>
            <a:r>
              <a:rPr lang="it-IT" sz="2000" dirty="0" err="1" smtClean="0"/>
              <a:t>tracing</a:t>
            </a:r>
            <a:r>
              <a:rPr lang="it-IT" sz="2000" dirty="0" smtClean="0"/>
              <a:t> </a:t>
            </a:r>
            <a:r>
              <a:rPr lang="it-IT" sz="2000" dirty="0" err="1" smtClean="0"/>
              <a:t>between</a:t>
            </a:r>
            <a:r>
              <a:rPr lang="it-IT" sz="2000" dirty="0" smtClean="0"/>
              <a:t> front and back </a:t>
            </a:r>
            <a:r>
              <a:rPr lang="it-IT" sz="2000" dirty="0" err="1" smtClean="0"/>
              <a:t>FPGAs</a:t>
            </a:r>
            <a:endParaRPr lang="it-IT" sz="20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2000" dirty="0" err="1" smtClean="0"/>
              <a:t>After</a:t>
            </a:r>
            <a:r>
              <a:rPr lang="it-IT" sz="2000" dirty="0" smtClean="0"/>
              <a:t> the </a:t>
            </a:r>
            <a:r>
              <a:rPr lang="it-IT" sz="2000" dirty="0" err="1" smtClean="0"/>
              <a:t>power</a:t>
            </a:r>
            <a:r>
              <a:rPr lang="it-IT" sz="2000" dirty="0" smtClean="0"/>
              <a:t> </a:t>
            </a:r>
            <a:r>
              <a:rPr lang="it-IT" sz="2000" dirty="0" err="1" smtClean="0"/>
              <a:t>cut</a:t>
            </a:r>
            <a:r>
              <a:rPr lang="it-IT" sz="2000" dirty="0" smtClean="0"/>
              <a:t> and the </a:t>
            </a:r>
            <a:r>
              <a:rPr lang="it-IT" sz="2000" dirty="0" err="1" smtClean="0"/>
              <a:t>installation</a:t>
            </a:r>
            <a:r>
              <a:rPr lang="it-IT" sz="2000" dirty="0" smtClean="0"/>
              <a:t> of a new machine a new </a:t>
            </a:r>
            <a:r>
              <a:rPr lang="it-IT" sz="2000" dirty="0" err="1" smtClean="0"/>
              <a:t>issue</a:t>
            </a:r>
            <a:r>
              <a:rPr lang="it-IT" sz="2000" dirty="0" smtClean="0"/>
              <a:t> </a:t>
            </a:r>
            <a:r>
              <a:rPr lang="it-IT" sz="2000" dirty="0" err="1" smtClean="0"/>
              <a:t>was</a:t>
            </a:r>
            <a:r>
              <a:rPr lang="it-IT" sz="2000" dirty="0" smtClean="0"/>
              <a:t> </a:t>
            </a:r>
            <a:r>
              <a:rPr lang="it-IT" sz="2000" dirty="0" err="1" smtClean="0"/>
              <a:t>spotted</a:t>
            </a:r>
            <a:r>
              <a:rPr lang="it-IT" sz="2000" dirty="0" smtClean="0"/>
              <a:t>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it-IT" sz="2000" dirty="0" err="1" smtClean="0"/>
              <a:t>If</a:t>
            </a:r>
            <a:r>
              <a:rPr lang="it-IT" sz="2000" dirty="0" smtClean="0"/>
              <a:t> </a:t>
            </a:r>
            <a:r>
              <a:rPr lang="it-IT" sz="2000" dirty="0" err="1" smtClean="0"/>
              <a:t>one</a:t>
            </a:r>
            <a:r>
              <a:rPr lang="it-IT" sz="2000" dirty="0" smtClean="0"/>
              <a:t> of the bottom </a:t>
            </a:r>
            <a:r>
              <a:rPr lang="it-IT" sz="2000" dirty="0" err="1" smtClean="0"/>
              <a:t>FPGAs</a:t>
            </a:r>
            <a:r>
              <a:rPr lang="it-IT" sz="2000" dirty="0" smtClean="0"/>
              <a:t> (</a:t>
            </a:r>
            <a:r>
              <a:rPr lang="it-IT" sz="2000" dirty="0" err="1" smtClean="0"/>
              <a:t>not</a:t>
            </a:r>
            <a:r>
              <a:rPr lang="it-IT" sz="2000" dirty="0" smtClean="0"/>
              <a:t> </a:t>
            </a:r>
            <a:r>
              <a:rPr lang="it-IT" sz="2000" dirty="0" err="1" smtClean="0"/>
              <a:t>involved</a:t>
            </a:r>
            <a:r>
              <a:rPr lang="it-IT" sz="2000" dirty="0" smtClean="0"/>
              <a:t> in the data </a:t>
            </a:r>
            <a:r>
              <a:rPr lang="it-IT" sz="2000" dirty="0" err="1" smtClean="0"/>
              <a:t>taking</a:t>
            </a:r>
            <a:r>
              <a:rPr lang="it-IT" sz="2000" dirty="0" smtClean="0"/>
              <a:t>) are </a:t>
            </a:r>
            <a:r>
              <a:rPr lang="it-IT" sz="2000" dirty="0" err="1" smtClean="0"/>
              <a:t>not</a:t>
            </a:r>
            <a:r>
              <a:rPr lang="it-IT" sz="2000" dirty="0" smtClean="0"/>
              <a:t> </a:t>
            </a:r>
            <a:r>
              <a:rPr lang="it-IT" sz="2000" dirty="0" err="1" smtClean="0"/>
              <a:t>programmed</a:t>
            </a:r>
            <a:r>
              <a:rPr lang="it-IT" sz="2000" dirty="0" smtClean="0"/>
              <a:t> </a:t>
            </a:r>
            <a:r>
              <a:rPr lang="it-IT" sz="2000" dirty="0" err="1" smtClean="0"/>
              <a:t>properly</a:t>
            </a:r>
            <a:r>
              <a:rPr lang="it-IT" sz="2000" dirty="0" smtClean="0"/>
              <a:t> </a:t>
            </a:r>
            <a:r>
              <a:rPr lang="en-US" sz="2000" dirty="0"/>
              <a:t>they will cause a (permanent) reset in the back </a:t>
            </a:r>
            <a:r>
              <a:rPr lang="en-US" sz="2000" dirty="0" smtClean="0"/>
              <a:t>FPGA (originating </a:t>
            </a:r>
            <a:r>
              <a:rPr lang="en-US" sz="2000" dirty="0"/>
              <a:t>from the 'unused front' XAUI transceiver)</a:t>
            </a:r>
            <a:r>
              <a:rPr lang="it-IT" sz="2000" dirty="0" smtClean="0"/>
              <a:t>: </a:t>
            </a:r>
            <a:r>
              <a:rPr lang="it-IT" sz="2000" dirty="0" err="1" smtClean="0"/>
              <a:t>as</a:t>
            </a:r>
            <a:r>
              <a:rPr lang="it-IT" sz="2000" dirty="0" smtClean="0"/>
              <a:t> a </a:t>
            </a:r>
            <a:r>
              <a:rPr lang="it-IT" sz="2000" dirty="0" err="1" smtClean="0"/>
              <a:t>consequence</a:t>
            </a:r>
            <a:r>
              <a:rPr lang="it-IT" sz="2000" dirty="0" smtClean="0"/>
              <a:t> the </a:t>
            </a:r>
            <a:r>
              <a:rPr lang="it-IT" sz="2000" dirty="0" err="1" smtClean="0"/>
              <a:t>board</a:t>
            </a:r>
            <a:r>
              <a:rPr lang="it-IT" sz="2000" dirty="0" smtClean="0"/>
              <a:t> </a:t>
            </a:r>
            <a:r>
              <a:rPr lang="it-IT" sz="2000" dirty="0" err="1"/>
              <a:t>doesn't</a:t>
            </a:r>
            <a:r>
              <a:rPr lang="it-IT" sz="2000" dirty="0"/>
              <a:t> </a:t>
            </a:r>
            <a:r>
              <a:rPr lang="it-IT" sz="2000" dirty="0" err="1"/>
              <a:t>communicate</a:t>
            </a:r>
            <a:r>
              <a:rPr lang="it-IT" sz="2000" dirty="0" smtClean="0"/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it-IT" sz="2000" dirty="0" err="1" smtClean="0"/>
              <a:t>Done</a:t>
            </a:r>
            <a:r>
              <a:rPr lang="it-IT" sz="2000" dirty="0" smtClean="0"/>
              <a:t>: </a:t>
            </a:r>
            <a:r>
              <a:rPr lang="it-IT" sz="2000" dirty="0" err="1" smtClean="0"/>
              <a:t>programmed</a:t>
            </a:r>
            <a:r>
              <a:rPr lang="it-IT" sz="2000" dirty="0" smtClean="0"/>
              <a:t> </a:t>
            </a:r>
            <a:r>
              <a:rPr lang="it-IT" sz="2000" dirty="0" err="1" smtClean="0"/>
              <a:t>all</a:t>
            </a:r>
            <a:r>
              <a:rPr lang="it-IT" sz="2000" dirty="0" smtClean="0"/>
              <a:t> the flash </a:t>
            </a:r>
            <a:r>
              <a:rPr lang="it-IT" sz="2000" dirty="0" err="1" smtClean="0"/>
              <a:t>memory</a:t>
            </a:r>
            <a:endParaRPr lang="it-IT" sz="2000" dirty="0" smtClean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it-IT" sz="2000" dirty="0" err="1" smtClean="0"/>
              <a:t>Todo</a:t>
            </a:r>
            <a:r>
              <a:rPr lang="it-IT" sz="2000" dirty="0" smtClean="0"/>
              <a:t>: take an </a:t>
            </a:r>
            <a:r>
              <a:rPr lang="it-IT" sz="2000" dirty="0" err="1" smtClean="0"/>
              <a:t>action</a:t>
            </a:r>
            <a:r>
              <a:rPr lang="it-IT" sz="2000" dirty="0" smtClean="0"/>
              <a:t> on the reset </a:t>
            </a:r>
            <a:r>
              <a:rPr lang="it-IT" sz="2000" dirty="0" err="1" smtClean="0"/>
              <a:t>structure</a:t>
            </a:r>
            <a:r>
              <a:rPr lang="it-IT" sz="2000" dirty="0" smtClean="0"/>
              <a:t> of back FPGA</a:t>
            </a:r>
            <a:endParaRPr lang="it-IT" sz="2000" b="1" dirty="0"/>
          </a:p>
          <a:p>
            <a:pPr algn="just"/>
            <a:endParaRPr lang="it-IT" sz="2000" b="1" dirty="0" smtClean="0"/>
          </a:p>
        </p:txBody>
      </p:sp>
      <p:sp>
        <p:nvSpPr>
          <p:cNvPr id="8" name="CasellaDiTesto 7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19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1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cs typeface="Arial" panose="020B0604020202020204" pitchFamily="34" charset="0"/>
              </a:rPr>
              <a:t>Outline</a:t>
            </a:r>
            <a:endParaRPr lang="en-GB" sz="4000" dirty="0"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 flipH="1">
            <a:off x="843522" y="1222458"/>
            <a:ext cx="103612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b="1" dirty="0" smtClean="0"/>
              <a:t>Firmware status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New </a:t>
            </a:r>
            <a:r>
              <a:rPr lang="it-IT" sz="2400" dirty="0" err="1" smtClean="0"/>
              <a:t>versions</a:t>
            </a:r>
            <a:r>
              <a:rPr lang="it-IT" sz="2400" dirty="0" smtClean="0"/>
              <a:t> and </a:t>
            </a:r>
            <a:r>
              <a:rPr lang="it-IT" sz="2400" dirty="0" err="1" smtClean="0"/>
              <a:t>their</a:t>
            </a:r>
            <a:r>
              <a:rPr lang="it-IT" sz="2400" dirty="0" smtClean="0"/>
              <a:t> </a:t>
            </a:r>
            <a:r>
              <a:rPr lang="it-IT" sz="2400" dirty="0" err="1" smtClean="0"/>
              <a:t>features</a:t>
            </a:r>
            <a:endParaRPr lang="it-IT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General </a:t>
            </a:r>
            <a:r>
              <a:rPr lang="it-IT" sz="2400" dirty="0" err="1" smtClean="0"/>
              <a:t>vision</a:t>
            </a:r>
            <a:r>
              <a:rPr lang="it-IT" sz="2400" dirty="0" smtClean="0"/>
              <a:t> on </a:t>
            </a:r>
            <a:r>
              <a:rPr lang="it-IT" sz="2400" dirty="0" err="1" smtClean="0"/>
              <a:t>each</a:t>
            </a:r>
            <a:r>
              <a:rPr lang="it-IT" sz="2400" dirty="0" smtClean="0"/>
              <a:t> release </a:t>
            </a:r>
            <a:r>
              <a:rPr lang="it-IT" sz="2400" dirty="0" err="1" smtClean="0"/>
              <a:t>produced</a:t>
            </a:r>
            <a:endParaRPr lang="it-IT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New reset </a:t>
            </a:r>
            <a:r>
              <a:rPr lang="it-IT" sz="2400" dirty="0" err="1" smtClean="0"/>
              <a:t>structure</a:t>
            </a:r>
            <a:r>
              <a:rPr lang="it-IT" sz="2400" dirty="0" smtClean="0"/>
              <a:t> in front </a:t>
            </a:r>
            <a:r>
              <a:rPr lang="it-IT" sz="2400" dirty="0" err="1" smtClean="0"/>
              <a:t>FPGAs</a:t>
            </a:r>
            <a:endParaRPr lang="it-IT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New </a:t>
            </a:r>
            <a:r>
              <a:rPr lang="it-IT" sz="2400" dirty="0" err="1" smtClean="0"/>
              <a:t>counters</a:t>
            </a:r>
            <a:r>
              <a:rPr lang="it-IT" sz="2400" dirty="0" smtClean="0"/>
              <a:t> and </a:t>
            </a:r>
            <a:r>
              <a:rPr lang="it-IT" sz="2400" dirty="0" err="1" smtClean="0"/>
              <a:t>registers</a:t>
            </a:r>
            <a:r>
              <a:rPr lang="it-IT" sz="2400" dirty="0" smtClean="0"/>
              <a:t> for </a:t>
            </a:r>
            <a:r>
              <a:rPr lang="it-IT" sz="2400" dirty="0" err="1" smtClean="0"/>
              <a:t>debugging</a:t>
            </a:r>
            <a:endParaRPr lang="it-IT" sz="2400" dirty="0" smtClean="0"/>
          </a:p>
          <a:p>
            <a:pPr lvl="1"/>
            <a:endParaRPr lang="it-IT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2400" b="1" dirty="0" err="1" smtClean="0"/>
              <a:t>Settings</a:t>
            </a:r>
            <a:r>
              <a:rPr lang="it-IT" sz="2400" b="1" dirty="0" smtClean="0"/>
              <a:t> status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Latency</a:t>
            </a:r>
            <a:r>
              <a:rPr lang="it-IT" sz="2400" dirty="0" smtClean="0"/>
              <a:t> </a:t>
            </a:r>
            <a:r>
              <a:rPr lang="it-IT" sz="2400" dirty="0" err="1" smtClean="0"/>
              <a:t>settings</a:t>
            </a:r>
            <a:endParaRPr lang="it-IT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Differences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</a:t>
            </a:r>
            <a:r>
              <a:rPr lang="en-US" sz="2400" dirty="0"/>
              <a:t>scenarios</a:t>
            </a:r>
            <a:endParaRPr lang="it-IT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Number</a:t>
            </a:r>
            <a:r>
              <a:rPr lang="it-IT" sz="2400" dirty="0" smtClean="0"/>
              <a:t> of </a:t>
            </a:r>
            <a:r>
              <a:rPr lang="it-IT" sz="2400" dirty="0" err="1" smtClean="0"/>
              <a:t>samples</a:t>
            </a:r>
            <a:r>
              <a:rPr lang="it-IT" sz="2400" dirty="0" smtClean="0"/>
              <a:t> </a:t>
            </a:r>
            <a:r>
              <a:rPr lang="it-IT" sz="2400" dirty="0" err="1" smtClean="0"/>
              <a:t>study</a:t>
            </a:r>
            <a:endParaRPr lang="it-IT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Campaing</a:t>
            </a:r>
            <a:r>
              <a:rPr lang="it-IT" sz="2400" dirty="0" smtClean="0"/>
              <a:t> of </a:t>
            </a:r>
            <a:r>
              <a:rPr lang="it-IT" sz="2400" dirty="0" err="1" smtClean="0"/>
              <a:t>calibration</a:t>
            </a:r>
            <a:r>
              <a:rPr lang="it-IT" sz="2400" dirty="0" smtClean="0"/>
              <a:t> to </a:t>
            </a:r>
            <a:r>
              <a:rPr lang="it-IT" sz="2400" dirty="0" err="1" smtClean="0"/>
              <a:t>clarify</a:t>
            </a:r>
            <a:r>
              <a:rPr lang="it-IT" sz="2400" dirty="0" smtClean="0"/>
              <a:t> the </a:t>
            </a:r>
            <a:r>
              <a:rPr lang="it-IT" sz="2400" dirty="0" err="1" smtClean="0"/>
              <a:t>loss</a:t>
            </a:r>
            <a:r>
              <a:rPr lang="it-IT" sz="2400" dirty="0" smtClean="0"/>
              <a:t> of </a:t>
            </a:r>
            <a:r>
              <a:rPr lang="it-IT" sz="2400" dirty="0" err="1" smtClean="0"/>
              <a:t>events</a:t>
            </a:r>
            <a:r>
              <a:rPr lang="it-IT" sz="2400" dirty="0" smtClean="0"/>
              <a:t> </a:t>
            </a:r>
            <a:r>
              <a:rPr lang="it-IT" sz="2400" dirty="0" err="1" smtClean="0"/>
              <a:t>saw</a:t>
            </a:r>
            <a:r>
              <a:rPr lang="it-IT" sz="2400" dirty="0" smtClean="0"/>
              <a:t> in the </a:t>
            </a:r>
            <a:r>
              <a:rPr lang="it-IT" sz="2400" dirty="0" err="1" smtClean="0"/>
              <a:t>past</a:t>
            </a:r>
            <a:endParaRPr lang="it-IT" sz="2400" dirty="0" smtClean="0"/>
          </a:p>
          <a:p>
            <a:pPr lvl="1"/>
            <a:r>
              <a:rPr lang="it-IT" sz="24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b="1" dirty="0" err="1" smtClean="0"/>
              <a:t>Conclusion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37075" y="64245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2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5958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Conclusion and outlook (2)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121653" y="1589530"/>
            <a:ext cx="119400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From the </a:t>
            </a:r>
            <a:r>
              <a:rPr lang="it-IT" sz="2000" b="1" dirty="0" err="1" smtClean="0"/>
              <a:t>settings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point</a:t>
            </a:r>
            <a:r>
              <a:rPr lang="it-IT" sz="2000" b="1" dirty="0" smtClean="0"/>
              <a:t> of </a:t>
            </a:r>
            <a:r>
              <a:rPr lang="it-IT" sz="2000" b="1" dirty="0" err="1" smtClean="0"/>
              <a:t>view</a:t>
            </a:r>
            <a:r>
              <a:rPr lang="it-IT" sz="2000" b="1" dirty="0" smtClean="0"/>
              <a:t>:</a:t>
            </a:r>
          </a:p>
          <a:p>
            <a:pPr lvl="1"/>
            <a:endParaRPr lang="it-IT" sz="2000" b="1" dirty="0"/>
          </a:p>
          <a:p>
            <a:pPr lvl="1"/>
            <a:r>
              <a:rPr lang="it-IT" sz="2000" b="1" dirty="0" err="1" smtClean="0"/>
              <a:t>Latency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settings</a:t>
            </a:r>
            <a:r>
              <a:rPr lang="it-IT" sz="2000" b="1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The </a:t>
            </a:r>
            <a:r>
              <a:rPr lang="it-IT" sz="2000" dirty="0" err="1" smtClean="0"/>
              <a:t>pulses</a:t>
            </a:r>
            <a:r>
              <a:rPr lang="it-IT" sz="2000" dirty="0" smtClean="0"/>
              <a:t> from </a:t>
            </a:r>
            <a:r>
              <a:rPr lang="it-IT" sz="2000" dirty="0" err="1" smtClean="0"/>
              <a:t>both</a:t>
            </a:r>
            <a:r>
              <a:rPr lang="it-IT" sz="2000" dirty="0" smtClean="0"/>
              <a:t> </a:t>
            </a:r>
            <a:r>
              <a:rPr lang="it-IT" sz="2000" dirty="0" err="1" smtClean="0"/>
              <a:t>LTDBs</a:t>
            </a:r>
            <a:r>
              <a:rPr lang="it-IT" sz="2000" dirty="0" smtClean="0"/>
              <a:t> are </a:t>
            </a:r>
            <a:r>
              <a:rPr lang="it-IT" sz="2000" dirty="0" err="1" smtClean="0"/>
              <a:t>starting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the </a:t>
            </a:r>
            <a:r>
              <a:rPr lang="it-IT" sz="2000" dirty="0" err="1" smtClean="0"/>
              <a:t>same</a:t>
            </a:r>
            <a:r>
              <a:rPr lang="it-IT" sz="2000" dirty="0" smtClean="0"/>
              <a:t> sample </a:t>
            </a:r>
            <a:r>
              <a:rPr lang="it-IT" sz="2000" dirty="0" err="1" smtClean="0"/>
              <a:t>now</a:t>
            </a:r>
            <a:r>
              <a:rPr lang="it-IT" sz="2000" dirty="0" smtClean="0"/>
              <a:t> and the </a:t>
            </a:r>
            <a:r>
              <a:rPr lang="it-IT" sz="2000" dirty="0" err="1" smtClean="0"/>
              <a:t>pulse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entirely</a:t>
            </a:r>
            <a:r>
              <a:rPr lang="it-IT" sz="2000" dirty="0" smtClean="0"/>
              <a:t> in the </a:t>
            </a:r>
            <a:r>
              <a:rPr lang="it-IT" sz="2000" dirty="0" err="1" smtClean="0"/>
              <a:t>window</a:t>
            </a:r>
            <a:endParaRPr lang="it-IT" sz="2000" dirty="0"/>
          </a:p>
          <a:p>
            <a:pPr lvl="1"/>
            <a:endParaRPr lang="it-IT" sz="2000" dirty="0" smtClean="0"/>
          </a:p>
          <a:p>
            <a:pPr lvl="1"/>
            <a:endParaRPr lang="it-IT" sz="2000" dirty="0"/>
          </a:p>
          <a:p>
            <a:pPr lvl="1"/>
            <a:r>
              <a:rPr lang="it-IT" sz="2000" b="1" dirty="0" err="1" smtClean="0"/>
              <a:t>Number</a:t>
            </a:r>
            <a:r>
              <a:rPr lang="it-IT" sz="2000" b="1" dirty="0" smtClean="0"/>
              <a:t> of </a:t>
            </a:r>
            <a:r>
              <a:rPr lang="it-IT" sz="2000" b="1" dirty="0" err="1" smtClean="0"/>
              <a:t>samples</a:t>
            </a:r>
            <a:r>
              <a:rPr lang="it-IT" sz="2000" b="1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The </a:t>
            </a:r>
            <a:r>
              <a:rPr lang="it-IT" sz="2000" dirty="0" err="1" smtClean="0"/>
              <a:t>campaign</a:t>
            </a:r>
            <a:r>
              <a:rPr lang="it-IT" sz="2000" dirty="0" smtClean="0"/>
              <a:t> of </a:t>
            </a:r>
            <a:r>
              <a:rPr lang="it-IT" sz="2000" dirty="0" err="1" smtClean="0"/>
              <a:t>calibrations</a:t>
            </a:r>
            <a:r>
              <a:rPr lang="it-IT" sz="2000" dirty="0" smtClean="0"/>
              <a:t> shows </a:t>
            </a:r>
            <a:r>
              <a:rPr lang="it-IT" sz="2000" dirty="0" err="1" smtClean="0"/>
              <a:t>that</a:t>
            </a:r>
            <a:endParaRPr lang="it-IT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influence of the number of samples on the recorded events percentage is not clearly </a:t>
            </a:r>
            <a:r>
              <a:rPr lang="en-US" sz="2000" dirty="0" smtClean="0"/>
              <a:t>visible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higher is the trigger rate the lower is number of events recorded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Some strange behavior has been observed lowering the number sample (from 30 samples)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 be investigated</a:t>
            </a:r>
            <a:endParaRPr lang="en-US" sz="2000" dirty="0"/>
          </a:p>
          <a:p>
            <a:endParaRPr lang="it-IT" sz="2000" dirty="0" smtClean="0"/>
          </a:p>
        </p:txBody>
      </p:sp>
      <p:sp>
        <p:nvSpPr>
          <p:cNvPr id="10" name="CasellaDiTesto 9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20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524512" y="2921937"/>
            <a:ext cx="31429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Thanks!</a:t>
            </a:r>
          </a:p>
          <a:p>
            <a:pPr algn="ctr"/>
            <a:r>
              <a:rPr lang="en-GB" sz="4000" dirty="0" smtClean="0"/>
              <a:t>Any question?</a:t>
            </a:r>
            <a:endParaRPr lang="en-GB" sz="4000" dirty="0"/>
          </a:p>
        </p:txBody>
      </p:sp>
      <p:cxnSp>
        <p:nvCxnSpPr>
          <p:cNvPr id="11" name="Connettore 1 10"/>
          <p:cNvCxnSpPr/>
          <p:nvPr/>
        </p:nvCxnSpPr>
        <p:spPr>
          <a:xfrm>
            <a:off x="0" y="4651597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0" y="5994400"/>
            <a:ext cx="12192000" cy="8636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1 13"/>
          <p:cNvCxnSpPr/>
          <p:nvPr/>
        </p:nvCxnSpPr>
        <p:spPr>
          <a:xfrm>
            <a:off x="0" y="4691921"/>
            <a:ext cx="12192000" cy="81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8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370005" y="3778280"/>
            <a:ext cx="2964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Backup slides</a:t>
            </a:r>
            <a:endParaRPr lang="en-GB" sz="4000" dirty="0"/>
          </a:p>
        </p:txBody>
      </p:sp>
      <p:cxnSp>
        <p:nvCxnSpPr>
          <p:cNvPr id="11" name="Connettore 1 10"/>
          <p:cNvCxnSpPr/>
          <p:nvPr/>
        </p:nvCxnSpPr>
        <p:spPr>
          <a:xfrm>
            <a:off x="0" y="4651597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0" y="5994400"/>
            <a:ext cx="12192000" cy="8636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1 13"/>
          <p:cNvCxnSpPr/>
          <p:nvPr/>
        </p:nvCxnSpPr>
        <p:spPr>
          <a:xfrm>
            <a:off x="0" y="4691921"/>
            <a:ext cx="12192000" cy="81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9205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Calibration at different trigger rates (part 1)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283337" y="1192045"/>
            <a:ext cx="111144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the last set of </a:t>
            </a:r>
            <a:r>
              <a:rPr lang="it-IT" dirty="0" err="1" smtClean="0"/>
              <a:t>calibration</a:t>
            </a:r>
            <a:r>
              <a:rPr lang="it-IT" dirty="0" smtClean="0"/>
              <a:t> the trigger rate and the </a:t>
            </a:r>
            <a:r>
              <a:rPr lang="it-IT" dirty="0" err="1" smtClean="0"/>
              <a:t>number</a:t>
            </a:r>
            <a:r>
              <a:rPr lang="it-IT" dirty="0" smtClean="0"/>
              <a:t> of sample </a:t>
            </a:r>
            <a:r>
              <a:rPr lang="it-IT" dirty="0" err="1" smtClean="0"/>
              <a:t>were</a:t>
            </a:r>
            <a:r>
              <a:rPr lang="it-IT" dirty="0" smtClean="0"/>
              <a:t> </a:t>
            </a:r>
            <a:r>
              <a:rPr lang="it-IT" dirty="0" err="1" smtClean="0"/>
              <a:t>changed</a:t>
            </a:r>
            <a:r>
              <a:rPr lang="it-IT" dirty="0" smtClean="0"/>
              <a:t>.</a:t>
            </a:r>
          </a:p>
          <a:p>
            <a:r>
              <a:rPr lang="it-IT" dirty="0" smtClean="0"/>
              <a:t>For more </a:t>
            </a:r>
            <a:r>
              <a:rPr lang="it-IT" dirty="0" err="1" smtClean="0"/>
              <a:t>details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 err="1" smtClean="0"/>
              <a:t>calibrations</a:t>
            </a:r>
            <a:r>
              <a:rPr lang="it-IT" dirty="0" smtClean="0"/>
              <a:t>, </a:t>
            </a:r>
            <a:r>
              <a:rPr lang="it-IT" dirty="0" err="1" smtClean="0"/>
              <a:t>you</a:t>
            </a:r>
            <a:r>
              <a:rPr lang="it-IT" dirty="0" smtClean="0"/>
              <a:t> can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err="1" smtClean="0">
                <a:hlinkClick r:id="rId3"/>
              </a:rPr>
              <a:t>here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first set of calibrations the settings were: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50 </a:t>
            </a:r>
            <a:r>
              <a:rPr lang="en-US" dirty="0"/>
              <a:t>samples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frequency </a:t>
            </a:r>
            <a:r>
              <a:rPr lang="en-US" dirty="0"/>
              <a:t>parameters set to 80, 120, 160, 200, 240, 280, 320 (a run per each value)  </a:t>
            </a:r>
          </a:p>
          <a:p>
            <a:pPr lvl="1"/>
            <a:r>
              <a:rPr lang="en-US" dirty="0"/>
              <a:t>Until 200: all the FPGAs were collecting 100% of events. 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240 and 280: 1 or 2 events lost per each FPGA.  </a:t>
            </a:r>
          </a:p>
          <a:p>
            <a:pPr lvl="1"/>
            <a:r>
              <a:rPr lang="en-US" dirty="0"/>
              <a:t>For 320: more than 50 events lost per each FPGA.  </a:t>
            </a:r>
          </a:p>
          <a:p>
            <a:pPr lvl="1"/>
            <a:r>
              <a:rPr lang="en-US" dirty="0"/>
              <a:t>(Just start and stop the ABBA partition per each run)  </a:t>
            </a:r>
          </a:p>
          <a:p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second set of calibrations the settings were: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40 samples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frequency </a:t>
            </a:r>
            <a:r>
              <a:rPr lang="en-US" dirty="0"/>
              <a:t>parameters set to 80, 120, 160, 200, 240, 280, 320 (a run per each value)  </a:t>
            </a:r>
          </a:p>
          <a:p>
            <a:pPr lvl="1"/>
            <a:r>
              <a:rPr lang="en-US" dirty="0" smtClean="0"/>
              <a:t>Until </a:t>
            </a:r>
            <a:r>
              <a:rPr lang="en-US" dirty="0"/>
              <a:t>200: all the FPGAs were collecting 100% of events.  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240 to 320: 1 or 2 events lost per each FPGA.  </a:t>
            </a:r>
          </a:p>
          <a:p>
            <a:pPr lvl="1"/>
            <a:r>
              <a:rPr lang="en-US" dirty="0"/>
              <a:t>(Just start and stop the ABBA partition per each run) 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23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9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9205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Calibration at different trigger rates (part 2)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382074" y="1268624"/>
            <a:ext cx="116811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third set of calibrations the settings were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30 </a:t>
            </a:r>
            <a:r>
              <a:rPr lang="en-US" dirty="0"/>
              <a:t>samples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frequency </a:t>
            </a:r>
            <a:r>
              <a:rPr lang="en-US" dirty="0"/>
              <a:t>parameters set to 80, 120, 160, 200, 240, 280, 320, 360, 400 (a run per each value)  </a:t>
            </a:r>
          </a:p>
          <a:p>
            <a:pPr lvl="1"/>
            <a:r>
              <a:rPr lang="en-US" dirty="0"/>
              <a:t>This time the "start and stop" procedure for ABBA partition was not enough anymore.  </a:t>
            </a:r>
          </a:p>
          <a:p>
            <a:pPr lvl="1"/>
            <a:r>
              <a:rPr lang="en-US" dirty="0"/>
              <a:t>Every time that a new run was taken with just "start and stop" commands, 1 or 2 events got lost per each FPGA.  </a:t>
            </a:r>
          </a:p>
          <a:p>
            <a:pPr lvl="1"/>
            <a:r>
              <a:rPr lang="en-US" dirty="0"/>
              <a:t>So, instead of sequence of "stop -&gt; start" I tried "stop -&gt; </a:t>
            </a:r>
            <a:r>
              <a:rPr lang="en-US" dirty="0" err="1"/>
              <a:t>unconfig</a:t>
            </a:r>
            <a:r>
              <a:rPr lang="en-US" dirty="0"/>
              <a:t> -&gt; </a:t>
            </a:r>
            <a:r>
              <a:rPr lang="en-US" dirty="0" err="1"/>
              <a:t>config</a:t>
            </a:r>
            <a:r>
              <a:rPr lang="en-US" dirty="0"/>
              <a:t> -&gt; start" that contains a reset sent to all the FPGAs.  </a:t>
            </a:r>
          </a:p>
          <a:p>
            <a:pPr lvl="1"/>
            <a:r>
              <a:rPr lang="en-US" dirty="0"/>
              <a:t>With this procedure:  </a:t>
            </a:r>
          </a:p>
          <a:p>
            <a:pPr lvl="1"/>
            <a:r>
              <a:rPr lang="en-US" dirty="0"/>
              <a:t>Until 320: all the FPGAs were collecting 100% of events.  </a:t>
            </a:r>
          </a:p>
          <a:p>
            <a:pPr lvl="1"/>
            <a:r>
              <a:rPr lang="en-US" dirty="0"/>
              <a:t>For 360 and 400: 1 or 2 events lost per each FPGA.  </a:t>
            </a:r>
          </a:p>
          <a:p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fourth set of calibrations the settings were: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- 20 samples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 frequency parameters set to 80, 120 (a run per each value)  </a:t>
            </a:r>
          </a:p>
          <a:p>
            <a:pPr lvl="1"/>
            <a:r>
              <a:rPr lang="en-US" dirty="0"/>
              <a:t>This time was again different.  </a:t>
            </a:r>
          </a:p>
          <a:p>
            <a:pPr lvl="1"/>
            <a:r>
              <a:rPr lang="en-US" dirty="0"/>
              <a:t>Neither the procedure ("stop -&gt; </a:t>
            </a:r>
            <a:r>
              <a:rPr lang="en-US" dirty="0" err="1"/>
              <a:t>unconfig</a:t>
            </a:r>
            <a:r>
              <a:rPr lang="en-US" dirty="0"/>
              <a:t> -&gt; </a:t>
            </a:r>
            <a:r>
              <a:rPr lang="en-US" dirty="0" err="1"/>
              <a:t>config</a:t>
            </a:r>
            <a:r>
              <a:rPr lang="en-US" dirty="0"/>
              <a:t> -&gt; start") allowed the FPGAs to collect all the data.   </a:t>
            </a:r>
          </a:p>
          <a:p>
            <a:pPr lvl="1"/>
            <a:r>
              <a:rPr lang="en-US" dirty="0"/>
              <a:t>NEVER reached the 100% of events collected.  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24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9205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Calibration at different trigger rates (part 3)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510863" y="1396007"/>
            <a:ext cx="116811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fifth and last set of calibration the settings were: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60 samples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frequency parameters set to 80, 120 (a run per each value)  </a:t>
            </a:r>
          </a:p>
          <a:p>
            <a:pPr lvl="1"/>
            <a:r>
              <a:rPr lang="en-US" dirty="0" smtClean="0"/>
              <a:t>For 80: all the FPGAs were collecting 100% of events ("stop -&gt; start" procedure used).  </a:t>
            </a:r>
          </a:p>
          <a:p>
            <a:pPr lvl="1"/>
            <a:r>
              <a:rPr lang="en-US" dirty="0" smtClean="0"/>
              <a:t>For 120: never reached the 100% of events collected (neither with "stop -&gt; </a:t>
            </a:r>
            <a:r>
              <a:rPr lang="en-US" dirty="0" err="1" smtClean="0"/>
              <a:t>unconfig</a:t>
            </a:r>
            <a:r>
              <a:rPr lang="en-US" dirty="0" smtClean="0"/>
              <a:t> -&gt; </a:t>
            </a:r>
            <a:r>
              <a:rPr lang="en-US" dirty="0" err="1" smtClean="0"/>
              <a:t>config</a:t>
            </a:r>
            <a:r>
              <a:rPr lang="en-US" dirty="0" smtClean="0"/>
              <a:t> -&gt; start").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To summarize: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40 and 50 samples behaved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 and 30 samples not at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60 sample maybe it’s simply a too high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To be understood the reason of the strange </a:t>
            </a:r>
            <a:r>
              <a:rPr lang="en-US" dirty="0" err="1" smtClean="0"/>
              <a:t>behaviour</a:t>
            </a:r>
            <a:r>
              <a:rPr lang="en-US" dirty="0" smtClean="0"/>
              <a:t> for 20 and 30 samples.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25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6267639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0" y="6304125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783771" y="4209143"/>
            <a:ext cx="52717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it-IT" sz="5000" dirty="0" smtClean="0"/>
              <a:t>Firmware status</a:t>
            </a:r>
            <a:endParaRPr lang="it-IT" sz="5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1737075" y="64245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3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3899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cs typeface="Arial" panose="020B0604020202020204" pitchFamily="34" charset="0"/>
              </a:rPr>
              <a:t>Firmware version </a:t>
            </a:r>
            <a:endParaRPr lang="en-GB" sz="4000" dirty="0"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816446" y="1599442"/>
            <a:ext cx="95866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Last presented version: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Front FPGA: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 </a:t>
            </a:r>
            <a:r>
              <a:rPr lang="it-IT" sz="2400" b="1" dirty="0" smtClean="0"/>
              <a:t>0.96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Back FPGA: version </a:t>
            </a:r>
            <a:r>
              <a:rPr lang="en-US" sz="2400" b="1" dirty="0" smtClean="0"/>
              <a:t>0.69a</a:t>
            </a:r>
          </a:p>
          <a:p>
            <a:endParaRPr lang="en-US" sz="2400" dirty="0"/>
          </a:p>
          <a:p>
            <a:r>
              <a:rPr lang="en-US" sz="2400" dirty="0" smtClean="0"/>
              <a:t>For more details from the last </a:t>
            </a:r>
            <a:r>
              <a:rPr lang="en-US" sz="2400" dirty="0" err="1" smtClean="0"/>
              <a:t>LAr</a:t>
            </a:r>
            <a:r>
              <a:rPr lang="en-US" sz="2400" dirty="0" smtClean="0"/>
              <a:t> week</a:t>
            </a:r>
            <a:r>
              <a:rPr lang="en-US" sz="2400" b="1" dirty="0" smtClean="0"/>
              <a:t>: </a:t>
            </a:r>
            <a:r>
              <a:rPr lang="en-US" sz="2400" b="1" dirty="0" smtClean="0">
                <a:hlinkClick r:id="rId3"/>
              </a:rPr>
              <a:t>here</a:t>
            </a:r>
            <a:endParaRPr lang="en-US" sz="2400" b="1" dirty="0"/>
          </a:p>
          <a:p>
            <a:pPr lvl="1"/>
            <a:endParaRPr lang="en-US" sz="2400" b="1" dirty="0" smtClean="0"/>
          </a:p>
          <a:p>
            <a:pPr lvl="1"/>
            <a:endParaRPr lang="en-US" sz="2400" b="1" dirty="0" smtClean="0"/>
          </a:p>
          <a:p>
            <a:pPr algn="just"/>
            <a:r>
              <a:rPr lang="en-US" sz="2400" b="1" dirty="0">
                <a:cs typeface="Arial" panose="020B0604020202020204" pitchFamily="34" charset="0"/>
              </a:rPr>
              <a:t>Current versions </a:t>
            </a:r>
            <a:r>
              <a:rPr lang="en-US" sz="2400" b="1" dirty="0" smtClean="0">
                <a:cs typeface="Arial" panose="020B0604020202020204" pitchFamily="34" charset="0"/>
              </a:rPr>
              <a:t>used for data taking</a:t>
            </a:r>
            <a:r>
              <a:rPr lang="en-US" sz="2400" dirty="0" smtClean="0">
                <a:cs typeface="Arial" panose="020B0604020202020204" pitchFamily="34" charset="0"/>
              </a:rPr>
              <a:t>:</a:t>
            </a:r>
            <a:endParaRPr lang="en-US" sz="2400" dirty="0"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it-IT" sz="2400" dirty="0">
                <a:cs typeface="Arial" panose="020B0604020202020204" pitchFamily="34" charset="0"/>
              </a:rPr>
              <a:t>F</a:t>
            </a:r>
            <a:r>
              <a:rPr lang="it-IT" sz="2400" dirty="0" smtClean="0">
                <a:cs typeface="Arial" panose="020B0604020202020204" pitchFamily="34" charset="0"/>
              </a:rPr>
              <a:t>ront </a:t>
            </a:r>
            <a:r>
              <a:rPr lang="it-IT" sz="2400" dirty="0">
                <a:cs typeface="Arial" panose="020B0604020202020204" pitchFamily="34" charset="0"/>
              </a:rPr>
              <a:t>FPGA</a:t>
            </a:r>
            <a:r>
              <a:rPr lang="it-IT" sz="2400" dirty="0" smtClean="0">
                <a:cs typeface="Arial" panose="020B0604020202020204" pitchFamily="34" charset="0"/>
              </a:rPr>
              <a:t>: </a:t>
            </a:r>
            <a:r>
              <a:rPr lang="it-IT" sz="2400" dirty="0" err="1" smtClean="0">
                <a:cs typeface="Arial" panose="020B0604020202020204" pitchFamily="34" charset="0"/>
              </a:rPr>
              <a:t>version</a:t>
            </a:r>
            <a:r>
              <a:rPr lang="it-IT" sz="2400" dirty="0" smtClean="0">
                <a:cs typeface="Arial" panose="020B0604020202020204" pitchFamily="34" charset="0"/>
              </a:rPr>
              <a:t> </a:t>
            </a:r>
            <a:r>
              <a:rPr lang="it-IT" sz="2400" b="1" dirty="0" smtClean="0">
                <a:cs typeface="Arial" panose="020B0604020202020204" pitchFamily="34" charset="0"/>
              </a:rPr>
              <a:t>0.96e2</a:t>
            </a:r>
            <a:endParaRPr lang="it-IT" sz="2400" b="1" dirty="0"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it-IT" sz="2400" dirty="0" smtClean="0">
                <a:cs typeface="Arial" panose="020B0604020202020204" pitchFamily="34" charset="0"/>
              </a:rPr>
              <a:t>Back </a:t>
            </a:r>
            <a:r>
              <a:rPr lang="it-IT" sz="2400" dirty="0">
                <a:cs typeface="Arial" panose="020B0604020202020204" pitchFamily="34" charset="0"/>
              </a:rPr>
              <a:t>FPGA</a:t>
            </a:r>
            <a:r>
              <a:rPr lang="it-IT" sz="2400" dirty="0" smtClean="0">
                <a:cs typeface="Arial" panose="020B0604020202020204" pitchFamily="34" charset="0"/>
              </a:rPr>
              <a:t>: </a:t>
            </a:r>
            <a:r>
              <a:rPr lang="it-IT" sz="2400" dirty="0" err="1" smtClean="0">
                <a:cs typeface="Arial" panose="020B0604020202020204" pitchFamily="34" charset="0"/>
              </a:rPr>
              <a:t>version</a:t>
            </a:r>
            <a:r>
              <a:rPr lang="it-IT" sz="2400" dirty="0" smtClean="0">
                <a:cs typeface="Arial" panose="020B0604020202020204" pitchFamily="34" charset="0"/>
              </a:rPr>
              <a:t> </a:t>
            </a:r>
            <a:r>
              <a:rPr lang="it-IT" sz="2400" b="1" dirty="0" smtClean="0">
                <a:cs typeface="Arial" panose="020B0604020202020204" pitchFamily="34" charset="0"/>
              </a:rPr>
              <a:t>0.69b</a:t>
            </a:r>
            <a:endParaRPr lang="en-US" dirty="0" smtClean="0"/>
          </a:p>
        </p:txBody>
      </p:sp>
      <p:sp>
        <p:nvSpPr>
          <p:cNvPr id="8" name="CasellaDiTesto 7"/>
          <p:cNvSpPr txBox="1"/>
          <p:nvPr/>
        </p:nvSpPr>
        <p:spPr>
          <a:xfrm>
            <a:off x="11737075" y="64245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4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5642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cs typeface="Arial" panose="020B0604020202020204" pitchFamily="34" charset="0"/>
              </a:rPr>
              <a:t>Front FPGA version details</a:t>
            </a:r>
            <a:endParaRPr lang="en-GB" sz="4000" dirty="0"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437882" y="1155131"/>
            <a:ext cx="111144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Version 0.96b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Solved all the remaining </a:t>
            </a:r>
            <a:r>
              <a:rPr lang="en-US" b="1" dirty="0"/>
              <a:t>timing </a:t>
            </a:r>
            <a:r>
              <a:rPr lang="en-US" b="1" dirty="0" smtClean="0"/>
              <a:t>constraints </a:t>
            </a:r>
            <a:r>
              <a:rPr lang="en-US" dirty="0" smtClean="0"/>
              <a:t>(thanks to Kenta!). Data HOP issue (spotted by Laura) solved.</a:t>
            </a:r>
          </a:p>
          <a:p>
            <a:pPr lvl="1"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Version 0.96c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Improved reset structure: </a:t>
            </a:r>
            <a:r>
              <a:rPr lang="en-US" dirty="0"/>
              <a:t>s</a:t>
            </a:r>
            <a:r>
              <a:rPr lang="en-US" dirty="0" smtClean="0"/>
              <a:t>everal </a:t>
            </a:r>
            <a:r>
              <a:rPr lang="en-US" b="1" dirty="0" err="1"/>
              <a:t>soft_resets</a:t>
            </a:r>
            <a:r>
              <a:rPr lang="en-US" dirty="0"/>
              <a:t> are now available to reset different </a:t>
            </a:r>
            <a:r>
              <a:rPr lang="en-US" b="1" dirty="0" smtClean="0"/>
              <a:t>interfaces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/>
              <a:t>counters</a:t>
            </a:r>
            <a:r>
              <a:rPr lang="en-US" dirty="0" smtClean="0"/>
              <a:t> (more details in the next slides).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New </a:t>
            </a:r>
            <a:r>
              <a:rPr lang="en-US" b="1" dirty="0" smtClean="0"/>
              <a:t>registers</a:t>
            </a:r>
            <a:r>
              <a:rPr lang="en-US" dirty="0" smtClean="0"/>
              <a:t> implemented.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Version 0.96d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Merging and reworking some </a:t>
            </a:r>
            <a:r>
              <a:rPr lang="en-US" b="1" dirty="0"/>
              <a:t>common </a:t>
            </a:r>
            <a:r>
              <a:rPr lang="en-US" b="1" dirty="0" err="1"/>
              <a:t>vhdl</a:t>
            </a:r>
            <a:r>
              <a:rPr lang="en-US" b="1" dirty="0"/>
              <a:t> files</a:t>
            </a:r>
            <a:r>
              <a:rPr lang="en-US" dirty="0"/>
              <a:t>.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Version 0.96e/</a:t>
            </a:r>
            <a:r>
              <a:rPr lang="it-IT" b="1" dirty="0" smtClean="0"/>
              <a:t>0.96e2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Introduced new entity for ADC </a:t>
            </a:r>
            <a:r>
              <a:rPr lang="en-US" b="1" dirty="0"/>
              <a:t>circular </a:t>
            </a:r>
            <a:r>
              <a:rPr lang="en-US" b="1" dirty="0" smtClean="0"/>
              <a:t>buffer</a:t>
            </a:r>
            <a:r>
              <a:rPr lang="en-US" dirty="0" smtClean="0"/>
              <a:t>.</a:t>
            </a:r>
            <a:endParaRPr lang="it-IT" dirty="0" smtClean="0"/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Version 0.96f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Substituted FIFOs and RAM with </a:t>
            </a:r>
            <a:r>
              <a:rPr lang="en-US" b="1" dirty="0"/>
              <a:t>generic </a:t>
            </a:r>
            <a:r>
              <a:rPr lang="en-US" b="1" dirty="0" smtClean="0"/>
              <a:t>components </a:t>
            </a:r>
            <a:r>
              <a:rPr lang="en-US" dirty="0" smtClean="0"/>
              <a:t>(thanks to Philipp!). No changes in the firmware functionality, so not yet used in USA15.</a:t>
            </a:r>
            <a:endParaRPr lang="it-IT" dirty="0" smtClean="0"/>
          </a:p>
        </p:txBody>
      </p:sp>
      <p:sp>
        <p:nvSpPr>
          <p:cNvPr id="13" name="CasellaDiTesto 12"/>
          <p:cNvSpPr txBox="1"/>
          <p:nvPr/>
        </p:nvSpPr>
        <p:spPr>
          <a:xfrm>
            <a:off x="11737075" y="64245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5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5501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cs typeface="Arial" panose="020B0604020202020204" pitchFamily="34" charset="0"/>
              </a:rPr>
              <a:t>Back FPGA version details</a:t>
            </a:r>
            <a:endParaRPr lang="en-GB" sz="4000" dirty="0"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/>
          <p:cNvSpPr/>
          <p:nvPr/>
        </p:nvSpPr>
        <p:spPr>
          <a:xfrm>
            <a:off x="433588" y="1824285"/>
            <a:ext cx="1110588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Version 0.69a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Added </a:t>
            </a:r>
            <a:r>
              <a:rPr lang="en-US" sz="2000" b="1" dirty="0"/>
              <a:t>new</a:t>
            </a:r>
            <a:r>
              <a:rPr lang="en-US" sz="2000" dirty="0"/>
              <a:t> </a:t>
            </a:r>
            <a:r>
              <a:rPr lang="en-US" sz="2000" b="1" dirty="0"/>
              <a:t>pair of IP and MAC addresses </a:t>
            </a:r>
            <a:r>
              <a:rPr lang="en-US" sz="2000" dirty="0"/>
              <a:t>for a new ABBA installed in </a:t>
            </a:r>
            <a:r>
              <a:rPr lang="en-US" sz="2000" dirty="0" smtClean="0"/>
              <a:t>USA15 (already presented in the last Lar week)</a:t>
            </a:r>
            <a:r>
              <a:rPr lang="en-US" sz="2200" b="1" dirty="0" smtClean="0"/>
              <a:t>. </a:t>
            </a:r>
            <a:endParaRPr lang="en-US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Version 0.69b</a:t>
            </a:r>
            <a:r>
              <a:rPr lang="en-US" sz="2200" b="1" dirty="0"/>
              <a:t>	</a:t>
            </a:r>
            <a:endParaRPr lang="en-US" sz="22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Merged </a:t>
            </a:r>
            <a:r>
              <a:rPr lang="en-US" sz="2000" dirty="0"/>
              <a:t>and reworked some </a:t>
            </a:r>
            <a:r>
              <a:rPr lang="en-US" sz="2000" b="1" dirty="0"/>
              <a:t>common </a:t>
            </a:r>
            <a:r>
              <a:rPr lang="en-US" sz="2000" b="1" dirty="0" err="1"/>
              <a:t>vhdl</a:t>
            </a:r>
            <a:r>
              <a:rPr lang="en-US" sz="2000" b="1" dirty="0"/>
              <a:t> files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Version 0.69c</a:t>
            </a:r>
            <a:r>
              <a:rPr lang="en-US" sz="2200" dirty="0"/>
              <a:t>	</a:t>
            </a:r>
            <a:endParaRPr lang="en-US" sz="2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Substituted </a:t>
            </a:r>
            <a:r>
              <a:rPr lang="en-US" sz="2000" dirty="0"/>
              <a:t>FIFOs and RAM with </a:t>
            </a:r>
            <a:r>
              <a:rPr lang="en-US" sz="2000" b="1" dirty="0"/>
              <a:t>generic </a:t>
            </a:r>
            <a:r>
              <a:rPr lang="en-US" sz="2000" b="1" dirty="0" smtClean="0"/>
              <a:t>components </a:t>
            </a:r>
            <a:r>
              <a:rPr lang="en-US" sz="2000" dirty="0"/>
              <a:t>(thanks to Philipp!)</a:t>
            </a:r>
            <a:r>
              <a:rPr lang="en-US" sz="2000" dirty="0" smtClean="0"/>
              <a:t>. </a:t>
            </a:r>
            <a:r>
              <a:rPr lang="en-US" sz="2000" dirty="0"/>
              <a:t>No </a:t>
            </a:r>
            <a:r>
              <a:rPr lang="en-US" sz="2000" dirty="0" smtClean="0"/>
              <a:t>changes </a:t>
            </a:r>
            <a:r>
              <a:rPr lang="en-US" sz="2000" dirty="0"/>
              <a:t>in the firmware functionality, so not yet used in USA15.</a:t>
            </a:r>
            <a:endParaRPr lang="it-IT" sz="2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1737075" y="64245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6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29"/>
          <a:stretch/>
        </p:blipFill>
        <p:spPr>
          <a:xfrm>
            <a:off x="6816338" y="2862935"/>
            <a:ext cx="5302872" cy="2937753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32938" y="201960"/>
            <a:ext cx="7322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cs typeface="Arial" panose="020B0604020202020204" pitchFamily="34" charset="0"/>
              </a:rPr>
              <a:t>New reset structure in front FPGA </a:t>
            </a: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65474" y="1112079"/>
            <a:ext cx="10975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new reset structure </a:t>
            </a:r>
            <a:r>
              <a:rPr lang="en-US" dirty="0" smtClean="0"/>
              <a:t>has been implemented and is now available in front FPGA firmware.</a:t>
            </a:r>
          </a:p>
          <a:p>
            <a:endParaRPr lang="en-US" dirty="0" smtClean="0"/>
          </a:p>
          <a:p>
            <a:r>
              <a:rPr lang="en-US" dirty="0" smtClean="0"/>
              <a:t>The signal in charge of this is the </a:t>
            </a:r>
            <a:r>
              <a:rPr lang="en-US" b="1" dirty="0" err="1" smtClean="0"/>
              <a:t>soft_resets</a:t>
            </a:r>
            <a:r>
              <a:rPr lang="en-US" b="1" dirty="0" smtClean="0"/>
              <a:t> signal </a:t>
            </a:r>
            <a:r>
              <a:rPr lang="en-US" b="1" dirty="0"/>
              <a:t>(</a:t>
            </a:r>
            <a:r>
              <a:rPr lang="en-US" b="1" dirty="0" smtClean="0"/>
              <a:t>32 </a:t>
            </a:r>
            <a:r>
              <a:rPr lang="en-US" b="1" dirty="0"/>
              <a:t>bit </a:t>
            </a:r>
            <a:r>
              <a:rPr lang="en-US" b="1" dirty="0" smtClean="0"/>
              <a:t>vector) </a:t>
            </a:r>
            <a:r>
              <a:rPr lang="en-US" dirty="0" smtClean="0"/>
              <a:t>where each </a:t>
            </a:r>
            <a:r>
              <a:rPr lang="en-US" dirty="0"/>
              <a:t>bit is able to reset a specific register/counter/memory in front FPGA </a:t>
            </a:r>
            <a:r>
              <a:rPr lang="en-US" dirty="0" smtClean="0"/>
              <a:t>firmware (more detailed table in the next slide).</a:t>
            </a:r>
          </a:p>
          <a:p>
            <a:endParaRPr lang="en-US" dirty="0"/>
          </a:p>
          <a:p>
            <a:r>
              <a:rPr lang="en-US" dirty="0"/>
              <a:t>These resets can be used from the </a:t>
            </a:r>
            <a:r>
              <a:rPr lang="en-US" b="1" dirty="0"/>
              <a:t>standalone tool</a:t>
            </a:r>
            <a:r>
              <a:rPr lang="en-US" dirty="0"/>
              <a:t>, selecting the command </a:t>
            </a:r>
            <a:r>
              <a:rPr lang="en-US" b="1" dirty="0" smtClean="0"/>
              <a:t>“</a:t>
            </a:r>
            <a:r>
              <a:rPr lang="en-US" b="1" dirty="0" err="1" smtClean="0"/>
              <a:t>reset_front</a:t>
            </a:r>
            <a:r>
              <a:rPr lang="en-US" b="1" dirty="0" smtClean="0"/>
              <a:t>” </a:t>
            </a:r>
            <a:r>
              <a:rPr lang="en-US" dirty="0" smtClean="0"/>
              <a:t>and the FPGA: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./</a:t>
            </a:r>
            <a:r>
              <a:rPr lang="en-US" dirty="0" err="1" smtClean="0"/>
              <a:t>reset_front</a:t>
            </a:r>
            <a:r>
              <a:rPr lang="en-US" dirty="0" smtClean="0"/>
              <a:t> </a:t>
            </a:r>
            <a:r>
              <a:rPr lang="en-US" dirty="0"/>
              <a:t>10.145.91.19 1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hexadecimal parameter </a:t>
            </a:r>
            <a:r>
              <a:rPr lang="en-US" dirty="0"/>
              <a:t>will be required for the reset, for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1f</a:t>
            </a:r>
            <a:r>
              <a:rPr lang="en-US" dirty="0"/>
              <a:t> to reset LTDB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7f00</a:t>
            </a:r>
            <a:r>
              <a:rPr lang="en-US" dirty="0"/>
              <a:t> to reset ABBA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1000000</a:t>
            </a:r>
            <a:r>
              <a:rPr lang="en-US" dirty="0"/>
              <a:t> to reset the TTC </a:t>
            </a:r>
            <a:r>
              <a:rPr lang="en-US" dirty="0" smtClean="0"/>
              <a:t>decoder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60000000</a:t>
            </a:r>
            <a:r>
              <a:rPr lang="en-US" dirty="0"/>
              <a:t> to reset the interface to the back </a:t>
            </a:r>
            <a:r>
              <a:rPr lang="en-US" dirty="0" smtClean="0"/>
              <a:t>FPGA</a:t>
            </a:r>
          </a:p>
          <a:p>
            <a:r>
              <a:rPr lang="en-US" dirty="0"/>
              <a:t>d</a:t>
            </a:r>
            <a:r>
              <a:rPr lang="en-US" dirty="0" smtClean="0"/>
              <a:t>epending on what has to be reset.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resets are now also implemented in the </a:t>
            </a:r>
            <a:r>
              <a:rPr lang="en-US" b="1" dirty="0" smtClean="0"/>
              <a:t>ABBA package </a:t>
            </a:r>
            <a:r>
              <a:rPr lang="en-US" dirty="0" smtClean="0"/>
              <a:t>at CONFIG and START level.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737075" y="64245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7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5358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cs typeface="Arial" panose="020B0604020202020204" pitchFamily="34" charset="0"/>
              </a:rPr>
              <a:t>Available </a:t>
            </a:r>
            <a:r>
              <a:rPr lang="en-GB" sz="4000" dirty="0" err="1">
                <a:cs typeface="Arial" panose="020B0604020202020204" pitchFamily="34" charset="0"/>
              </a:rPr>
              <a:t>soft_resets</a:t>
            </a:r>
            <a:r>
              <a:rPr lang="en-GB" sz="4000" dirty="0">
                <a:cs typeface="Arial" panose="020B0604020202020204" pitchFamily="34" charset="0"/>
              </a:rPr>
              <a:t> bits</a:t>
            </a: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18797"/>
              </p:ext>
            </p:extLst>
          </p:nvPr>
        </p:nvGraphicFramePr>
        <p:xfrm>
          <a:off x="895392" y="1131310"/>
          <a:ext cx="8956710" cy="5059588"/>
        </p:xfrm>
        <a:graphic>
          <a:graphicData uri="http://schemas.openxmlformats.org/drawingml/2006/table">
            <a:tbl>
              <a:tblPr/>
              <a:tblGrid>
                <a:gridCol w="473722"/>
                <a:gridCol w="451692"/>
                <a:gridCol w="1597446"/>
                <a:gridCol w="1663547"/>
                <a:gridCol w="539826"/>
                <a:gridCol w="517793"/>
                <a:gridCol w="528809"/>
                <a:gridCol w="1244906"/>
                <a:gridCol w="1938969"/>
              </a:tblGrid>
              <a:tr h="214183">
                <a:tc>
                  <a:txBody>
                    <a:bodyPr/>
                    <a:lstStyle/>
                    <a:p>
                      <a:r>
                        <a:rPr lang="it-IT" sz="1400" b="1" dirty="0">
                          <a:effectLst/>
                        </a:rPr>
                        <a:t>byte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>
                          <a:effectLst/>
                        </a:rPr>
                        <a:t>bit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effectLst/>
                        </a:rPr>
                        <a:t>reset </a:t>
                      </a:r>
                      <a:r>
                        <a:rPr lang="it-IT" sz="1400" b="1" dirty="0" err="1">
                          <a:effectLst/>
                        </a:rPr>
                        <a:t>name</a:t>
                      </a:r>
                      <a:endParaRPr lang="it-IT" sz="1400" b="1" dirty="0">
                        <a:effectLst/>
                      </a:endParaRP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>
                          <a:effectLst/>
                        </a:rPr>
                        <a:t>dedicated to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rowSpan="17">
                  <a:txBody>
                    <a:bodyPr/>
                    <a:lstStyle/>
                    <a:p>
                      <a:r>
                        <a:rPr lang="it-IT" sz="1400" b="1" dirty="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>
                          <a:effectLst/>
                        </a:rPr>
                        <a:t>byte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>
                          <a:effectLst/>
                        </a:rPr>
                        <a:t>bit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>
                          <a:effectLst/>
                        </a:rPr>
                        <a:t>reset name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 err="1">
                          <a:effectLst/>
                        </a:rPr>
                        <a:t>dedicated</a:t>
                      </a:r>
                      <a:r>
                        <a:rPr lang="it-IT" sz="1400" b="1" dirty="0">
                          <a:effectLst/>
                        </a:rPr>
                        <a:t> to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214183">
                <a:tc rowSpan="8"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0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0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rst_int_ltdb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LTDB interface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16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1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rst_mem_ltdb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17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40561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rst_reg_ltdb_ctrl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18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1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3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rst_reg_ltdb_dec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19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4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rst_cnt_ltdb_err</a:t>
                      </a:r>
                      <a:endParaRPr lang="it-IT" sz="1400" dirty="0">
                        <a:effectLst/>
                      </a:endParaRP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21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6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22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7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23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405615">
                <a:tc rowSpan="8"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1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8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rst_reg_l1a_latency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ABBA configuration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3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24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rst_int_ttc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TTC interface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9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rst_mem_abba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25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rst_int_AV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avalon interface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10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rst_reg_header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26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rst_int_XAUI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XAUI interface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1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11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rst_cnt_l1a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27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rst_int_osc01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(not yet implemented)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40561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12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rst_cnt_pkg_write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28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rst_int_osc23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oscillator</a:t>
                      </a:r>
                      <a:r>
                        <a:rPr lang="it-IT" sz="1400" dirty="0">
                          <a:effectLst/>
                        </a:rPr>
                        <a:t> </a:t>
                      </a:r>
                      <a:r>
                        <a:rPr lang="it-IT" sz="1400" dirty="0" err="1">
                          <a:effectLst/>
                        </a:rPr>
                        <a:t>interface</a:t>
                      </a:r>
                      <a:endParaRPr lang="it-IT" sz="1400" dirty="0">
                        <a:effectLst/>
                      </a:endParaRP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13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rst_cnt_pkg_diff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29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40561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14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rst_cnt_pkg_sent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30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15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31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</a:tbl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10034862" y="3461173"/>
            <a:ext cx="2208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is also </a:t>
            </a:r>
          </a:p>
          <a:p>
            <a:pPr algn="ctr"/>
            <a:r>
              <a:rPr lang="en-US" dirty="0" smtClean="0"/>
              <a:t>in the </a:t>
            </a:r>
            <a:r>
              <a:rPr lang="en-US" dirty="0" err="1" smtClean="0"/>
              <a:t>twiki</a:t>
            </a:r>
            <a:r>
              <a:rPr lang="en-US" dirty="0" smtClean="0"/>
              <a:t> under </a:t>
            </a:r>
          </a:p>
          <a:p>
            <a:pPr algn="ctr"/>
            <a:r>
              <a:rPr lang="en-US" dirty="0" smtClean="0"/>
              <a:t>the section </a:t>
            </a:r>
            <a:r>
              <a:rPr lang="en-US" dirty="0" smtClean="0">
                <a:hlinkClick r:id="rId3"/>
              </a:rPr>
              <a:t>firmware</a:t>
            </a:r>
            <a:r>
              <a:rPr lang="en-US" dirty="0" smtClean="0"/>
              <a:t>!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1737075" y="64245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8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1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176202"/>
            <a:ext cx="5928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cs typeface="Arial" panose="020B0604020202020204" pitchFamily="34" charset="0"/>
              </a:rPr>
              <a:t>New registers implemented</a:t>
            </a: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00877" y="1312887"/>
            <a:ext cx="10049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/>
              <a:t>Two</a:t>
            </a:r>
            <a:r>
              <a:rPr lang="it-IT" sz="2000" dirty="0" smtClean="0"/>
              <a:t> </a:t>
            </a:r>
            <a:r>
              <a:rPr lang="it-IT" sz="2000" b="1" dirty="0" smtClean="0"/>
              <a:t>new </a:t>
            </a:r>
            <a:r>
              <a:rPr lang="it-IT" sz="2000" b="1" dirty="0" err="1" smtClean="0"/>
              <a:t>registers</a:t>
            </a:r>
            <a:r>
              <a:rPr lang="it-IT" sz="2000" b="1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</a:t>
            </a:r>
            <a:r>
              <a:rPr lang="it-IT" sz="2000" dirty="0" err="1" smtClean="0"/>
              <a:t>been</a:t>
            </a:r>
            <a:r>
              <a:rPr lang="it-IT" sz="2000" dirty="0" smtClean="0"/>
              <a:t> </a:t>
            </a:r>
            <a:r>
              <a:rPr lang="it-IT" sz="2000" dirty="0" err="1" smtClean="0"/>
              <a:t>implemented</a:t>
            </a:r>
            <a:r>
              <a:rPr lang="it-IT" sz="2000" dirty="0" smtClean="0"/>
              <a:t> in the front FPGA </a:t>
            </a:r>
            <a:r>
              <a:rPr lang="it-IT" sz="2000" dirty="0"/>
              <a:t>firmware to monitor the </a:t>
            </a:r>
            <a:r>
              <a:rPr lang="it-IT" sz="2000" dirty="0" err="1" smtClean="0"/>
              <a:t>packets</a:t>
            </a:r>
            <a:r>
              <a:rPr lang="it-IT" sz="2000" dirty="0" smtClean="0"/>
              <a:t>:</a:t>
            </a:r>
          </a:p>
          <a:p>
            <a:endParaRPr lang="it-IT" sz="2000" dirty="0"/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81631"/>
              </p:ext>
            </p:extLst>
          </p:nvPr>
        </p:nvGraphicFramePr>
        <p:xfrm>
          <a:off x="137266" y="2003930"/>
          <a:ext cx="11798332" cy="158823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14566"/>
                <a:gridCol w="1984600"/>
                <a:gridCol w="2949583"/>
                <a:gridCol w="2949583"/>
              </a:tblGrid>
              <a:tr h="521716">
                <a:tc>
                  <a:txBody>
                    <a:bodyPr/>
                    <a:lstStyle/>
                    <a:p>
                      <a:pPr algn="ctr"/>
                      <a:r>
                        <a:rPr lang="it-IT" sz="1700" dirty="0" err="1">
                          <a:solidFill>
                            <a:schemeClr val="tx1"/>
                          </a:solidFill>
                        </a:rPr>
                        <a:t>Register</a:t>
                      </a:r>
                      <a:r>
                        <a:rPr lang="it-IT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it-IT" sz="17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 err="1">
                          <a:solidFill>
                            <a:schemeClr val="tx1"/>
                          </a:solidFill>
                        </a:rPr>
                        <a:t>Register</a:t>
                      </a:r>
                      <a:r>
                        <a:rPr lang="it-IT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dirty="0" err="1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it-IT" sz="17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 err="1">
                          <a:solidFill>
                            <a:schemeClr val="tx1"/>
                          </a:solidFill>
                        </a:rPr>
                        <a:t>Internal</a:t>
                      </a:r>
                      <a:r>
                        <a:rPr lang="it-IT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chemeClr val="tx1"/>
                          </a:solidFill>
                        </a:rPr>
                        <a:t>variable</a:t>
                      </a:r>
                      <a:r>
                        <a:rPr lang="it-IT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it-IT" sz="17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 err="1">
                          <a:solidFill>
                            <a:schemeClr val="tx1"/>
                          </a:solidFill>
                        </a:rPr>
                        <a:t>Read_counters</a:t>
                      </a:r>
                      <a:r>
                        <a:rPr lang="it-IT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chemeClr val="tx1"/>
                          </a:solidFill>
                        </a:rPr>
                        <a:t>interface</a:t>
                      </a:r>
                      <a:r>
                        <a:rPr lang="it-IT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it-IT" sz="17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/>
                </a:tc>
              </a:tr>
              <a:tr h="355506">
                <a:tc>
                  <a:txBody>
                    <a:bodyPr/>
                    <a:lstStyle/>
                    <a:p>
                      <a:r>
                        <a:rPr lang="it-IT" sz="1700"/>
                        <a:t>L1A_TTYPE_CNT_REG_ADD*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16011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 sz="1700"/>
                        <a:t>l1a_ttype_cnt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l1a </a:t>
                      </a:r>
                      <a:r>
                        <a:rPr lang="it-IT" sz="1700" dirty="0" err="1"/>
                        <a:t>received</a:t>
                      </a:r>
                      <a:r>
                        <a:rPr lang="it-IT" sz="1700" dirty="0"/>
                        <a:t> </a:t>
                      </a:r>
                      <a:r>
                        <a:rPr lang="it-IT" sz="1700" dirty="0" err="1"/>
                        <a:t>counter</a:t>
                      </a:r>
                      <a:endParaRPr lang="it-IT" sz="1700" dirty="0"/>
                    </a:p>
                  </a:txBody>
                  <a:tcPr marL="19050" marR="19050" marT="19050" marB="19050"/>
                </a:tc>
              </a:tr>
              <a:tr h="355506">
                <a:tc>
                  <a:txBody>
                    <a:bodyPr/>
                    <a:lstStyle/>
                    <a:p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L1A_ADC_PACKET_WR_CNT_REG_ADD 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16013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l1a_adc_packet_wr_cnt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l1a </a:t>
                      </a:r>
                      <a:r>
                        <a:rPr lang="it-IT" sz="17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packet</a:t>
                      </a:r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built</a:t>
                      </a:r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counter</a:t>
                      </a:r>
                      <a:endParaRPr lang="it-IT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19050" marR="19050" marT="19050" marB="19050"/>
                </a:tc>
              </a:tr>
              <a:tr h="355506">
                <a:tc>
                  <a:txBody>
                    <a:bodyPr/>
                    <a:lstStyle/>
                    <a:p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L1A_ADC_PACKET_RD_CNT_REG_ADD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16014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l1a_adc_packet_rd_cnt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l1a </a:t>
                      </a:r>
                      <a:r>
                        <a:rPr lang="it-IT" sz="17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packet</a:t>
                      </a:r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trasmitted</a:t>
                      </a:r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counter</a:t>
                      </a:r>
                      <a:endParaRPr lang="it-IT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19050" marR="19050" marT="19050" marB="19050"/>
                </a:tc>
              </a:tr>
            </a:tbl>
          </a:graphicData>
        </a:graphic>
      </p:graphicFrame>
      <p:sp>
        <p:nvSpPr>
          <p:cNvPr id="13" name="Rettangolo 12"/>
          <p:cNvSpPr/>
          <p:nvPr/>
        </p:nvSpPr>
        <p:spPr>
          <a:xfrm>
            <a:off x="48652" y="3592164"/>
            <a:ext cx="10217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smtClean="0"/>
              <a:t>*  </a:t>
            </a:r>
            <a:r>
              <a:rPr lang="it-IT" sz="1600" dirty="0" err="1" smtClean="0"/>
              <a:t>was</a:t>
            </a:r>
            <a:r>
              <a:rPr lang="it-IT" sz="1600" dirty="0" smtClean="0"/>
              <a:t> </a:t>
            </a:r>
            <a:r>
              <a:rPr lang="it-IT" sz="1600" dirty="0" err="1"/>
              <a:t>called</a:t>
            </a:r>
            <a:r>
              <a:rPr lang="it-IT" sz="1600" dirty="0"/>
              <a:t> </a:t>
            </a:r>
            <a:r>
              <a:rPr lang="it-IT" sz="1600" dirty="0" smtClean="0"/>
              <a:t>L1A_TTC_CNT_STATUS_REG_ADD and </a:t>
            </a:r>
            <a:r>
              <a:rPr lang="it-IT" sz="1600" dirty="0" err="1" smtClean="0"/>
              <a:t>was</a:t>
            </a:r>
            <a:r>
              <a:rPr lang="it-IT" sz="1600" dirty="0" smtClean="0"/>
              <a:t> </a:t>
            </a:r>
            <a:r>
              <a:rPr lang="it-IT" sz="1600" dirty="0" err="1" smtClean="0"/>
              <a:t>used</a:t>
            </a:r>
            <a:r>
              <a:rPr lang="it-IT" sz="1600" dirty="0" smtClean="0"/>
              <a:t> for </a:t>
            </a:r>
            <a:r>
              <a:rPr lang="it-IT" sz="1600" dirty="0" err="1" smtClean="0"/>
              <a:t>both</a:t>
            </a:r>
            <a:r>
              <a:rPr lang="it-IT" sz="1600" dirty="0" smtClean="0"/>
              <a:t> </a:t>
            </a:r>
            <a:r>
              <a:rPr lang="it-IT" sz="1600" dirty="0"/>
              <a:t>l1a </a:t>
            </a:r>
            <a:r>
              <a:rPr lang="it-IT" sz="1600" dirty="0" err="1"/>
              <a:t>received</a:t>
            </a:r>
            <a:r>
              <a:rPr lang="it-IT" sz="1600" dirty="0"/>
              <a:t> </a:t>
            </a:r>
            <a:r>
              <a:rPr lang="it-IT" sz="1600" dirty="0" err="1" smtClean="0"/>
              <a:t>counter</a:t>
            </a:r>
            <a:r>
              <a:rPr lang="it-IT" sz="1600" dirty="0" smtClean="0"/>
              <a:t> </a:t>
            </a:r>
            <a:r>
              <a:rPr lang="it-IT" sz="1600" dirty="0"/>
              <a:t>and l1a </a:t>
            </a:r>
            <a:r>
              <a:rPr lang="it-IT" sz="1600" dirty="0" err="1"/>
              <a:t>packet</a:t>
            </a:r>
            <a:r>
              <a:rPr lang="it-IT" sz="1600" dirty="0"/>
              <a:t> </a:t>
            </a:r>
            <a:r>
              <a:rPr lang="it-IT" sz="1600" dirty="0" err="1"/>
              <a:t>built</a:t>
            </a:r>
            <a:r>
              <a:rPr lang="it-IT" sz="1600" dirty="0"/>
              <a:t> </a:t>
            </a:r>
            <a:r>
              <a:rPr lang="it-IT" sz="1600" dirty="0" err="1" smtClean="0"/>
              <a:t>counter</a:t>
            </a:r>
            <a:r>
              <a:rPr lang="it-IT" sz="1600" dirty="0"/>
              <a:t>.</a:t>
            </a:r>
            <a:endParaRPr lang="it-IT" sz="1600" dirty="0" smtClean="0"/>
          </a:p>
          <a:p>
            <a:endParaRPr lang="it-IT" sz="16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500877" y="4387921"/>
            <a:ext cx="11186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Also</a:t>
            </a:r>
            <a:r>
              <a:rPr lang="it-IT" dirty="0" smtClean="0"/>
              <a:t> in </a:t>
            </a:r>
            <a:r>
              <a:rPr lang="it-IT" dirty="0" err="1" smtClean="0"/>
              <a:t>this</a:t>
            </a:r>
            <a:r>
              <a:rPr lang="it-IT" dirty="0" smtClean="0"/>
              <a:t> case, the </a:t>
            </a:r>
            <a:r>
              <a:rPr lang="it-IT" dirty="0" err="1" smtClean="0"/>
              <a:t>counters</a:t>
            </a:r>
            <a:r>
              <a:rPr lang="it-IT" dirty="0" smtClean="0"/>
              <a:t> can be </a:t>
            </a:r>
            <a:r>
              <a:rPr lang="en-US" dirty="0" smtClean="0"/>
              <a:t>displayed from </a:t>
            </a:r>
            <a:r>
              <a:rPr lang="en-US" dirty="0"/>
              <a:t>the </a:t>
            </a:r>
            <a:r>
              <a:rPr lang="en-US" b="1" dirty="0"/>
              <a:t>standalone </a:t>
            </a:r>
            <a:r>
              <a:rPr lang="en-US" b="1" dirty="0" smtClean="0"/>
              <a:t>tool</a:t>
            </a:r>
            <a:r>
              <a:rPr lang="en-US" dirty="0" smtClean="0"/>
              <a:t>, with the command “</a:t>
            </a:r>
            <a:r>
              <a:rPr lang="en-US" b="1" dirty="0" smtClean="0"/>
              <a:t>read_L1A_counters”,</a:t>
            </a:r>
            <a:r>
              <a:rPr lang="en-US" dirty="0" smtClean="0"/>
              <a:t> selecting </a:t>
            </a:r>
            <a:r>
              <a:rPr lang="en-US" dirty="0"/>
              <a:t>the FPGA</a:t>
            </a:r>
            <a:r>
              <a:rPr lang="en-US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./read_L1A_counters </a:t>
            </a:r>
            <a:r>
              <a:rPr lang="en-US" dirty="0"/>
              <a:t>10.145.91.19 1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are also available now on the </a:t>
            </a:r>
            <a:r>
              <a:rPr lang="en-US" b="1" dirty="0" smtClean="0"/>
              <a:t>ABBA partition panel </a:t>
            </a:r>
            <a:r>
              <a:rPr lang="en-US" dirty="0" smtClean="0"/>
              <a:t>per each FPGA that is recording data.</a:t>
            </a:r>
            <a:endParaRPr lang="en-US" b="1" dirty="0" smtClean="0"/>
          </a:p>
        </p:txBody>
      </p:sp>
      <p:sp>
        <p:nvSpPr>
          <p:cNvPr id="15" name="CasellaDiTesto 14"/>
          <p:cNvSpPr txBox="1"/>
          <p:nvPr/>
        </p:nvSpPr>
        <p:spPr>
          <a:xfrm>
            <a:off x="11737075" y="64245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9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13847</TotalTime>
  <Words>2273</Words>
  <Application>Microsoft Office PowerPoint</Application>
  <PresentationFormat>Widescreen</PresentationFormat>
  <Paragraphs>460</Paragraphs>
  <Slides>25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Uppsala1</dc:creator>
  <cp:lastModifiedBy>camplani</cp:lastModifiedBy>
  <cp:revision>366</cp:revision>
  <dcterms:created xsi:type="dcterms:W3CDTF">2016-02-23T08:49:41Z</dcterms:created>
  <dcterms:modified xsi:type="dcterms:W3CDTF">2016-10-05T10:33:06Z</dcterms:modified>
</cp:coreProperties>
</file>