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BB37-67E1-420F-B488-3DE93FA3DF1F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6382-B15D-466F-9E7D-0603461872B7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72AE-FC7B-40BA-8844-0693A2434617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EC8D-9508-4A2C-8FBC-4C089BA52EE5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C89-C29A-4D79-B5A1-1F424905E9A1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C248-0691-4AB1-BB8B-882D656FF160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4B09-E178-460F-B46D-023FA9745608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2E06-21B3-4A3D-A6C8-F0DFEB8AB04D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CC01-41FD-4607-B8B1-976991065B2D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40A7-C153-476A-BA27-5BE657EA7C21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C2EC-F3EA-4AFE-88D7-51A6BBFDBA8B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F2EAB5F-78EB-45CA-9E26-D1BAA0AA6EEC}" type="datetimeFigureOut">
              <a:rPr lang="en-US" dirty="0"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dms.cern.ch/ui/file/873119/2/TTC_FPGA2_46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61872" y="197998"/>
            <a:ext cx="9692640" cy="1428929"/>
          </a:xfrm>
        </p:spPr>
        <p:txBody>
          <a:bodyPr/>
          <a:lstStyle/>
          <a:p>
            <a:r>
              <a:rPr lang="it-IT" dirty="0" smtClean="0"/>
              <a:t>TTC </a:t>
            </a:r>
            <a:r>
              <a:rPr lang="it-IT" dirty="0" err="1" smtClean="0"/>
              <a:t>protocol</a:t>
            </a:r>
            <a:r>
              <a:rPr lang="it-IT" dirty="0" smtClean="0"/>
              <a:t>	</a:t>
            </a:r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08" y="3887864"/>
            <a:ext cx="10182126" cy="2572413"/>
          </a:xfrm>
          <a:prstGeom prst="rect">
            <a:avLst/>
          </a:prstGeom>
        </p:spPr>
      </p:pic>
      <p:sp>
        <p:nvSpPr>
          <p:cNvPr id="11" name="Rettangolo 10"/>
          <p:cNvSpPr/>
          <p:nvPr/>
        </p:nvSpPr>
        <p:spPr>
          <a:xfrm>
            <a:off x="549498" y="1768581"/>
            <a:ext cx="102429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Calibri" panose="020F0502020204030204" pitchFamily="34" charset="0"/>
              </a:rPr>
              <a:t>Input from Carrier to </a:t>
            </a:r>
            <a:r>
              <a:rPr lang="en-US" dirty="0" err="1" smtClean="0">
                <a:latin typeface="Calibri" panose="020F0502020204030204" pitchFamily="34" charset="0"/>
              </a:rPr>
              <a:t>Latome</a:t>
            </a:r>
            <a:r>
              <a:rPr lang="en-US" dirty="0" smtClean="0">
                <a:latin typeface="Calibri" panose="020F0502020204030204" pitchFamily="34" charset="0"/>
              </a:rPr>
              <a:t> (and decoded inside LATOME firmware):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Clock </a:t>
            </a:r>
            <a:r>
              <a:rPr lang="en-US" dirty="0">
                <a:latin typeface="Calibri" panose="020F0502020204030204" pitchFamily="34" charset="0"/>
              </a:rPr>
              <a:t>frequency </a:t>
            </a:r>
            <a:r>
              <a:rPr lang="en-US" b="1" dirty="0">
                <a:latin typeface="Calibri" panose="020F0502020204030204" pitchFamily="34" charset="0"/>
              </a:rPr>
              <a:t>160 MHz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</a:rPr>
              <a:t>16 bits </a:t>
            </a:r>
            <a:r>
              <a:rPr lang="en-US" dirty="0">
                <a:latin typeface="Calibri" panose="020F0502020204030204" pitchFamily="34" charset="0"/>
              </a:rPr>
              <a:t>available per frame (4 words)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</a:rPr>
              <a:t>4</a:t>
            </a:r>
            <a:r>
              <a:rPr lang="en-US" b="1" dirty="0" smtClean="0">
                <a:latin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</a:rPr>
              <a:t>bits </a:t>
            </a:r>
            <a:r>
              <a:rPr lang="en-US" dirty="0">
                <a:latin typeface="Calibri" panose="020F0502020204030204" pitchFamily="34" charset="0"/>
              </a:rPr>
              <a:t>of data received from Carrier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latin typeface="Calibri" panose="020F0502020204030204" pitchFamily="34" charset="0"/>
              </a:rPr>
              <a:t>rx_lvds</a:t>
            </a:r>
            <a:r>
              <a:rPr lang="en-US" b="1" dirty="0">
                <a:latin typeface="Calibri" panose="020F0502020204030204" pitchFamily="34" charset="0"/>
              </a:rPr>
              <a:t>[1], </a:t>
            </a:r>
            <a:r>
              <a:rPr lang="en-US" b="1" dirty="0" err="1">
                <a:latin typeface="Calibri" panose="020F0502020204030204" pitchFamily="34" charset="0"/>
              </a:rPr>
              <a:t>rx_lvds</a:t>
            </a:r>
            <a:r>
              <a:rPr lang="en-US" b="1" dirty="0">
                <a:latin typeface="Calibri" panose="020F0502020204030204" pitchFamily="34" charset="0"/>
              </a:rPr>
              <a:t>[2], </a:t>
            </a:r>
            <a:r>
              <a:rPr lang="en-US" b="1" dirty="0" err="1">
                <a:latin typeface="Calibri" panose="020F0502020204030204" pitchFamily="34" charset="0"/>
              </a:rPr>
              <a:t>rx_lvds</a:t>
            </a:r>
            <a:r>
              <a:rPr lang="en-US" b="1" dirty="0">
                <a:latin typeface="Calibri" panose="020F0502020204030204" pitchFamily="34" charset="0"/>
              </a:rPr>
              <a:t>[3] </a:t>
            </a:r>
            <a:r>
              <a:rPr lang="en-US" dirty="0">
                <a:latin typeface="Calibri" panose="020F0502020204030204" pitchFamily="34" charset="0"/>
              </a:rPr>
              <a:t>for data </a:t>
            </a:r>
            <a:r>
              <a:rPr lang="en-US" dirty="0" err="1">
                <a:latin typeface="Calibri" panose="020F0502020204030204" pitchFamily="34" charset="0"/>
              </a:rPr>
              <a:t>trasmission</a:t>
            </a:r>
            <a:r>
              <a:rPr lang="en-US" dirty="0">
                <a:latin typeface="Calibri" panose="020F0502020204030204" pitchFamily="34" charset="0"/>
              </a:rPr>
              <a:t>: L1A, Channel B, BCR, ECR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 err="1">
                <a:latin typeface="Calibri" panose="020F0502020204030204" pitchFamily="34" charset="0"/>
              </a:rPr>
              <a:t>rx_lvds</a:t>
            </a:r>
            <a:r>
              <a:rPr lang="en-US" b="1" dirty="0">
                <a:latin typeface="Calibri" panose="020F0502020204030204" pitchFamily="34" charset="0"/>
              </a:rPr>
              <a:t>[0] </a:t>
            </a:r>
            <a:r>
              <a:rPr lang="en-US" dirty="0">
                <a:latin typeface="Calibri" panose="020F0502020204030204" pitchFamily="34" charset="0"/>
              </a:rPr>
              <a:t>for the synchronization: 1 on the first word and 0 on the others.</a:t>
            </a:r>
          </a:p>
        </p:txBody>
      </p:sp>
    </p:spTree>
    <p:extLst>
      <p:ext uri="{BB962C8B-B14F-4D97-AF65-F5344CB8AC3E}">
        <p14:creationId xmlns:p14="http://schemas.microsoft.com/office/powerpoint/2010/main" val="309586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 </a:t>
            </a:r>
            <a:r>
              <a:rPr lang="it-IT" dirty="0" err="1" smtClean="0"/>
              <a:t>channel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1820" y="1712889"/>
            <a:ext cx="10722692" cy="4351337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it-IT" altLang="it-IT" sz="1800" b="1" dirty="0">
                <a:solidFill>
                  <a:schemeClr val="tx1"/>
                </a:solidFill>
                <a:latin typeface="Calibri" panose="020F0502020204030204" pitchFamily="34" charset="0"/>
              </a:rPr>
              <a:t>B </a:t>
            </a:r>
            <a:r>
              <a:rPr lang="it-IT" altLang="it-IT" sz="18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channel</a:t>
            </a:r>
            <a:r>
              <a:rPr lang="it-IT" altLang="it-IT" sz="1800" b="1" dirty="0">
                <a:solidFill>
                  <a:schemeClr val="tx1"/>
                </a:solidFill>
                <a:latin typeface="Calibri" panose="020F0502020204030204" pitchFamily="34" charset="0"/>
              </a:rPr>
              <a:t>: </a:t>
            </a:r>
            <a:r>
              <a:rPr lang="it-IT" altLang="it-IT" sz="1800" dirty="0">
                <a:solidFill>
                  <a:schemeClr val="tx1"/>
                </a:solidFill>
                <a:latin typeface="Calibri" panose="020F0502020204030204" pitchFamily="34" charset="0"/>
              </a:rPr>
              <a:t>short broadcast or long </a:t>
            </a:r>
            <a:r>
              <a:rPr lang="it-IT" altLang="it-IT" sz="1800" dirty="0" err="1">
                <a:solidFill>
                  <a:schemeClr val="tx1"/>
                </a:solidFill>
                <a:latin typeface="Calibri" panose="020F0502020204030204" pitchFamily="34" charset="0"/>
              </a:rPr>
              <a:t>addressed</a:t>
            </a:r>
            <a:r>
              <a:rPr lang="it-IT" altLang="it-IT" sz="1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it-IT" altLang="it-IT" sz="1800" dirty="0" err="1">
                <a:solidFill>
                  <a:schemeClr val="tx1"/>
                </a:solidFill>
                <a:latin typeface="Calibri" panose="020F0502020204030204" pitchFamily="34" charset="0"/>
              </a:rPr>
              <a:t>commands</a:t>
            </a:r>
            <a:r>
              <a:rPr lang="it-IT" altLang="it-IT" sz="1800" dirty="0">
                <a:solidFill>
                  <a:schemeClr val="tx1"/>
                </a:solidFill>
                <a:latin typeface="Calibri" panose="020F0502020204030204" pitchFamily="34" charset="0"/>
              </a:rPr>
              <a:t>. </a:t>
            </a:r>
            <a:endParaRPr lang="it-IT" altLang="it-IT" sz="18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it-IT" altLang="it-IT" sz="18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Decoded</a:t>
            </a:r>
            <a:r>
              <a:rPr lang="it-IT" altLang="it-IT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inside LATOME firmware.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it-IT" altLang="it-IT" sz="1800" b="1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it-IT" altLang="it-IT" sz="18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Short </a:t>
            </a:r>
            <a:r>
              <a:rPr lang="it-IT" altLang="it-IT" sz="1800" b="1" dirty="0">
                <a:solidFill>
                  <a:schemeClr val="tx1"/>
                </a:solidFill>
                <a:latin typeface="Calibri" panose="020F0502020204030204" pitchFamily="34" charset="0"/>
              </a:rPr>
              <a:t>Broadcast</a:t>
            </a:r>
            <a:r>
              <a:rPr lang="it-IT" altLang="it-IT" sz="1800" dirty="0">
                <a:solidFill>
                  <a:schemeClr val="tx1"/>
                </a:solidFill>
                <a:latin typeface="Calibri" panose="020F0502020204030204" pitchFamily="34" charset="0"/>
              </a:rPr>
              <a:t>, 16 bits: 00TTDDDDEBHHHHH1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T=test </a:t>
            </a:r>
            <a:r>
              <a:rPr lang="it-IT" altLang="it-IT" sz="1800" dirty="0" err="1">
                <a:solidFill>
                  <a:schemeClr val="tx1"/>
                </a:solidFill>
                <a:latin typeface="Calibri" panose="020F0502020204030204" pitchFamily="34" charset="0"/>
              </a:rPr>
              <a:t>command</a:t>
            </a:r>
            <a:r>
              <a:rPr lang="it-IT" altLang="it-IT" sz="1800" dirty="0">
                <a:solidFill>
                  <a:schemeClr val="tx1"/>
                </a:solidFill>
                <a:latin typeface="Calibri" panose="020F0502020204030204" pitchFamily="34" charset="0"/>
              </a:rPr>
              <a:t>, 2 bits. D=</a:t>
            </a:r>
            <a:r>
              <a:rPr lang="it-IT" altLang="it-IT" sz="1800" dirty="0" err="1">
                <a:solidFill>
                  <a:schemeClr val="tx1"/>
                </a:solidFill>
                <a:latin typeface="Calibri" panose="020F0502020204030204" pitchFamily="34" charset="0"/>
              </a:rPr>
              <a:t>Command</a:t>
            </a:r>
            <a:r>
              <a:rPr lang="it-IT" altLang="it-IT" sz="1800" dirty="0">
                <a:solidFill>
                  <a:schemeClr val="tx1"/>
                </a:solidFill>
                <a:latin typeface="Calibri" panose="020F0502020204030204" pitchFamily="34" charset="0"/>
              </a:rPr>
              <a:t>/Data, 4 bits. E=</a:t>
            </a:r>
            <a:r>
              <a:rPr lang="it-IT" altLang="it-IT" sz="1800" dirty="0" err="1">
                <a:solidFill>
                  <a:schemeClr val="tx1"/>
                </a:solidFill>
                <a:latin typeface="Calibri" panose="020F0502020204030204" pitchFamily="34" charset="0"/>
              </a:rPr>
              <a:t>Event</a:t>
            </a:r>
            <a:r>
              <a:rPr lang="it-IT" altLang="it-IT" sz="1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it-IT" altLang="it-IT" sz="1800" dirty="0" err="1">
                <a:solidFill>
                  <a:schemeClr val="tx1"/>
                </a:solidFill>
                <a:latin typeface="Calibri" panose="020F0502020204030204" pitchFamily="34" charset="0"/>
              </a:rPr>
              <a:t>Counter</a:t>
            </a:r>
            <a:r>
              <a:rPr lang="it-IT" altLang="it-IT" sz="1800" dirty="0">
                <a:solidFill>
                  <a:schemeClr val="tx1"/>
                </a:solidFill>
                <a:latin typeface="Calibri" panose="020F0502020204030204" pitchFamily="34" charset="0"/>
              </a:rPr>
              <a:t> Reset, 1 bit. B=</a:t>
            </a:r>
            <a:r>
              <a:rPr lang="it-IT" altLang="it-IT" sz="1800" dirty="0" err="1">
                <a:solidFill>
                  <a:schemeClr val="tx1"/>
                </a:solidFill>
                <a:latin typeface="Calibri" panose="020F0502020204030204" pitchFamily="34" charset="0"/>
              </a:rPr>
              <a:t>Bunch</a:t>
            </a:r>
            <a:r>
              <a:rPr lang="it-IT" altLang="it-IT" sz="1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it-IT" altLang="it-IT" sz="1800" dirty="0" err="1">
                <a:solidFill>
                  <a:schemeClr val="tx1"/>
                </a:solidFill>
                <a:latin typeface="Calibri" panose="020F0502020204030204" pitchFamily="34" charset="0"/>
              </a:rPr>
              <a:t>Counter</a:t>
            </a:r>
            <a:r>
              <a:rPr lang="it-IT" altLang="it-IT" sz="1800" dirty="0">
                <a:solidFill>
                  <a:schemeClr val="tx1"/>
                </a:solidFill>
                <a:latin typeface="Calibri" panose="020F0502020204030204" pitchFamily="34" charset="0"/>
              </a:rPr>
              <a:t> Reset, 1 bit. </a:t>
            </a:r>
            <a:r>
              <a:rPr lang="it-IT" altLang="it-IT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H=</a:t>
            </a:r>
            <a:r>
              <a:rPr lang="it-IT" altLang="it-IT" sz="18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Hamming</a:t>
            </a:r>
            <a:r>
              <a:rPr lang="it-IT" altLang="it-IT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it-IT" altLang="it-IT" sz="1800" dirty="0">
                <a:solidFill>
                  <a:schemeClr val="tx1"/>
                </a:solidFill>
                <a:latin typeface="Calibri" panose="020F0502020204030204" pitchFamily="34" charset="0"/>
              </a:rPr>
              <a:t>Code, 5 </a:t>
            </a:r>
            <a:r>
              <a:rPr lang="it-IT" altLang="it-IT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bits.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sz="1800" b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it-IT" altLang="it-IT" sz="18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Long </a:t>
            </a:r>
            <a:r>
              <a:rPr lang="it-IT" altLang="it-IT" sz="18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Addressed</a:t>
            </a:r>
            <a:r>
              <a:rPr lang="it-IT" altLang="it-IT" sz="1800" dirty="0">
                <a:solidFill>
                  <a:schemeClr val="tx1"/>
                </a:solidFill>
                <a:latin typeface="Calibri" panose="020F0502020204030204" pitchFamily="34" charset="0"/>
              </a:rPr>
              <a:t>, 42 bits: 01AAAAAAAAAAAAAAE1SSSSSSSSDDDDDDDDHHHHHHH1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</a:t>
            </a:r>
            <a:r>
              <a:rPr lang="it-IT" altLang="it-IT" sz="1800" dirty="0">
                <a:solidFill>
                  <a:schemeClr val="tx1"/>
                </a:solidFill>
                <a:latin typeface="Calibri" panose="020F0502020204030204" pitchFamily="34" charset="0"/>
              </a:rPr>
              <a:t>= </a:t>
            </a:r>
            <a:r>
              <a:rPr lang="it-IT" altLang="it-IT" sz="1800" dirty="0" err="1">
                <a:solidFill>
                  <a:schemeClr val="tx1"/>
                </a:solidFill>
                <a:latin typeface="Calibri" panose="020F0502020204030204" pitchFamily="34" charset="0"/>
              </a:rPr>
              <a:t>TTCrx</a:t>
            </a:r>
            <a:r>
              <a:rPr lang="it-IT" altLang="it-IT" sz="1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it-IT" altLang="it-IT" sz="1800" dirty="0" err="1">
                <a:solidFill>
                  <a:schemeClr val="tx1"/>
                </a:solidFill>
                <a:latin typeface="Calibri" panose="020F0502020204030204" pitchFamily="34" charset="0"/>
              </a:rPr>
              <a:t>address</a:t>
            </a:r>
            <a:r>
              <a:rPr lang="it-IT" altLang="it-IT" sz="1800" dirty="0">
                <a:solidFill>
                  <a:schemeClr val="tx1"/>
                </a:solidFill>
                <a:latin typeface="Calibri" panose="020F0502020204030204" pitchFamily="34" charset="0"/>
              </a:rPr>
              <a:t>, 14 bits. E= </a:t>
            </a:r>
            <a:r>
              <a:rPr lang="it-IT" altLang="it-IT" sz="1800" dirty="0" err="1">
                <a:solidFill>
                  <a:schemeClr val="tx1"/>
                </a:solidFill>
                <a:latin typeface="Calibri" panose="020F0502020204030204" pitchFamily="34" charset="0"/>
              </a:rPr>
              <a:t>internal</a:t>
            </a:r>
            <a:r>
              <a:rPr lang="it-IT" altLang="it-IT" sz="1800" dirty="0">
                <a:solidFill>
                  <a:schemeClr val="tx1"/>
                </a:solidFill>
                <a:latin typeface="Calibri" panose="020F0502020204030204" pitchFamily="34" charset="0"/>
              </a:rPr>
              <a:t>(0)/</a:t>
            </a:r>
            <a:r>
              <a:rPr lang="it-IT" altLang="it-IT" sz="1800" dirty="0" err="1">
                <a:solidFill>
                  <a:schemeClr val="tx1"/>
                </a:solidFill>
                <a:latin typeface="Calibri" panose="020F0502020204030204" pitchFamily="34" charset="0"/>
              </a:rPr>
              <a:t>External</a:t>
            </a:r>
            <a:r>
              <a:rPr lang="it-IT" altLang="it-IT" sz="1800" dirty="0">
                <a:solidFill>
                  <a:schemeClr val="tx1"/>
                </a:solidFill>
                <a:latin typeface="Calibri" panose="020F0502020204030204" pitchFamily="34" charset="0"/>
              </a:rPr>
              <a:t>(1), 1 bit. S=</a:t>
            </a:r>
            <a:r>
              <a:rPr lang="it-IT" altLang="it-IT" sz="1800" dirty="0" err="1">
                <a:solidFill>
                  <a:schemeClr val="tx1"/>
                </a:solidFill>
                <a:latin typeface="Calibri" panose="020F0502020204030204" pitchFamily="34" charset="0"/>
              </a:rPr>
              <a:t>SubAddress</a:t>
            </a:r>
            <a:r>
              <a:rPr lang="it-IT" altLang="it-IT" sz="1800" dirty="0">
                <a:solidFill>
                  <a:schemeClr val="tx1"/>
                </a:solidFill>
                <a:latin typeface="Calibri" panose="020F0502020204030204" pitchFamily="34" charset="0"/>
              </a:rPr>
              <a:t>, 8 bits. D=Data, 8 bits. H=</a:t>
            </a:r>
            <a:r>
              <a:rPr lang="it-IT" altLang="it-IT" sz="1800" dirty="0" err="1">
                <a:solidFill>
                  <a:schemeClr val="tx1"/>
                </a:solidFill>
                <a:latin typeface="Calibri" panose="020F0502020204030204" pitchFamily="34" charset="0"/>
              </a:rPr>
              <a:t>Hamming</a:t>
            </a:r>
            <a:r>
              <a:rPr lang="it-IT" altLang="it-IT" sz="1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" t="32082" r="3824" b="2000"/>
          <a:stretch/>
        </p:blipFill>
        <p:spPr>
          <a:xfrm>
            <a:off x="367378" y="4583419"/>
            <a:ext cx="5740814" cy="1731076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5137769" y="4718074"/>
            <a:ext cx="6787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Calibri" panose="020F0502020204030204" pitchFamily="34" charset="0"/>
                <a:cs typeface="Arial" panose="020B0604020202020204" pitchFamily="34" charset="0"/>
              </a:rPr>
              <a:t>From the B </a:t>
            </a:r>
            <a:r>
              <a:rPr lang="it-IT" sz="2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channel</a:t>
            </a:r>
            <a:r>
              <a:rPr lang="it-IT" sz="2400" dirty="0" smtClean="0">
                <a:latin typeface="Calibri" panose="020F0502020204030204" pitchFamily="34" charset="0"/>
                <a:cs typeface="Arial" panose="020B0604020202020204" pitchFamily="34" charset="0"/>
              </a:rPr>
              <a:t> the </a:t>
            </a:r>
            <a:r>
              <a:rPr lang="it-IT" sz="2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TType</a:t>
            </a:r>
            <a:r>
              <a:rPr lang="it-IT" sz="2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will</a:t>
            </a:r>
            <a:r>
              <a:rPr lang="it-IT" sz="2400" dirty="0" smtClean="0">
                <a:latin typeface="Calibri" panose="020F0502020204030204" pitchFamily="34" charset="0"/>
                <a:cs typeface="Arial" panose="020B0604020202020204" pitchFamily="34" charset="0"/>
              </a:rPr>
              <a:t> be </a:t>
            </a:r>
            <a:r>
              <a:rPr lang="it-IT" sz="2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decoded</a:t>
            </a:r>
            <a:r>
              <a:rPr lang="it-IT" sz="2400" dirty="0" smtClean="0">
                <a:latin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it-IT" sz="2400" dirty="0" smtClean="0">
                <a:latin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it-IT" sz="2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It’s</a:t>
            </a:r>
            <a:r>
              <a:rPr lang="it-IT" sz="2400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coming</a:t>
            </a:r>
            <a:r>
              <a:rPr lang="it-IT" sz="2400" dirty="0" smtClean="0">
                <a:latin typeface="Calibri" panose="020F0502020204030204" pitchFamily="34" charset="0"/>
                <a:cs typeface="Arial" panose="020B0604020202020204" pitchFamily="34" charset="0"/>
              </a:rPr>
              <a:t> inside the Long </a:t>
            </a:r>
            <a:r>
              <a:rPr lang="it-IT" sz="24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Address</a:t>
            </a:r>
            <a:r>
              <a:rPr lang="it-IT" sz="2400" dirty="0" smtClean="0"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it-IT" sz="24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674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216" y="3298634"/>
            <a:ext cx="6722771" cy="296746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BCID &amp; EVID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128789" y="1803042"/>
            <a:ext cx="6671256" cy="43513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BCID and EVID </a:t>
            </a:r>
            <a:r>
              <a:rPr lang="it-IT" sz="1800" dirty="0" err="1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values</a:t>
            </a:r>
            <a:r>
              <a:rPr lang="it-IT" sz="18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are </a:t>
            </a:r>
            <a:r>
              <a:rPr lang="it-IT" sz="1800" dirty="0" err="1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also</a:t>
            </a:r>
            <a:r>
              <a:rPr lang="it-IT" sz="18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calculated</a:t>
            </a:r>
            <a:r>
              <a:rPr lang="it-IT" sz="18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inside LATOME firmware.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 smtClean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BCID details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: 12 bit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vector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Every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time that a BCR signal is received the counter is going back to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zero.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If no BCR is received the counter continues to count until the next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BCR.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BCID value is needed every time that a L1A is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received.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</a:pP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EVID 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details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: 32 bit vector made of two counters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31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downto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24: ECR sub-counter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23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downto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0: L1A sub-counter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How to count: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Every time that an ECR is received the ECR sub-counter is increased while the L1A sub-counter is set to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1.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Every time that a L1A is received the L1A sub-counter is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increased.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7334105" y="2817582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 a </a:t>
            </a:r>
            <a:r>
              <a:rPr lang="en-US" dirty="0">
                <a:hlinkClick r:id="rId3"/>
              </a:rPr>
              <a:t>document</a:t>
            </a:r>
            <a:r>
              <a:rPr lang="en-US" dirty="0"/>
              <a:t> provided by Guy</a:t>
            </a:r>
          </a:p>
        </p:txBody>
      </p:sp>
    </p:spTree>
    <p:extLst>
      <p:ext uri="{BB962C8B-B14F-4D97-AF65-F5344CB8AC3E}">
        <p14:creationId xmlns:p14="http://schemas.microsoft.com/office/powerpoint/2010/main" val="2607220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D70D5E"/>
      </a:accent2>
      <a:accent3>
        <a:srgbClr val="98037E"/>
      </a:accent3>
      <a:accent4>
        <a:srgbClr val="68027D"/>
      </a:accent4>
      <a:accent5>
        <a:srgbClr val="095ACA"/>
      </a:accent5>
      <a:accent6>
        <a:srgbClr val="063597"/>
      </a:accent6>
      <a:hlink>
        <a:srgbClr val="17BBFD"/>
      </a:hlink>
      <a:folHlink>
        <a:srgbClr val="FF79C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TM03457515[[fn=Visualizzazione]]</Template>
  <TotalTime>42</TotalTime>
  <Words>306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Schoolbook</vt:lpstr>
      <vt:lpstr>Wingdings 2</vt:lpstr>
      <vt:lpstr>View</vt:lpstr>
      <vt:lpstr>TTC protocol </vt:lpstr>
      <vt:lpstr>B channel</vt:lpstr>
      <vt:lpstr>BCID &amp; EVID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TTC protocol</dc:title>
  <dc:creator>camplani</dc:creator>
  <cp:lastModifiedBy>camplani</cp:lastModifiedBy>
  <cp:revision>8</cp:revision>
  <dcterms:created xsi:type="dcterms:W3CDTF">2016-09-19T21:26:06Z</dcterms:created>
  <dcterms:modified xsi:type="dcterms:W3CDTF">2016-09-19T22:08:07Z</dcterms:modified>
</cp:coreProperties>
</file>