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9" r:id="rId2"/>
    <p:sldId id="266" r:id="rId3"/>
    <p:sldId id="273" r:id="rId4"/>
    <p:sldId id="274" r:id="rId5"/>
    <p:sldId id="277" r:id="rId6"/>
    <p:sldId id="272" r:id="rId7"/>
    <p:sldId id="271" r:id="rId8"/>
    <p:sldId id="270" r:id="rId9"/>
    <p:sldId id="265" r:id="rId10"/>
    <p:sldId id="276" r:id="rId11"/>
    <p:sldId id="275" r:id="rId12"/>
    <p:sldId id="278" r:id="rId13"/>
    <p:sldId id="27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04/07/2016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75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55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10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82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26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45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73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14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6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0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04/07/2016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04/07/2016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04/07/2016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04/07/2016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04/07/2016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04/07/2016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04/07/2016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04/07/2016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04/07/2016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04/07/2016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04/07/2016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04/07/2016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704800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86438" y="3689553"/>
            <a:ext cx="10509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ABBA firmware (and </a:t>
            </a:r>
            <a:r>
              <a:rPr lang="it-IT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) status</a:t>
            </a:r>
            <a:endParaRPr lang="it-IT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03236" y="473392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Alessandra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Camplani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– Università degli Studi di Milano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802601" y="5031733"/>
            <a:ext cx="13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05/07/2016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992180" y="3471650"/>
            <a:ext cx="9621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BACKUP SLIDES</a:t>
            </a:r>
            <a:endParaRPr lang="en-GB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60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Updates in ABBA partition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11778343" y="64091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11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08473" y="1239598"/>
            <a:ext cx="113817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Last </a:t>
            </a:r>
            <a:r>
              <a:rPr lang="it-IT" sz="2200" dirty="0" err="1" smtClean="0"/>
              <a:t>updates</a:t>
            </a:r>
            <a:r>
              <a:rPr lang="it-IT" sz="2200" dirty="0" smtClean="0"/>
              <a:t> in ABBA </a:t>
            </a:r>
            <a:r>
              <a:rPr lang="it-IT" sz="2200" dirty="0" err="1" smtClean="0"/>
              <a:t>partition</a:t>
            </a:r>
            <a:r>
              <a:rPr lang="it-IT" sz="2200" dirty="0" smtClean="0"/>
              <a:t>: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 smtClean="0"/>
              <a:t>27 </a:t>
            </a:r>
            <a:r>
              <a:rPr lang="it-IT" sz="2200" b="1" dirty="0" err="1" smtClean="0"/>
              <a:t>June</a:t>
            </a:r>
            <a:endParaRPr lang="it-IT" sz="2200" b="1" dirty="0" smtClean="0"/>
          </a:p>
          <a:p>
            <a:pPr lvl="1"/>
            <a:r>
              <a:rPr lang="en-US" dirty="0" smtClean="0"/>
              <a:t>Loaded </a:t>
            </a:r>
            <a:r>
              <a:rPr lang="en-US" dirty="0"/>
              <a:t>v0.96b1 on all our 4 Front FPGAs of the ABBA and applied a TDAQ patch for the ABBA </a:t>
            </a:r>
            <a:r>
              <a:rPr lang="en-US" dirty="0" smtClean="0"/>
              <a:t>package to use the new firmware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28 June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transition Stop -&gt; Start </a:t>
            </a:r>
            <a:r>
              <a:rPr lang="en-US" dirty="0" smtClean="0"/>
              <a:t>was </a:t>
            </a:r>
            <a:r>
              <a:rPr lang="en-US" dirty="0"/>
              <a:t>not enough to bring back ABBA into normal data taking </a:t>
            </a:r>
            <a:r>
              <a:rPr lang="en-US" dirty="0" smtClean="0"/>
              <a:t>mode. Instead </a:t>
            </a:r>
            <a:r>
              <a:rPr lang="en-US" dirty="0"/>
              <a:t>the transition 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 is the way to go.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 smtClean="0"/>
              <a:t>29 </a:t>
            </a:r>
            <a:r>
              <a:rPr lang="it-IT" sz="2200" b="1" dirty="0" err="1" smtClean="0"/>
              <a:t>June</a:t>
            </a:r>
            <a:endParaRPr lang="it-IT" sz="2200" b="1" dirty="0" smtClean="0"/>
          </a:p>
          <a:p>
            <a:pPr lvl="1"/>
            <a:r>
              <a:rPr lang="en-US" dirty="0" smtClean="0"/>
              <a:t>New </a:t>
            </a:r>
            <a:r>
              <a:rPr lang="en-US" dirty="0"/>
              <a:t>patches have been added to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- restore the </a:t>
            </a:r>
            <a:r>
              <a:rPr lang="en-US" dirty="0" err="1"/>
              <a:t>standart</a:t>
            </a:r>
            <a:r>
              <a:rPr lang="en-US" dirty="0"/>
              <a:t> transition Stop -&gt; Start for data taking  </a:t>
            </a:r>
            <a:r>
              <a:rPr lang="en-US" dirty="0" smtClean="0"/>
              <a:t>(more details in next slides)</a:t>
            </a:r>
            <a:endParaRPr lang="en-US" dirty="0"/>
          </a:p>
          <a:p>
            <a:pPr lvl="2"/>
            <a:r>
              <a:rPr lang="en-US" dirty="0"/>
              <a:t>- read the l1a received counter  </a:t>
            </a:r>
          </a:p>
          <a:p>
            <a:pPr lvl="2"/>
            <a:r>
              <a:rPr lang="en-US" dirty="0"/>
              <a:t>- read the l1a packet built counter  </a:t>
            </a:r>
          </a:p>
          <a:p>
            <a:pPr lvl="2"/>
            <a:r>
              <a:rPr lang="en-US" dirty="0"/>
              <a:t>- read the l1a packet </a:t>
            </a:r>
            <a:r>
              <a:rPr lang="en-US" dirty="0" err="1"/>
              <a:t>trasmitted</a:t>
            </a:r>
            <a:r>
              <a:rPr lang="en-US" dirty="0"/>
              <a:t> </a:t>
            </a:r>
            <a:r>
              <a:rPr lang="en-US" dirty="0" smtClean="0"/>
              <a:t>counter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4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023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Reset in ABBA partition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474387" y="1411955"/>
            <a:ext cx="9621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at </a:t>
            </a:r>
            <a:r>
              <a:rPr lang="en-US" sz="2000" b="1" dirty="0"/>
              <a:t>pressing </a:t>
            </a:r>
            <a:r>
              <a:rPr lang="en-US" sz="2000" b="1" dirty="0" smtClean="0"/>
              <a:t>CONFIG</a:t>
            </a:r>
            <a:r>
              <a:rPr lang="en-US" sz="2000" dirty="0"/>
              <a:t> </a:t>
            </a: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Issue </a:t>
            </a:r>
            <a:r>
              <a:rPr lang="en-US" sz="2000" dirty="0"/>
              <a:t>reset 0x01_FF_FF_FF </a:t>
            </a: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back the "configuration fully done" register: Expect 0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Configure </a:t>
            </a:r>
            <a:r>
              <a:rPr lang="en-US" sz="2000" dirty="0"/>
              <a:t>all settings (</a:t>
            </a:r>
            <a:r>
              <a:rPr lang="en-US" sz="2000" dirty="0" err="1"/>
              <a:t>TType</a:t>
            </a:r>
            <a:r>
              <a:rPr lang="en-US" sz="2000" dirty="0"/>
              <a:t>, # samples etc.)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at </a:t>
            </a:r>
            <a:r>
              <a:rPr lang="en-US" sz="2000" b="1" dirty="0"/>
              <a:t>pressing START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prepare for run reset value 0x7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dirty="0" smtClean="0"/>
              <a:t>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dirty="0"/>
              <a:t>"configuration fully done"; read back, expect </a:t>
            </a:r>
            <a:r>
              <a:rPr lang="en-US" sz="2000" dirty="0" smtClean="0"/>
              <a:t>1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at </a:t>
            </a:r>
            <a:r>
              <a:rPr lang="en-US" sz="2000" b="1" dirty="0"/>
              <a:t>pressing </a:t>
            </a:r>
            <a:r>
              <a:rPr lang="en-US" sz="2000" b="1" dirty="0" smtClean="0"/>
              <a:t>STOP: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Nothing</a:t>
            </a:r>
            <a:r>
              <a:rPr lang="en-US" sz="2000" dirty="0"/>
              <a:t>, should remain how it is </a:t>
            </a:r>
            <a:r>
              <a:rPr lang="en-US" sz="2000" dirty="0" smtClean="0"/>
              <a:t>now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at </a:t>
            </a:r>
            <a:r>
              <a:rPr lang="en-US" sz="2000" b="1" dirty="0"/>
              <a:t>pressing </a:t>
            </a:r>
            <a:r>
              <a:rPr lang="en-US" sz="2000" b="1" dirty="0" smtClean="0"/>
              <a:t>UNCONFIG:</a:t>
            </a: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Unset </a:t>
            </a:r>
            <a:r>
              <a:rPr lang="en-US" sz="2000" dirty="0"/>
              <a:t>"configuration fully done"; read back, expect 0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11778343" y="64091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12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29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Pulses position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11778343" y="64091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13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77" y="1839819"/>
            <a:ext cx="5813024" cy="359749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238082" y="1299992"/>
            <a:ext cx="322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Run</a:t>
            </a:r>
            <a:r>
              <a:rPr lang="it-IT" dirty="0" smtClean="0"/>
              <a:t> 303060 (30 </a:t>
            </a:r>
            <a:r>
              <a:rPr lang="it-IT" dirty="0" err="1" smtClean="0"/>
              <a:t>june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85" y="1839818"/>
            <a:ext cx="5657351" cy="359749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80362" y="1279532"/>
            <a:ext cx="322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Run</a:t>
            </a:r>
            <a:r>
              <a:rPr lang="it-IT" dirty="0" smtClean="0"/>
              <a:t> 302611 (22 </a:t>
            </a:r>
            <a:r>
              <a:rPr lang="it-IT" dirty="0" err="1" smtClean="0"/>
              <a:t>june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9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800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 in front FPGA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2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20812" y="2060153"/>
            <a:ext cx="11414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 smtClean="0"/>
              <a:t>Version v0.96b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Solved all the remaining timing </a:t>
            </a:r>
            <a:r>
              <a:rPr lang="en-US" dirty="0" smtClean="0"/>
              <a:t>constraints (thanks to Kenta!)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 smtClean="0"/>
              <a:t>Version v0.96b1 (test </a:t>
            </a:r>
            <a:r>
              <a:rPr lang="it-IT" sz="2200" b="1" dirty="0" err="1" smtClean="0"/>
              <a:t>version</a:t>
            </a:r>
            <a:r>
              <a:rPr lang="it-IT" sz="22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reset structure: </a:t>
            </a:r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 err="1"/>
              <a:t>soft_resets</a:t>
            </a:r>
            <a:r>
              <a:rPr lang="en-US" dirty="0"/>
              <a:t> are now available to reset different interfaces, registers and </a:t>
            </a:r>
            <a:r>
              <a:rPr lang="en-US" dirty="0" smtClean="0"/>
              <a:t>counters (more details in the next slides).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registers implemented.</a:t>
            </a:r>
            <a:endParaRPr lang="it-IT" dirty="0" smtClean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 smtClean="0"/>
              <a:t>Version v0.96c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Released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for v0.96b1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9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998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New reset structure in front 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FPGA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7842" y="1120721"/>
            <a:ext cx="118321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new reset structure </a:t>
            </a:r>
            <a:r>
              <a:rPr lang="en-US" sz="2000" dirty="0" smtClean="0"/>
              <a:t>has been </a:t>
            </a:r>
            <a:r>
              <a:rPr lang="en-US" sz="2000" dirty="0"/>
              <a:t>implemented and </a:t>
            </a:r>
            <a:r>
              <a:rPr lang="en-US" sz="2000" dirty="0" smtClean="0"/>
              <a:t>is now available </a:t>
            </a:r>
            <a:r>
              <a:rPr lang="en-US" sz="2000" dirty="0"/>
              <a:t>in front FPGA </a:t>
            </a:r>
            <a:r>
              <a:rPr lang="en-US" sz="2000" dirty="0" smtClean="0"/>
              <a:t>firmware.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 err="1"/>
              <a:t>soft_resets</a:t>
            </a:r>
            <a:r>
              <a:rPr lang="en-US" sz="2000" b="1" dirty="0"/>
              <a:t> signal is a 32 bit vector </a:t>
            </a:r>
            <a:r>
              <a:rPr lang="en-US" sz="2000" dirty="0"/>
              <a:t>and each bit is able to reset a specific register/counter/memory in front FPGA </a:t>
            </a:r>
            <a:r>
              <a:rPr lang="en-US" sz="2000" dirty="0" smtClean="0"/>
              <a:t>firmware (more detailed table in the next slide).</a:t>
            </a:r>
          </a:p>
          <a:p>
            <a:endParaRPr lang="en-US" sz="2000" dirty="0"/>
          </a:p>
          <a:p>
            <a:r>
              <a:rPr lang="en-US" sz="2000" dirty="0"/>
              <a:t>These resets can be used from the </a:t>
            </a:r>
            <a:r>
              <a:rPr lang="en-US" sz="2000" b="1" dirty="0"/>
              <a:t>standalone tool</a:t>
            </a:r>
            <a:r>
              <a:rPr lang="en-US" sz="2000" dirty="0"/>
              <a:t>, selecting the command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fpga_reset</a:t>
            </a:r>
            <a:r>
              <a:rPr lang="en-US" sz="2000" b="1" dirty="0" smtClean="0"/>
              <a:t>” </a:t>
            </a:r>
            <a:r>
              <a:rPr lang="en-US" sz="2000" dirty="0" smtClean="0"/>
              <a:t>and the FPGA: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./</a:t>
            </a:r>
            <a:r>
              <a:rPr lang="en-US" sz="2000" dirty="0" err="1"/>
              <a:t>fpga_resets</a:t>
            </a:r>
            <a:r>
              <a:rPr lang="en-US" sz="2000" dirty="0"/>
              <a:t> 10.145.91.19 1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/>
              <a:t>hexadecimal parameter </a:t>
            </a:r>
            <a:r>
              <a:rPr lang="en-US" sz="2000" dirty="0"/>
              <a:t>will be required for the reset,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1f</a:t>
            </a:r>
            <a:r>
              <a:rPr lang="en-US" sz="2000" dirty="0"/>
              <a:t> to reset LTDB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7f00</a:t>
            </a:r>
            <a:r>
              <a:rPr lang="en-US" sz="2000" dirty="0"/>
              <a:t> to reset ABBA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1000000</a:t>
            </a:r>
            <a:r>
              <a:rPr lang="en-US" sz="2000" dirty="0"/>
              <a:t> to reset the TTC decoder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60000000</a:t>
            </a:r>
            <a:r>
              <a:rPr lang="en-US" sz="2000" dirty="0"/>
              <a:t> to reset the interface to the back </a:t>
            </a:r>
            <a:r>
              <a:rPr lang="en-US" sz="2000" dirty="0" smtClean="0"/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dirty="0" smtClean="0"/>
              <a:t>These resets are now also implemented in the </a:t>
            </a:r>
            <a:r>
              <a:rPr lang="en-US" sz="2000" b="1" dirty="0" smtClean="0"/>
              <a:t>ABBA partition </a:t>
            </a:r>
            <a:r>
              <a:rPr lang="en-US" sz="2000" dirty="0" smtClean="0"/>
              <a:t>at CONFIG and START level.</a:t>
            </a:r>
          </a:p>
        </p:txBody>
      </p:sp>
    </p:spTree>
    <p:extLst>
      <p:ext uri="{BB962C8B-B14F-4D97-AF65-F5344CB8AC3E}">
        <p14:creationId xmlns:p14="http://schemas.microsoft.com/office/powerpoint/2010/main" val="42896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849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GB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soft_resets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</a:t>
            </a:r>
            <a:endParaRPr lang="it-IT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61612"/>
              </p:ext>
            </p:extLst>
          </p:nvPr>
        </p:nvGraphicFramePr>
        <p:xfrm>
          <a:off x="1410163" y="1113264"/>
          <a:ext cx="8956710" cy="5059588"/>
        </p:xfrm>
        <a:graphic>
          <a:graphicData uri="http://schemas.openxmlformats.org/drawingml/2006/table">
            <a:tbl>
              <a:tblPr/>
              <a:tblGrid>
                <a:gridCol w="473722"/>
                <a:gridCol w="451692"/>
                <a:gridCol w="1597446"/>
                <a:gridCol w="1663547"/>
                <a:gridCol w="539826"/>
                <a:gridCol w="517793"/>
                <a:gridCol w="528809"/>
                <a:gridCol w="1244906"/>
                <a:gridCol w="1938969"/>
              </a:tblGrid>
              <a:tr h="214183"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byte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bit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reset </a:t>
                      </a:r>
                      <a:r>
                        <a:rPr lang="it-IT" sz="1400" b="1" dirty="0" err="1">
                          <a:effectLst/>
                        </a:rPr>
                        <a:t>name</a:t>
                      </a:r>
                      <a:endParaRPr lang="it-IT" sz="1400" b="1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dedicated to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rowSpan="17"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byte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bit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reset name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 err="1">
                          <a:effectLst/>
                        </a:rPr>
                        <a:t>dedicated</a:t>
                      </a:r>
                      <a:r>
                        <a:rPr lang="it-IT" sz="1400" b="1" dirty="0">
                          <a:effectLst/>
                        </a:rPr>
                        <a:t> to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rst_int_ltdb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LTDB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rst_mem_ltdb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rst_reg_ltdb_ctrl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rst_reg_ltdb_dec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rst_cnt_ltdb_err</a:t>
                      </a:r>
                      <a:endParaRPr lang="it-IT" sz="1400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rst_reg_l1a_latency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ABBA configuration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rst_int_ttc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TTC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rst_mem_abba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rst_int_AV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avalon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rst_reg_header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rst_int_XAUI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XAUI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rst_cnt_l1a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rst_int_osc01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(not yet implemented)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rst_cnt_pkg_write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rst_int_osc23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oscillator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interface</a:t>
                      </a:r>
                      <a:endParaRPr lang="it-IT" sz="1400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rst_cnt_pkg_diff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rst_cnt_pkg_sent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40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New registers implemented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32938" y="1353490"/>
            <a:ext cx="10019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Two</a:t>
            </a:r>
            <a:r>
              <a:rPr lang="it-IT" sz="2000" dirty="0" smtClean="0"/>
              <a:t> new </a:t>
            </a:r>
            <a:r>
              <a:rPr lang="it-IT" sz="2000" dirty="0" err="1" smtClean="0"/>
              <a:t>registers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implemented</a:t>
            </a:r>
            <a:r>
              <a:rPr lang="it-IT" sz="2000" dirty="0" smtClean="0"/>
              <a:t> in the front FPGA </a:t>
            </a:r>
            <a:r>
              <a:rPr lang="it-IT" sz="2000" dirty="0"/>
              <a:t>firmware to monitor the </a:t>
            </a:r>
            <a:r>
              <a:rPr lang="it-IT" sz="2000" dirty="0" err="1" smtClean="0"/>
              <a:t>packets</a:t>
            </a:r>
            <a:r>
              <a:rPr lang="it-IT" sz="2000" dirty="0" smtClean="0"/>
              <a:t>:</a:t>
            </a:r>
          </a:p>
          <a:p>
            <a:endParaRPr lang="it-IT" sz="2000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43175"/>
              </p:ext>
            </p:extLst>
          </p:nvPr>
        </p:nvGraphicFramePr>
        <p:xfrm>
          <a:off x="137266" y="2003930"/>
          <a:ext cx="11798332" cy="15882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14566"/>
                <a:gridCol w="1984600"/>
                <a:gridCol w="2949583"/>
                <a:gridCol w="2949583"/>
              </a:tblGrid>
              <a:tr h="52171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Internal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Read_counters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/>
                        <a:t>L1A_TTYPE_CNT_REG_ADD*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/>
                        <a:t>16011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/>
                        <a:t>l1a_ttype_cnt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l1a 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counter</a:t>
                      </a:r>
                      <a:endParaRPr lang="it-IT" dirty="0"/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L1A_ADC_PACKET_WR_CNT_REG_ADD 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16013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l1a_adc_packet_wr_cnt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l1a </a:t>
                      </a:r>
                      <a:r>
                        <a:rPr lang="it-IT" dirty="0" err="1">
                          <a:solidFill>
                            <a:srgbClr val="FF0066"/>
                          </a:solidFill>
                        </a:rPr>
                        <a:t>packet</a:t>
                      </a:r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rgbClr val="FF0066"/>
                          </a:solidFill>
                        </a:rPr>
                        <a:t>built</a:t>
                      </a:r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rgbClr val="FF0066"/>
                          </a:solidFill>
                        </a:rPr>
                        <a:t>counter</a:t>
                      </a:r>
                      <a:endParaRPr lang="it-IT" dirty="0">
                        <a:solidFill>
                          <a:srgbClr val="FF0066"/>
                        </a:solidFill>
                      </a:endParaRPr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L1A_ADC_PACKET_RD_CNT_REG_ADD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FF0066"/>
                          </a:solidFill>
                        </a:rPr>
                        <a:t>16014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l1a_adc_packet_rd_cnt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l1a </a:t>
                      </a:r>
                      <a:r>
                        <a:rPr lang="it-IT" dirty="0" err="1">
                          <a:solidFill>
                            <a:srgbClr val="FF0066"/>
                          </a:solidFill>
                        </a:rPr>
                        <a:t>packet</a:t>
                      </a:r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rgbClr val="FF0066"/>
                          </a:solidFill>
                        </a:rPr>
                        <a:t>trasmitted</a:t>
                      </a:r>
                      <a:r>
                        <a:rPr lang="it-IT" dirty="0">
                          <a:solidFill>
                            <a:srgbClr val="FF0066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rgbClr val="FF0066"/>
                          </a:solidFill>
                        </a:rPr>
                        <a:t>counter</a:t>
                      </a:r>
                      <a:endParaRPr lang="it-IT" dirty="0">
                        <a:solidFill>
                          <a:srgbClr val="FF0066"/>
                        </a:solidFill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132938" y="3697655"/>
            <a:ext cx="10217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/>
              <a:t>*  </a:t>
            </a:r>
            <a:r>
              <a:rPr lang="it-IT" sz="1600" dirty="0" err="1" smtClean="0"/>
              <a:t>was</a:t>
            </a:r>
            <a:r>
              <a:rPr lang="it-IT" sz="1600" dirty="0" smtClean="0"/>
              <a:t> </a:t>
            </a:r>
            <a:r>
              <a:rPr lang="it-IT" sz="1600" dirty="0" err="1"/>
              <a:t>called</a:t>
            </a:r>
            <a:r>
              <a:rPr lang="it-IT" sz="1600" dirty="0"/>
              <a:t> </a:t>
            </a:r>
            <a:r>
              <a:rPr lang="it-IT" sz="1600" dirty="0" smtClean="0"/>
              <a:t>L1A_TTC_CNT_STATUS_REG_ADD and </a:t>
            </a:r>
            <a:r>
              <a:rPr lang="it-IT" sz="1600" dirty="0" err="1" smtClean="0"/>
              <a:t>was</a:t>
            </a:r>
            <a:r>
              <a:rPr lang="it-IT" sz="1600" dirty="0" smtClean="0"/>
              <a:t> </a:t>
            </a:r>
            <a:r>
              <a:rPr lang="it-IT" sz="1600" dirty="0" err="1" smtClean="0"/>
              <a:t>used</a:t>
            </a:r>
            <a:r>
              <a:rPr lang="it-IT" sz="1600" dirty="0" smtClean="0"/>
              <a:t> for </a:t>
            </a:r>
            <a:r>
              <a:rPr lang="it-IT" sz="1600" dirty="0" err="1" smtClean="0"/>
              <a:t>both</a:t>
            </a:r>
            <a:r>
              <a:rPr lang="it-IT" sz="1600" dirty="0" smtClean="0"/>
              <a:t> </a:t>
            </a:r>
            <a:r>
              <a:rPr lang="it-IT" sz="1600" dirty="0"/>
              <a:t>l1a </a:t>
            </a:r>
            <a:r>
              <a:rPr lang="it-IT" sz="1600" dirty="0" err="1"/>
              <a:t>received</a:t>
            </a:r>
            <a:r>
              <a:rPr lang="it-IT" sz="1600" dirty="0"/>
              <a:t> </a:t>
            </a:r>
            <a:r>
              <a:rPr lang="it-IT" sz="1600" dirty="0" err="1" smtClean="0"/>
              <a:t>counter</a:t>
            </a:r>
            <a:r>
              <a:rPr lang="it-IT" sz="1600" dirty="0" smtClean="0"/>
              <a:t> </a:t>
            </a:r>
            <a:r>
              <a:rPr lang="it-IT" sz="1600" dirty="0"/>
              <a:t>and l1a </a:t>
            </a:r>
            <a:r>
              <a:rPr lang="it-IT" sz="1600" dirty="0" err="1"/>
              <a:t>packet</a:t>
            </a:r>
            <a:r>
              <a:rPr lang="it-IT" sz="1600" dirty="0"/>
              <a:t> </a:t>
            </a:r>
            <a:r>
              <a:rPr lang="it-IT" sz="1600" dirty="0" err="1"/>
              <a:t>built</a:t>
            </a:r>
            <a:r>
              <a:rPr lang="it-IT" sz="1600" dirty="0"/>
              <a:t> </a:t>
            </a:r>
            <a:r>
              <a:rPr lang="it-IT" sz="1600" dirty="0" err="1" smtClean="0"/>
              <a:t>counter</a:t>
            </a:r>
            <a:r>
              <a:rPr lang="it-IT" sz="1600" dirty="0"/>
              <a:t>.</a:t>
            </a:r>
            <a:endParaRPr lang="it-IT" sz="1600" dirty="0" smtClean="0"/>
          </a:p>
          <a:p>
            <a:endParaRPr lang="it-IT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6630" y="4501748"/>
            <a:ext cx="11728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Also</a:t>
            </a:r>
            <a:r>
              <a:rPr lang="it-IT" sz="2000" dirty="0" smtClean="0"/>
              <a:t> in </a:t>
            </a:r>
            <a:r>
              <a:rPr lang="it-IT" sz="2000" dirty="0" err="1" smtClean="0"/>
              <a:t>this</a:t>
            </a:r>
            <a:r>
              <a:rPr lang="it-IT" sz="2000" dirty="0" smtClean="0"/>
              <a:t> case, the </a:t>
            </a:r>
            <a:r>
              <a:rPr lang="it-IT" sz="2000" dirty="0" err="1" smtClean="0"/>
              <a:t>counters</a:t>
            </a:r>
            <a:r>
              <a:rPr lang="it-IT" sz="2000" dirty="0" smtClean="0"/>
              <a:t> can be </a:t>
            </a:r>
            <a:r>
              <a:rPr lang="en-US" sz="2000" dirty="0" smtClean="0"/>
              <a:t>displayed from </a:t>
            </a:r>
            <a:r>
              <a:rPr lang="en-US" sz="2000" dirty="0"/>
              <a:t>the </a:t>
            </a:r>
            <a:r>
              <a:rPr lang="en-US" sz="2000" b="1" dirty="0"/>
              <a:t>standalone </a:t>
            </a:r>
            <a:r>
              <a:rPr lang="en-US" sz="2000" b="1" dirty="0" smtClean="0"/>
              <a:t>tool</a:t>
            </a:r>
            <a:r>
              <a:rPr lang="en-US" sz="2000" dirty="0" smtClean="0"/>
              <a:t>, with the command “</a:t>
            </a:r>
            <a:r>
              <a:rPr lang="en-US" sz="2000" b="1" dirty="0" err="1" smtClean="0"/>
              <a:t>read_counters</a:t>
            </a:r>
            <a:r>
              <a:rPr lang="en-US" sz="2000" b="1" dirty="0" smtClean="0"/>
              <a:t>”,</a:t>
            </a:r>
            <a:r>
              <a:rPr lang="en-US" sz="2000" dirty="0" smtClean="0"/>
              <a:t> selecting </a:t>
            </a:r>
            <a:r>
              <a:rPr lang="en-US" sz="2000" dirty="0"/>
              <a:t>the FPGA</a:t>
            </a:r>
            <a:r>
              <a:rPr lang="en-US" sz="20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./</a:t>
            </a:r>
            <a:r>
              <a:rPr lang="en-US" sz="2000" dirty="0" err="1" smtClean="0"/>
              <a:t>read_counters</a:t>
            </a:r>
            <a:r>
              <a:rPr lang="en-US" sz="2000" dirty="0" smtClean="0"/>
              <a:t> </a:t>
            </a:r>
            <a:r>
              <a:rPr lang="en-US" sz="2000" dirty="0"/>
              <a:t>10.145.91.19 1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They are also available now on the </a:t>
            </a:r>
            <a:r>
              <a:rPr lang="en-US" sz="2000" b="1" dirty="0" smtClean="0"/>
              <a:t>ABBA partition panel </a:t>
            </a:r>
            <a:r>
              <a:rPr lang="en-US" sz="2000" dirty="0" smtClean="0"/>
              <a:t>per each FPGA that is recording data.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612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89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 and </a:t>
            </a:r>
            <a:r>
              <a:rPr lang="en-GB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n°samples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changes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6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63558" y="1641246"/>
            <a:ext cx="110939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Two major changes in the default settings for </a:t>
            </a:r>
            <a:r>
              <a:rPr lang="en-US" sz="2200" b="1" dirty="0"/>
              <a:t>ABBA </a:t>
            </a:r>
            <a:r>
              <a:rPr lang="en-US" sz="2200" b="1" dirty="0" smtClean="0"/>
              <a:t>partition </a:t>
            </a:r>
            <a:r>
              <a:rPr lang="en-US" sz="2200" dirty="0" smtClean="0"/>
              <a:t>have been done on 28 June: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N</a:t>
            </a:r>
            <a:r>
              <a:rPr lang="en-US" sz="2200" b="1" dirty="0" smtClean="0"/>
              <a:t>umber </a:t>
            </a:r>
            <a:r>
              <a:rPr lang="en-US" sz="2200" b="1" dirty="0"/>
              <a:t>of samples </a:t>
            </a:r>
            <a:r>
              <a:rPr lang="en-US" sz="2200" dirty="0"/>
              <a:t>read </a:t>
            </a:r>
            <a:r>
              <a:rPr lang="en-US" sz="2200" dirty="0" smtClean="0"/>
              <a:t>out changed </a:t>
            </a:r>
            <a:r>
              <a:rPr lang="en-US" sz="2200" dirty="0"/>
              <a:t>to 50 (instead of </a:t>
            </a:r>
            <a:r>
              <a:rPr lang="en-US" sz="2200" dirty="0" smtClean="0"/>
              <a:t>60)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Changed done to because we were </a:t>
            </a:r>
            <a:r>
              <a:rPr lang="en-US" sz="2200" dirty="0"/>
              <a:t>losing 50% of data 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After this change data lost were only 1…5 (after 200 </a:t>
            </a:r>
            <a:r>
              <a:rPr lang="en-US" sz="2200" dirty="0"/>
              <a:t>... 300 </a:t>
            </a:r>
            <a:r>
              <a:rPr lang="en-US" sz="2200" dirty="0" smtClean="0"/>
              <a:t>events)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</a:t>
            </a:r>
            <a:r>
              <a:rPr lang="en-US" sz="2200" b="1" dirty="0" smtClean="0"/>
              <a:t>atency settings </a:t>
            </a:r>
            <a:r>
              <a:rPr lang="en-US" sz="2200" dirty="0" smtClean="0"/>
              <a:t>changed </a:t>
            </a:r>
            <a:r>
              <a:rPr lang="en-US" sz="2200" dirty="0"/>
              <a:t>to 0x42 (instead of 56, for all fibers): 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Changed done because the pulse tail is partially cut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Moving </a:t>
            </a:r>
            <a:r>
              <a:rPr lang="en-US" sz="2200" dirty="0"/>
              <a:t>the pulse into the new readout </a:t>
            </a:r>
            <a:r>
              <a:rPr lang="en-US" sz="2200" dirty="0" smtClean="0"/>
              <a:t>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Result of this change presented in the next slides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14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003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 settings issue (1)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</a:t>
            </a:r>
            <a:endParaRPr lang="it-IT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24085"/>
              </p:ext>
            </p:extLst>
          </p:nvPr>
        </p:nvGraphicFramePr>
        <p:xfrm>
          <a:off x="64406" y="2496714"/>
          <a:ext cx="12059059" cy="24384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55922"/>
                <a:gridCol w="1542361"/>
                <a:gridCol w="3249976"/>
                <a:gridCol w="3029639"/>
                <a:gridCol w="2781161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Pulse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starting at sample....</a:t>
                      </a:r>
                      <a:r>
                        <a:rPr lang="en-US" sz="2600" dirty="0"/>
                        <a:t> </a:t>
                      </a:r>
                    </a:p>
                  </a:txBody>
                  <a:tcPr marL="19050" marR="19050" marT="19050" marB="19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28 May</a:t>
                      </a:r>
                    </a:p>
                    <a:p>
                      <a:pPr algn="ctr"/>
                      <a:r>
                        <a:rPr lang="en-US" sz="1800" b="1" dirty="0" smtClean="0"/>
                        <a:t>run 300346</a:t>
                      </a:r>
                    </a:p>
                    <a:p>
                      <a:pPr algn="ctr"/>
                      <a:r>
                        <a:rPr lang="en-US" sz="1800" b="1" dirty="0" smtClean="0"/>
                        <a:t>latency = 56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28 June</a:t>
                      </a:r>
                    </a:p>
                    <a:p>
                      <a:pPr algn="ctr"/>
                      <a:r>
                        <a:rPr lang="en-US" sz="1800" b="1" dirty="0" smtClean="0"/>
                        <a:t>run 302942</a:t>
                      </a:r>
                    </a:p>
                    <a:p>
                      <a:pPr algn="ctr"/>
                      <a:r>
                        <a:rPr lang="en-US" sz="1800" b="1" dirty="0" smtClean="0"/>
                        <a:t>latency = 42 </a:t>
                      </a:r>
                    </a:p>
                    <a:p>
                      <a:pPr algn="ctr"/>
                      <a:r>
                        <a:rPr lang="en-US" sz="1800" b="1" dirty="0" smtClean="0"/>
                        <a:t>before partition update</a:t>
                      </a:r>
                      <a:endParaRPr lang="en-US" sz="18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30 June</a:t>
                      </a:r>
                    </a:p>
                    <a:p>
                      <a:pPr algn="ctr"/>
                      <a:r>
                        <a:rPr lang="en-US" sz="1800" b="1" dirty="0" smtClean="0"/>
                        <a:t>run 303060 </a:t>
                      </a:r>
                    </a:p>
                    <a:p>
                      <a:pPr algn="ctr"/>
                      <a:r>
                        <a:rPr lang="en-US" sz="1800" b="1" dirty="0" smtClean="0"/>
                        <a:t>latency = 42 </a:t>
                      </a:r>
                    </a:p>
                    <a:p>
                      <a:pPr algn="ctr"/>
                      <a:r>
                        <a:rPr lang="en-US" sz="1800" b="1" dirty="0" smtClean="0"/>
                        <a:t>after partition update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 July</a:t>
                      </a:r>
                    </a:p>
                    <a:p>
                      <a:pPr algn="ctr"/>
                      <a:r>
                        <a:rPr lang="en-US" sz="1800" b="1" dirty="0" smtClean="0"/>
                        <a:t>run 303265</a:t>
                      </a:r>
                    </a:p>
                    <a:p>
                      <a:pPr algn="ctr"/>
                      <a:r>
                        <a:rPr lang="en-US" sz="1800" b="1" dirty="0" smtClean="0"/>
                        <a:t>latency = 56 </a:t>
                      </a:r>
                    </a:p>
                    <a:p>
                      <a:pPr algn="ctr"/>
                      <a:r>
                        <a:rPr lang="en-US" sz="1800" b="1" dirty="0" smtClean="0"/>
                        <a:t>after partition update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LAL LTDB</a:t>
                      </a:r>
                      <a:endParaRPr lang="it-IT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/>
                        <a:t>28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 smtClean="0"/>
                        <a:t>33</a:t>
                      </a:r>
                      <a:endParaRPr lang="it-IT" sz="22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FF0000"/>
                          </a:solidFill>
                        </a:rPr>
                        <a:t>sample 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/>
                        <a:t>28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BNL LTDB</a:t>
                      </a:r>
                      <a:endParaRPr lang="it-IT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/>
                        <a:t>20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 smtClean="0"/>
                        <a:t>25</a:t>
                      </a:r>
                      <a:endParaRPr lang="it-IT" sz="22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FF0000"/>
                          </a:solidFill>
                        </a:rPr>
                        <a:t>sample 0 or </a:t>
                      </a:r>
                      <a:r>
                        <a:rPr lang="it-IT" sz="2200" dirty="0" err="1" smtClean="0">
                          <a:solidFill>
                            <a:srgbClr val="FF0000"/>
                          </a:solidFill>
                        </a:rPr>
                        <a:t>before</a:t>
                      </a:r>
                      <a:endParaRPr lang="it-IT" sz="2200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/>
                        <a:t>19</a:t>
                      </a: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4406" y="1303898"/>
            <a:ext cx="11238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After</a:t>
            </a:r>
            <a:r>
              <a:rPr lang="it-IT" sz="2200" dirty="0" smtClean="0"/>
              <a:t> the </a:t>
            </a:r>
            <a:r>
              <a:rPr lang="it-IT" sz="2200" dirty="0" err="1" smtClean="0"/>
              <a:t>latency</a:t>
            </a:r>
            <a:r>
              <a:rPr lang="it-IT" sz="2200" dirty="0" smtClean="0"/>
              <a:t> </a:t>
            </a:r>
            <a:r>
              <a:rPr lang="it-IT" sz="2200" dirty="0" err="1" smtClean="0"/>
              <a:t>change</a:t>
            </a:r>
            <a:r>
              <a:rPr lang="it-IT" sz="2200" dirty="0" smtClean="0"/>
              <a:t> </a:t>
            </a:r>
            <a:r>
              <a:rPr lang="it-IT" sz="2200" b="1" dirty="0" smtClean="0"/>
              <a:t>some </a:t>
            </a:r>
            <a:r>
              <a:rPr lang="it-IT" sz="2200" b="1" dirty="0" err="1" smtClean="0"/>
              <a:t>issues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have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been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found</a:t>
            </a:r>
            <a:r>
              <a:rPr lang="it-IT" sz="2200" dirty="0" smtClean="0"/>
              <a:t>.</a:t>
            </a:r>
          </a:p>
          <a:p>
            <a:r>
              <a:rPr lang="it-IT" sz="2200" dirty="0" smtClean="0"/>
              <a:t>More </a:t>
            </a:r>
            <a:r>
              <a:rPr lang="it-IT" sz="2200" dirty="0" err="1" smtClean="0"/>
              <a:t>details</a:t>
            </a:r>
            <a:r>
              <a:rPr lang="it-IT" sz="2200" dirty="0" smtClean="0"/>
              <a:t> </a:t>
            </a:r>
            <a:r>
              <a:rPr lang="it-IT" sz="2200" dirty="0" err="1" smtClean="0"/>
              <a:t>about</a:t>
            </a:r>
            <a:r>
              <a:rPr lang="it-IT" sz="2200" dirty="0" smtClean="0"/>
              <a:t> the </a:t>
            </a:r>
            <a:r>
              <a:rPr lang="it-IT" sz="2200" dirty="0" err="1" smtClean="0"/>
              <a:t>starting</a:t>
            </a:r>
            <a:r>
              <a:rPr lang="it-IT" sz="2200" dirty="0" smtClean="0"/>
              <a:t> sample for the </a:t>
            </a:r>
            <a:r>
              <a:rPr lang="it-IT" sz="2200" dirty="0" err="1" smtClean="0"/>
              <a:t>pulses</a:t>
            </a:r>
            <a:r>
              <a:rPr lang="it-IT" sz="2200" dirty="0" smtClean="0"/>
              <a:t> are </a:t>
            </a:r>
            <a:r>
              <a:rPr lang="it-IT" sz="2200" dirty="0" err="1" smtClean="0"/>
              <a:t>shown</a:t>
            </a:r>
            <a:r>
              <a:rPr lang="it-IT" sz="2200" dirty="0" smtClean="0"/>
              <a:t> in the </a:t>
            </a:r>
            <a:r>
              <a:rPr lang="it-IT" sz="2200" dirty="0" err="1" smtClean="0"/>
              <a:t>table</a:t>
            </a:r>
            <a:r>
              <a:rPr lang="it-IT" sz="2200" dirty="0" smtClean="0"/>
              <a:t>:</a:t>
            </a:r>
            <a:endParaRPr lang="it-IT" sz="2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775477" y="5657730"/>
            <a:ext cx="7933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 smtClean="0"/>
              <a:t>More </a:t>
            </a:r>
            <a:r>
              <a:rPr lang="it-IT" sz="2200" b="1" dirty="0" err="1" smtClean="0"/>
              <a:t>tests</a:t>
            </a:r>
            <a:r>
              <a:rPr lang="it-IT" sz="2200" b="1" dirty="0" smtClean="0"/>
              <a:t> to be </a:t>
            </a:r>
            <a:r>
              <a:rPr lang="it-IT" sz="2200" b="1" dirty="0" err="1" smtClean="0"/>
              <a:t>done</a:t>
            </a:r>
            <a:r>
              <a:rPr lang="it-IT" sz="2200" dirty="0"/>
              <a:t> </a:t>
            </a:r>
            <a:r>
              <a:rPr lang="it-IT" sz="2200" dirty="0" smtClean="0"/>
              <a:t>(in EMF) to </a:t>
            </a:r>
            <a:r>
              <a:rPr lang="it-IT" sz="2200" dirty="0" err="1" smtClean="0"/>
              <a:t>find</a:t>
            </a:r>
            <a:r>
              <a:rPr lang="it-IT" sz="2200" dirty="0" smtClean="0"/>
              <a:t> the </a:t>
            </a:r>
            <a:r>
              <a:rPr lang="it-IT" sz="2200" dirty="0" err="1" smtClean="0"/>
              <a:t>reason</a:t>
            </a:r>
            <a:r>
              <a:rPr lang="it-IT" sz="2200" dirty="0" smtClean="0"/>
              <a:t> of </a:t>
            </a:r>
            <a:r>
              <a:rPr lang="it-IT" sz="2200" dirty="0" err="1" smtClean="0"/>
              <a:t>this</a:t>
            </a:r>
            <a:r>
              <a:rPr lang="it-IT" sz="2200" dirty="0" smtClean="0"/>
              <a:t> </a:t>
            </a:r>
            <a:r>
              <a:rPr lang="it-IT" sz="2200" dirty="0" err="1" smtClean="0"/>
              <a:t>behaviour</a:t>
            </a:r>
            <a:r>
              <a:rPr lang="it-IT" sz="2200" dirty="0" smtClean="0"/>
              <a:t>!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333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003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 settings issue (2)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8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2341" r="7078" b="1619"/>
          <a:stretch/>
        </p:blipFill>
        <p:spPr>
          <a:xfrm>
            <a:off x="853055" y="1160808"/>
            <a:ext cx="9178775" cy="487225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37506" y="5546342"/>
            <a:ext cx="2398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 err="1" smtClean="0"/>
              <a:t>Thanks</a:t>
            </a:r>
            <a:r>
              <a:rPr lang="it-IT" sz="2200" b="1" dirty="0" smtClean="0"/>
              <a:t> to Adriana!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1872867" y="1259311"/>
            <a:ext cx="837282" cy="414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1 23"/>
          <p:cNvCxnSpPr/>
          <p:nvPr/>
        </p:nvCxnSpPr>
        <p:spPr>
          <a:xfrm>
            <a:off x="1872867" y="1284899"/>
            <a:ext cx="0" cy="7972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outlook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661674" y="1345933"/>
            <a:ext cx="9621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it-IT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it-IT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no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reset or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reconfigure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FPGAs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firmware </a:t>
            </a:r>
            <a:r>
              <a:rPr lang="it-IT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r>
              <a:rPr lang="it-IT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front FPGA</a:t>
            </a:r>
            <a:r>
              <a:rPr lang="it-IT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Timing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  <a:endParaRPr lang="it-IT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New reset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it-IT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readings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first sample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new reset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front FPGA firmware</a:t>
            </a:r>
            <a:endParaRPr lang="it-IT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Ongoing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pulse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position to be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understood</a:t>
            </a:r>
            <a:endParaRPr lang="en-GB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Still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the HOP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9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859</Words>
  <Application>Microsoft Office PowerPoint</Application>
  <PresentationFormat>Widescreen</PresentationFormat>
  <Paragraphs>267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249</cp:revision>
  <dcterms:created xsi:type="dcterms:W3CDTF">2016-02-23T08:49:41Z</dcterms:created>
  <dcterms:modified xsi:type="dcterms:W3CDTF">2016-07-05T14:20:37Z</dcterms:modified>
</cp:coreProperties>
</file>