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66" r:id="rId3"/>
    <p:sldId id="267" r:id="rId4"/>
    <p:sldId id="268" r:id="rId5"/>
    <p:sldId id="270" r:id="rId6"/>
    <p:sldId id="271" r:id="rId7"/>
    <p:sldId id="269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5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56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43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9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97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40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40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C24-57BB-49A4-824F-A3BF3D964250}" type="datetime1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6E2-6448-42E3-97DF-11FC884A4CC9}" type="datetime1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F9E1-534B-4F22-8C88-88818F8CCA2F}" type="datetime1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5978-1F12-4C95-BDE1-E7736334BC94}" type="datetime1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5C0-3116-4AF8-A76A-1CC99B2CB2C1}" type="datetime1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0B-8171-4D64-9B7B-D52A1A506153}" type="datetime1">
              <a:rPr lang="it-IT" smtClean="0"/>
              <a:t>19/07/2016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31A-7675-4AD2-BA95-7A6B89249204}" type="datetime1">
              <a:rPr lang="it-IT" smtClean="0"/>
              <a:t>19/07/2016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CCC-F3C2-4E2B-BF0D-F17C31E945AA}" type="datetime1">
              <a:rPr lang="it-IT" smtClean="0"/>
              <a:t>19/07/2016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4786-759C-487F-8463-E17E4788A770}" type="datetime1">
              <a:rPr lang="it-IT" smtClean="0"/>
              <a:t>19/07/2016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363-356C-4DAB-BD85-D42E9AC362FB}" type="datetime1">
              <a:rPr lang="it-IT" smtClean="0"/>
              <a:t>19/07/2016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30B1-4604-4B2F-98A0-2A368015D7E1}" type="datetime1">
              <a:rPr lang="it-IT" smtClean="0"/>
              <a:t>19/07/2016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CEE-6857-48AD-9594-DC9075E026AD}" type="datetime1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1200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Ar/EMFDemonstrator#Latency_and_number_of_samp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1247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op.cern.ch/elisa/display/31200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tlasop.cern.ch/elisa/display/312915" TargetMode="External"/><Relationship Id="rId4" Type="http://schemas.openxmlformats.org/officeDocument/2006/relationships/hyperlink" Target="https://atlasop.cern.ch/elisa/display/31247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704800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86438" y="3689553"/>
            <a:ext cx="10509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ABBA firmware (and </a:t>
            </a:r>
            <a:r>
              <a:rPr lang="it-IT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it-IT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) status</a:t>
            </a:r>
            <a:endParaRPr lang="it-IT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03236" y="473392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Alessandra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Camplani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– Università degli Studi di Milano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802601" y="5031733"/>
            <a:ext cx="13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19/07/2016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7088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 in the firmware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2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78441" y="1145752"/>
            <a:ext cx="114147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Last presented version:</a:t>
            </a:r>
            <a:endParaRPr lang="it-IT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dirty="0" smtClean="0"/>
              <a:t>Front FPGA: </a:t>
            </a:r>
            <a:r>
              <a:rPr lang="it-IT" sz="2200" b="1" dirty="0" smtClean="0"/>
              <a:t>Version v0.96c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Back FPGA: </a:t>
            </a:r>
            <a:r>
              <a:rPr lang="en-US" sz="2200" b="1" dirty="0" smtClean="0"/>
              <a:t>Version v0.69a1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New </a:t>
            </a:r>
            <a:r>
              <a:rPr lang="en-US" sz="2200" dirty="0" smtClean="0"/>
              <a:t>versions: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Front FPGA: Version v0.96c1/</a:t>
            </a:r>
            <a:r>
              <a:rPr lang="en-US" sz="2000" dirty="0"/>
              <a:t> </a:t>
            </a:r>
            <a:r>
              <a:rPr lang="en-US" sz="2000" dirty="0" smtClean="0"/>
              <a:t>v0.96c2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merging and reworking some common </a:t>
            </a:r>
            <a:r>
              <a:rPr lang="en-US" dirty="0" err="1"/>
              <a:t>vhdl</a:t>
            </a:r>
            <a:r>
              <a:rPr lang="en-US" dirty="0"/>
              <a:t> </a:t>
            </a:r>
            <a:r>
              <a:rPr lang="en-US" dirty="0" smtClean="0"/>
              <a:t>files (Thanks to Philipp!)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Front </a:t>
            </a:r>
            <a:r>
              <a:rPr lang="en-US" sz="2200" dirty="0"/>
              <a:t>FPGA: </a:t>
            </a:r>
            <a:r>
              <a:rPr lang="it-IT" sz="2200" b="1" dirty="0" smtClean="0"/>
              <a:t>Version v0.96d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Released version after tests in </a:t>
            </a:r>
            <a:r>
              <a:rPr lang="en-US" dirty="0" smtClean="0"/>
              <a:t>EMF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Tested at EMF, but not applied yet in </a:t>
            </a:r>
            <a:r>
              <a:rPr lang="en-US" dirty="0" smtClean="0"/>
              <a:t>USA15 (same functionality of v0.96c)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Back FPGA: Version v0.69a2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Again, merging </a:t>
            </a:r>
            <a:r>
              <a:rPr lang="en-US" dirty="0"/>
              <a:t>and reworking some common </a:t>
            </a:r>
            <a:r>
              <a:rPr lang="en-US" dirty="0" err="1"/>
              <a:t>vhdl</a:t>
            </a:r>
            <a:r>
              <a:rPr lang="en-US" dirty="0"/>
              <a:t> files </a:t>
            </a:r>
            <a:r>
              <a:rPr lang="en-US" dirty="0" smtClean="0"/>
              <a:t>(Re- thanks </a:t>
            </a:r>
            <a:r>
              <a:rPr lang="en-US" dirty="0"/>
              <a:t>to Philipp!)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Back </a:t>
            </a:r>
            <a:r>
              <a:rPr lang="en-US" sz="2200" dirty="0"/>
              <a:t>FPGA: </a:t>
            </a:r>
            <a:r>
              <a:rPr lang="en-US" sz="2200" b="1" dirty="0"/>
              <a:t>Version </a:t>
            </a:r>
            <a:r>
              <a:rPr lang="en-US" sz="2200" b="1" dirty="0" smtClean="0"/>
              <a:t>v0.69b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Released version after tests in </a:t>
            </a:r>
            <a:r>
              <a:rPr lang="en-US" dirty="0" smtClean="0"/>
              <a:t>EMF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Tested at EMF, but not applied yet in USA15 (same functionality of </a:t>
            </a:r>
            <a:r>
              <a:rPr lang="en-US" dirty="0" smtClean="0"/>
              <a:t>v0.69a)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794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Tests for the new firmware in EMF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3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32938" y="1096925"/>
            <a:ext cx="765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firmware version has been tested in EMF, taking some calibration runs.</a:t>
            </a:r>
          </a:p>
          <a:p>
            <a:r>
              <a:rPr lang="en-US" dirty="0" smtClean="0"/>
              <a:t>One FPGA (remained) and used for this purpose.</a:t>
            </a:r>
          </a:p>
          <a:p>
            <a:endParaRPr lang="en-US" dirty="0" smtClean="0"/>
          </a:p>
          <a:p>
            <a:r>
              <a:rPr lang="en-US" dirty="0" smtClean="0"/>
              <a:t>				The pulse is still here!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8593894" y="2479156"/>
            <a:ext cx="2875403" cy="248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8812395" y="2733842"/>
            <a:ext cx="1070473" cy="645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#1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812394" y="4002798"/>
            <a:ext cx="1070473" cy="645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FPGA </a:t>
            </a:r>
            <a:r>
              <a:rPr lang="en-US" dirty="0" smtClean="0">
                <a:solidFill>
                  <a:schemeClr val="tx1"/>
                </a:solidFill>
              </a:rPr>
              <a:t>#0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0140845" y="3379387"/>
            <a:ext cx="1070473" cy="645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Saetta 7"/>
          <p:cNvSpPr/>
          <p:nvPr/>
        </p:nvSpPr>
        <p:spPr>
          <a:xfrm>
            <a:off x="8926695" y="3797965"/>
            <a:ext cx="881350" cy="1055147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211498" y="211036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</a:t>
            </a:r>
            <a:r>
              <a:rPr lang="en-US" dirty="0" smtClean="0"/>
              <a:t>168.192.10.4</a:t>
            </a: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1" y="2215663"/>
            <a:ext cx="4112217" cy="273499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52" y="2839723"/>
            <a:ext cx="4250444" cy="2734965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473305" y="4960586"/>
            <a:ext cx="32144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Some more details: EMF run 303830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</a:t>
            </a:r>
            <a:r>
              <a:rPr lang="en-US" sz="1600" dirty="0" smtClean="0"/>
              <a:t>igh ramp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#events 1000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#sample 60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</a:t>
            </a:r>
            <a:r>
              <a:rPr lang="en-US" sz="1600" dirty="0" smtClean="0"/>
              <a:t>atency 0x45</a:t>
            </a:r>
          </a:p>
        </p:txBody>
      </p:sp>
    </p:spTree>
    <p:extLst>
      <p:ext uri="{BB962C8B-B14F-4D97-AF65-F5344CB8AC3E}">
        <p14:creationId xmlns:p14="http://schemas.microsoft.com/office/powerpoint/2010/main" val="24413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 settings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87750" y="1088817"/>
            <a:ext cx="11490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 calibration runs, with different latency </a:t>
            </a:r>
            <a:r>
              <a:rPr lang="en-GB" dirty="0" err="1" smtClean="0"/>
              <a:t>seettings</a:t>
            </a:r>
            <a:r>
              <a:rPr lang="en-GB" dirty="0" smtClean="0"/>
              <a:t>, have been taken in USA15.</a:t>
            </a:r>
          </a:p>
          <a:p>
            <a:r>
              <a:rPr lang="en-GB" dirty="0" smtClean="0"/>
              <a:t>For more details you can look </a:t>
            </a:r>
            <a:r>
              <a:rPr lang="en-GB" dirty="0" smtClean="0">
                <a:hlinkClick r:id="rId3"/>
              </a:rPr>
              <a:t>here</a:t>
            </a:r>
            <a:r>
              <a:rPr lang="en-GB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The position</a:t>
            </a:r>
            <a:r>
              <a:rPr lang="it-IT" baseline="-25000" dirty="0" smtClean="0"/>
              <a:t> </a:t>
            </a:r>
            <a:r>
              <a:rPr lang="it-IT" dirty="0" smtClean="0"/>
              <a:t>of the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 smtClean="0"/>
              <a:t>L</a:t>
            </a:r>
            <a:r>
              <a:rPr lang="it-IT" baseline="-25000" dirty="0" err="1" smtClean="0"/>
              <a:t>peak</a:t>
            </a:r>
            <a:r>
              <a:rPr lang="it-IT" dirty="0" smtClean="0"/>
              <a:t>)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checked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 (</a:t>
            </a:r>
            <a:r>
              <a:rPr lang="it-IT" dirty="0" err="1" smtClean="0"/>
              <a:t>thanks</a:t>
            </a:r>
            <a:r>
              <a:rPr lang="it-IT" dirty="0" smtClean="0"/>
              <a:t> to Adriana!).</a:t>
            </a:r>
          </a:p>
          <a:p>
            <a:endParaRPr lang="it-IT" dirty="0"/>
          </a:p>
          <a:p>
            <a:r>
              <a:rPr lang="en-US" b="1" dirty="0"/>
              <a:t>T</a:t>
            </a:r>
            <a:r>
              <a:rPr lang="en-US" b="1" dirty="0" smtClean="0"/>
              <a:t>he test confirmed that</a:t>
            </a:r>
            <a:r>
              <a:rPr lang="en-US" dirty="0" smtClean="0"/>
              <a:t>: a </a:t>
            </a:r>
            <a:r>
              <a:rPr lang="en-US" dirty="0"/>
              <a:t>shift of </a:t>
            </a:r>
            <a:r>
              <a:rPr lang="en-US" dirty="0" smtClean="0"/>
              <a:t>1 BC </a:t>
            </a:r>
            <a:r>
              <a:rPr lang="en-US" dirty="0"/>
              <a:t>corresponds to a shift of </a:t>
            </a:r>
            <a:r>
              <a:rPr lang="en-US" dirty="0" smtClean="0"/>
              <a:t>1 unit </a:t>
            </a:r>
            <a:r>
              <a:rPr lang="en-US" dirty="0"/>
              <a:t>for the </a:t>
            </a:r>
            <a:r>
              <a:rPr lang="en-US" dirty="0" smtClean="0"/>
              <a:t>latency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for example from an initial setting of 0x56 (86 in decimal):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shift the pulse 10 BC to the right: increase the latency setting by 10, hence set it to 0x60 (96 in decimal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 to shift the pulse 10 BC to the left: decrease the latency setting by 10, hence set it to 0x4C (76 in decimal)</a:t>
            </a:r>
            <a:endParaRPr lang="en-US" dirty="0" smtClean="0"/>
          </a:p>
        </p:txBody>
      </p:sp>
      <p:sp>
        <p:nvSpPr>
          <p:cNvPr id="7" name="Rettangolo 6"/>
          <p:cNvSpPr/>
          <p:nvPr/>
        </p:nvSpPr>
        <p:spPr>
          <a:xfrm>
            <a:off x="287750" y="3819783"/>
            <a:ext cx="4967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Furthermore, </a:t>
            </a:r>
            <a:r>
              <a:rPr lang="en-US" b="1" dirty="0" smtClean="0">
                <a:solidFill>
                  <a:srgbClr val="000000"/>
                </a:solidFill>
              </a:rPr>
              <a:t>the change </a:t>
            </a:r>
            <a:r>
              <a:rPr lang="en-US" b="1" dirty="0">
                <a:solidFill>
                  <a:srgbClr val="000000"/>
                </a:solidFill>
              </a:rPr>
              <a:t>in the number of samples </a:t>
            </a:r>
            <a:r>
              <a:rPr lang="en-US" b="1" dirty="0" smtClean="0">
                <a:solidFill>
                  <a:srgbClr val="000000"/>
                </a:solidFill>
              </a:rPr>
              <a:t>doesn’t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modify the pulse position in </a:t>
            </a:r>
            <a:r>
              <a:rPr lang="en-US" dirty="0" smtClean="0">
                <a:solidFill>
                  <a:srgbClr val="000000"/>
                </a:solidFill>
              </a:rPr>
              <a:t>the readout window.</a:t>
            </a:r>
          </a:p>
          <a:p>
            <a:pPr algn="just"/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samples</a:t>
            </a:r>
            <a:r>
              <a:rPr lang="it-IT" dirty="0" smtClean="0"/>
              <a:t> </a:t>
            </a:r>
            <a:r>
              <a:rPr lang="en-US" dirty="0"/>
              <a:t>moves the right end of the readout window</a:t>
            </a:r>
            <a:r>
              <a:rPr lang="en-US" dirty="0" smtClean="0"/>
              <a:t>: the </a:t>
            </a:r>
            <a:r>
              <a:rPr lang="en-US" dirty="0"/>
              <a:t>left side of the window (</a:t>
            </a:r>
            <a:r>
              <a:rPr lang="en-US" dirty="0" err="1"/>
              <a:t>L</a:t>
            </a:r>
            <a:r>
              <a:rPr lang="en-US" baseline="-25000" dirty="0" err="1"/>
              <a:t>min</a:t>
            </a:r>
            <a:r>
              <a:rPr lang="en-US" dirty="0"/>
              <a:t>) is fixed, while the right side (</a:t>
            </a:r>
            <a:r>
              <a:rPr lang="en-US" dirty="0" err="1"/>
              <a:t>L</a:t>
            </a:r>
            <a:r>
              <a:rPr lang="en-US" baseline="-25000" dirty="0" err="1"/>
              <a:t>max</a:t>
            </a:r>
            <a:r>
              <a:rPr lang="en-US" dirty="0"/>
              <a:t>) is varied by modifying this value</a:t>
            </a:r>
            <a:r>
              <a:rPr lang="en-US" dirty="0" smtClean="0"/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30" y="3624323"/>
            <a:ext cx="6430183" cy="26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306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latency 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5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59657" y="1091987"/>
            <a:ext cx="1102076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latency settings correspond to a specific position in the </a:t>
            </a:r>
            <a:r>
              <a:rPr lang="en-US" sz="2000" dirty="0" smtClean="0"/>
              <a:t>readout window</a:t>
            </a:r>
            <a:r>
              <a:rPr lang="en-US" sz="2000" dirty="0"/>
              <a:t>, but this position can be different depending on the hardware chain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For the following different scenarios, the very same latency setting will show up the pulse in different positions: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Physics runs vs. calibration runs in USA15</a:t>
            </a:r>
          </a:p>
          <a:p>
            <a:pPr lvl="1"/>
            <a:r>
              <a:rPr lang="en-US" dirty="0"/>
              <a:t>The difference between the pulse peak in physics runs and calibration runs in USA15 is of ~10 BC: </a:t>
            </a:r>
            <a:endParaRPr lang="en-US" dirty="0" smtClean="0"/>
          </a:p>
          <a:p>
            <a:pPr lvl="1"/>
            <a:r>
              <a:rPr lang="en-US" sz="2000" dirty="0" err="1" smtClean="0"/>
              <a:t>L</a:t>
            </a:r>
            <a:r>
              <a:rPr lang="en-US" sz="2000" baseline="30000" dirty="0" err="1" smtClean="0"/>
              <a:t>Phy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+ 10 BC </a:t>
            </a:r>
            <a:r>
              <a:rPr lang="en-US" sz="2000" dirty="0" smtClean="0"/>
              <a:t>= </a:t>
            </a:r>
            <a:r>
              <a:rPr lang="en-US" sz="2000" dirty="0" err="1" smtClean="0"/>
              <a:t>L</a:t>
            </a:r>
            <a:r>
              <a:rPr lang="en-US" sz="2000" baseline="30000" dirty="0" err="1" smtClean="0"/>
              <a:t>Calib</a:t>
            </a:r>
            <a:r>
              <a:rPr lang="en-US" sz="2000" baseline="-25000" dirty="0" err="1" smtClean="0"/>
              <a:t>peak</a:t>
            </a:r>
            <a:endParaRPr lang="en-US" sz="2000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BNL LTDB vs. LAL LTDB in USA15</a:t>
            </a:r>
          </a:p>
          <a:p>
            <a:pPr lvl="1"/>
            <a:r>
              <a:rPr lang="en-US" dirty="0"/>
              <a:t>The difference between the pulse peak from the BNL LTDB and from the LAL LTDB in USA15 is of ~8 BC: </a:t>
            </a:r>
            <a:endParaRPr lang="en-US" dirty="0" smtClean="0"/>
          </a:p>
          <a:p>
            <a:pPr lvl="1"/>
            <a:r>
              <a:rPr lang="en-US" sz="2000" dirty="0" err="1" smtClean="0"/>
              <a:t>L</a:t>
            </a:r>
            <a:r>
              <a:rPr lang="en-US" sz="2000" baseline="30000" dirty="0" err="1" smtClean="0"/>
              <a:t>BNL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+ 8 BC = </a:t>
            </a:r>
            <a:r>
              <a:rPr lang="en-US" sz="2000" dirty="0" err="1" smtClean="0"/>
              <a:t>L</a:t>
            </a:r>
            <a:r>
              <a:rPr lang="en-US" sz="2000" baseline="30000" dirty="0" err="1" smtClean="0"/>
              <a:t>LAL</a:t>
            </a:r>
            <a:r>
              <a:rPr lang="en-US" sz="2000" baseline="-25000" dirty="0" err="1" smtClean="0"/>
              <a:t>peak</a:t>
            </a:r>
            <a:r>
              <a:rPr lang="en-US" sz="2000" baseline="-25000" dirty="0" smtClean="0"/>
              <a:t>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Calibration in EMF vs. calibration in USA15</a:t>
            </a:r>
          </a:p>
          <a:p>
            <a:pPr lvl="1"/>
            <a:r>
              <a:rPr lang="en-US" dirty="0"/>
              <a:t>The difference between the pulse peak in calibration runs in EMF and in USA15 is of ~15 BC: </a:t>
            </a:r>
            <a:endParaRPr lang="en-US" dirty="0" smtClean="0"/>
          </a:p>
          <a:p>
            <a:pPr lvl="1"/>
            <a:r>
              <a:rPr lang="en-US" sz="2000" dirty="0" smtClean="0"/>
              <a:t>L</a:t>
            </a:r>
            <a:r>
              <a:rPr lang="en-US" sz="2000" baseline="30000" dirty="0" smtClean="0"/>
              <a:t>EMF-</a:t>
            </a:r>
            <a:r>
              <a:rPr lang="en-US" sz="2000" baseline="30000" dirty="0" err="1" smtClean="0"/>
              <a:t>Calib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+ 15 BC = 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USA15-Calib</a:t>
            </a:r>
            <a:r>
              <a:rPr lang="en-US" sz="2000" baseline="-25000" dirty="0" smtClean="0"/>
              <a:t>peak</a:t>
            </a:r>
            <a:endParaRPr lang="it-IT" sz="2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102939" y="5731852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 smtClean="0"/>
              <a:t>Now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documented</a:t>
            </a:r>
            <a:r>
              <a:rPr lang="it-IT" sz="2000" b="1" dirty="0" smtClean="0"/>
              <a:t> in the </a:t>
            </a:r>
            <a:r>
              <a:rPr lang="it-IT" sz="2000" b="1" dirty="0" err="1" smtClean="0">
                <a:hlinkClick r:id="rId3"/>
              </a:rPr>
              <a:t>Twiki</a:t>
            </a:r>
            <a:r>
              <a:rPr lang="it-IT" sz="2000" b="1" dirty="0" smtClean="0"/>
              <a:t> !!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6428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latency 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6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51692" y="1585193"/>
            <a:ext cx="11347601" cy="102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BNL </a:t>
            </a:r>
            <a:r>
              <a:rPr lang="en-US" sz="2000" b="1" dirty="0"/>
              <a:t>LTDB vs. LAL LTDB in USA15</a:t>
            </a:r>
          </a:p>
          <a:p>
            <a:pPr lvl="1"/>
            <a:r>
              <a:rPr lang="en-US" sz="2000" dirty="0"/>
              <a:t>The difference between the pulse peak from the BNL LTDB and from the LAL LTDB in USA15 is of ~8 BC: </a:t>
            </a:r>
            <a:endParaRPr lang="en-US" sz="2000" dirty="0" smtClean="0"/>
          </a:p>
          <a:p>
            <a:pPr lvl="1"/>
            <a:r>
              <a:rPr lang="en-US" sz="2000" dirty="0" err="1" smtClean="0"/>
              <a:t>BNL</a:t>
            </a:r>
            <a:r>
              <a:rPr lang="en-US" sz="2000" baseline="-25000" dirty="0" err="1" smtClean="0"/>
              <a:t>peak</a:t>
            </a:r>
            <a:r>
              <a:rPr lang="en-US" sz="2000" dirty="0"/>
              <a:t> + 8 BC = </a:t>
            </a:r>
            <a:r>
              <a:rPr lang="en-US" sz="2000" dirty="0" err="1" smtClean="0"/>
              <a:t>LAL</a:t>
            </a:r>
            <a:r>
              <a:rPr lang="en-US" sz="2000" baseline="-25000" dirty="0" err="1" smtClean="0"/>
              <a:t>peak</a:t>
            </a:r>
            <a:endParaRPr lang="en-US" sz="2000" baseline="-25000" dirty="0" smtClean="0"/>
          </a:p>
        </p:txBody>
      </p:sp>
      <p:sp>
        <p:nvSpPr>
          <p:cNvPr id="2" name="Rettangolo 1"/>
          <p:cNvSpPr/>
          <p:nvPr/>
        </p:nvSpPr>
        <p:spPr>
          <a:xfrm>
            <a:off x="319490" y="1475228"/>
            <a:ext cx="11458854" cy="1256955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in giù 2"/>
          <p:cNvSpPr/>
          <p:nvPr/>
        </p:nvSpPr>
        <p:spPr>
          <a:xfrm>
            <a:off x="5838940" y="2935180"/>
            <a:ext cx="341522" cy="70833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778525" y="3540131"/>
            <a:ext cx="107891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Latency settings have been changed </a:t>
            </a:r>
            <a:r>
              <a:rPr lang="en-US" sz="2000" dirty="0" smtClean="0"/>
              <a:t>to have all the pulses </a:t>
            </a:r>
            <a:r>
              <a:rPr lang="en-US" sz="2000" dirty="0"/>
              <a:t>(of ~ 30 samples) recorded with ABBA </a:t>
            </a:r>
            <a:r>
              <a:rPr lang="en-US" sz="2000" dirty="0" smtClean="0"/>
              <a:t>starting at around sample </a:t>
            </a:r>
            <a:r>
              <a:rPr lang="en-US" sz="2000" dirty="0"/>
              <a:t>10 (the peak </a:t>
            </a:r>
            <a:r>
              <a:rPr lang="en-US" sz="2000" dirty="0" smtClean="0"/>
              <a:t>will be at sample </a:t>
            </a:r>
            <a:r>
              <a:rPr lang="en-US" sz="2000" dirty="0"/>
              <a:t>12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dirty="0"/>
              <a:t>  </a:t>
            </a:r>
          </a:p>
          <a:p>
            <a:pPr lvl="1"/>
            <a:r>
              <a:rPr lang="en-US" sz="2000" dirty="0"/>
              <a:t>The two different LTDBs </a:t>
            </a:r>
            <a:r>
              <a:rPr lang="en-US" sz="2000" dirty="0" smtClean="0"/>
              <a:t>now have </a:t>
            </a:r>
            <a:r>
              <a:rPr lang="en-US" sz="2000" dirty="0"/>
              <a:t>specific </a:t>
            </a:r>
            <a:r>
              <a:rPr lang="en-US" sz="2000" dirty="0" smtClean="0"/>
              <a:t>settings (</a:t>
            </a:r>
            <a:r>
              <a:rPr lang="en-US" sz="2000" dirty="0" smtClean="0">
                <a:hlinkClick r:id="rId3"/>
              </a:rPr>
              <a:t>here </a:t>
            </a:r>
            <a:r>
              <a:rPr lang="en-US" sz="2000" dirty="0" smtClean="0"/>
              <a:t>all the details):  </a:t>
            </a:r>
            <a:endParaRPr lang="en-US" sz="2000" dirty="0"/>
          </a:p>
          <a:p>
            <a:pPr lvl="1"/>
            <a:r>
              <a:rPr lang="en-US" sz="2000" dirty="0"/>
              <a:t>- </a:t>
            </a:r>
            <a:r>
              <a:rPr lang="en-US" sz="2000" b="1" dirty="0"/>
              <a:t>0x44 for LAL LTDB </a:t>
            </a:r>
            <a:r>
              <a:rPr lang="en-US" sz="2000" dirty="0" smtClean="0"/>
              <a:t>(FPGAs 18:2 </a:t>
            </a:r>
            <a:r>
              <a:rPr lang="en-US" sz="2000" dirty="0"/>
              <a:t>and 19:1)  </a:t>
            </a:r>
          </a:p>
          <a:p>
            <a:pPr lvl="1"/>
            <a:r>
              <a:rPr lang="en-US" sz="2000" dirty="0"/>
              <a:t>-</a:t>
            </a:r>
            <a:r>
              <a:rPr lang="en-US" sz="2000" b="1" dirty="0"/>
              <a:t> 0x4d for BNL LTDB </a:t>
            </a:r>
            <a:r>
              <a:rPr lang="en-US" sz="2000" dirty="0" smtClean="0"/>
              <a:t>(</a:t>
            </a:r>
            <a:r>
              <a:rPr lang="en-US" sz="2000" dirty="0"/>
              <a:t>FPGAs </a:t>
            </a:r>
            <a:r>
              <a:rPr lang="en-US" sz="2000" dirty="0" smtClean="0"/>
              <a:t>19:2 </a:t>
            </a:r>
            <a:r>
              <a:rPr lang="en-US" sz="2000" dirty="0"/>
              <a:t>and 20:2)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252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776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 issue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7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195139" y="1061103"/>
            <a:ext cx="1179759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On July 12 </a:t>
            </a:r>
            <a:r>
              <a:rPr lang="en-GB" sz="2000" dirty="0" smtClean="0"/>
              <a:t>first issue with FE (during the calibration runs)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/>
              <a:t>BNL LTDB links all unlocked: issue solved using some python scripts provided by BNL group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On July 15 </a:t>
            </a:r>
            <a:r>
              <a:rPr lang="en-GB" sz="2000" dirty="0" smtClean="0"/>
              <a:t>again the same issue (during the latency setting change)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/>
              <a:t>BNL LTDB links again all unlocked: this time the python scripts didn’t work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/>
              <a:t>Most of LAL LTDB links were locked</a:t>
            </a:r>
          </a:p>
          <a:p>
            <a:pPr lvl="1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On July 18 </a:t>
            </a:r>
            <a:r>
              <a:rPr lang="en-GB" sz="2000" dirty="0" smtClean="0"/>
              <a:t>the situation was not improving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/>
              <a:t>BNL LTDB was still unlocked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M</a:t>
            </a:r>
            <a:r>
              <a:rPr lang="en-GB" dirty="0" smtClean="0"/>
              <a:t>ost of LAL LTDB links unlocked. Tried reconfiguration of LTDB with some scripts (already tested and working) provided by Stefan </a:t>
            </a:r>
            <a:r>
              <a:rPr lang="en-GB" dirty="0" err="1" smtClean="0"/>
              <a:t>Simion</a:t>
            </a:r>
            <a:r>
              <a:rPr lang="en-GB" dirty="0" smtClean="0"/>
              <a:t>: configuration completely failed.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/>
              <a:t>All the LTDB links were unlocked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b="1" dirty="0" smtClean="0"/>
              <a:t>FINALLY SOLVED!</a:t>
            </a:r>
            <a:endParaRPr lang="en-GB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BNL LTDB - After r</a:t>
            </a:r>
            <a:r>
              <a:rPr lang="en-US" dirty="0" smtClean="0"/>
              <a:t>e-powering </a:t>
            </a:r>
            <a:r>
              <a:rPr lang="en-US" dirty="0"/>
              <a:t>the GLIB </a:t>
            </a:r>
            <a:r>
              <a:rPr lang="en-US" dirty="0" smtClean="0"/>
              <a:t>card</a:t>
            </a:r>
            <a:r>
              <a:rPr lang="en-GB" dirty="0" smtClean="0"/>
              <a:t>, the </a:t>
            </a:r>
            <a:r>
              <a:rPr lang="en-GB" dirty="0"/>
              <a:t>python scripts </a:t>
            </a:r>
            <a:r>
              <a:rPr lang="en-GB" dirty="0" smtClean="0"/>
              <a:t>were working again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LAL LTDB - Stefan stopped the monitoring of the link status: this was causing a conflict with the reconfiguration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						All the details </a:t>
            </a:r>
            <a:r>
              <a:rPr lang="en-GB" dirty="0" smtClean="0">
                <a:hlinkClick r:id="rId3"/>
              </a:rPr>
              <a:t>here</a:t>
            </a:r>
            <a:r>
              <a:rPr lang="en-GB" dirty="0" smtClean="0"/>
              <a:t>, </a:t>
            </a:r>
            <a:r>
              <a:rPr lang="en-GB" dirty="0" smtClean="0">
                <a:hlinkClick r:id="rId4"/>
              </a:rPr>
              <a:t>here </a:t>
            </a:r>
            <a:r>
              <a:rPr lang="en-GB" dirty="0" smtClean="0"/>
              <a:t>and </a:t>
            </a:r>
            <a:r>
              <a:rPr lang="en-GB" dirty="0" smtClean="0">
                <a:hlinkClick r:id="rId5"/>
              </a:rPr>
              <a:t>here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025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outlook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430393" y="1541947"/>
            <a:ext cx="113479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b="1" dirty="0" smtClean="0">
                <a:cs typeface="Arial" panose="020B0604020202020204" pitchFamily="34" charset="0"/>
              </a:rPr>
              <a:t>New </a:t>
            </a:r>
            <a:r>
              <a:rPr lang="it-IT" sz="2200" b="1" dirty="0" smtClean="0">
                <a:cs typeface="Arial" panose="020B0604020202020204" pitchFamily="34" charset="0"/>
              </a:rPr>
              <a:t>firmware </a:t>
            </a:r>
            <a:r>
              <a:rPr lang="it-IT" sz="2200" b="1" dirty="0" err="1" smtClean="0">
                <a:cs typeface="Arial" panose="020B0604020202020204" pitchFamily="34" charset="0"/>
              </a:rPr>
              <a:t>versions</a:t>
            </a:r>
            <a:r>
              <a:rPr lang="it-IT" sz="2200" b="1" dirty="0" smtClean="0">
                <a:cs typeface="Arial" panose="020B0604020202020204" pitchFamily="34" charset="0"/>
              </a:rPr>
              <a:t> (front and back):</a:t>
            </a:r>
            <a:endParaRPr lang="it-IT" sz="2200" b="1" dirty="0" smtClean="0"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Merging </a:t>
            </a:r>
            <a:r>
              <a:rPr lang="en-US" sz="2000" dirty="0"/>
              <a:t>and reworking some common </a:t>
            </a:r>
            <a:r>
              <a:rPr lang="en-US" sz="2000" dirty="0" err="1"/>
              <a:t>vhdl</a:t>
            </a:r>
            <a:r>
              <a:rPr lang="en-US" sz="2000" dirty="0"/>
              <a:t> files</a:t>
            </a:r>
            <a:endParaRPr lang="en-US" sz="2000" b="1" dirty="0" smtClean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200" b="1" dirty="0" smtClean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b="1" dirty="0" err="1" smtClean="0">
                <a:cs typeface="Arial" panose="020B0604020202020204" pitchFamily="34" charset="0"/>
              </a:rPr>
              <a:t>Latency</a:t>
            </a:r>
            <a:r>
              <a:rPr lang="it-IT" sz="2200" b="1" dirty="0" smtClean="0">
                <a:cs typeface="Arial" panose="020B0604020202020204" pitchFamily="34" charset="0"/>
              </a:rPr>
              <a:t> </a:t>
            </a:r>
            <a:r>
              <a:rPr lang="it-IT" sz="2200" b="1" dirty="0" err="1" smtClean="0">
                <a:cs typeface="Arial" panose="020B0604020202020204" pitchFamily="34" charset="0"/>
              </a:rPr>
              <a:t>issue</a:t>
            </a:r>
            <a:r>
              <a:rPr lang="it-IT" sz="2200" b="1" dirty="0" smtClean="0">
                <a:cs typeface="Arial" panose="020B0604020202020204" pitchFamily="34" charset="0"/>
              </a:rPr>
              <a:t> </a:t>
            </a:r>
            <a:r>
              <a:rPr lang="it-IT" sz="2200" b="1" dirty="0" err="1" smtClean="0">
                <a:cs typeface="Arial" panose="020B0604020202020204" pitchFamily="34" charset="0"/>
              </a:rPr>
              <a:t>s</a:t>
            </a:r>
            <a:r>
              <a:rPr lang="it-IT" sz="2200" b="1" dirty="0" err="1" smtClean="0">
                <a:cs typeface="Arial" panose="020B0604020202020204" pitchFamily="34" charset="0"/>
              </a:rPr>
              <a:t>olved</a:t>
            </a:r>
            <a:r>
              <a:rPr lang="en-GB" sz="2200" b="1" dirty="0" smtClean="0">
                <a:cs typeface="Arial" panose="020B0604020202020204" pitchFamily="34" charset="0"/>
              </a:rPr>
              <a:t> </a:t>
            </a:r>
            <a:endParaRPr lang="en-GB" sz="2200" b="1" dirty="0" smtClean="0"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it-IT" sz="2000" dirty="0" err="1" smtClean="0">
                <a:cs typeface="Arial" panose="020B0604020202020204" pitchFamily="34" charset="0"/>
              </a:rPr>
              <a:t>Latency</a:t>
            </a:r>
            <a:r>
              <a:rPr lang="it-IT" sz="2000" dirty="0" smtClean="0">
                <a:cs typeface="Arial" panose="020B0604020202020204" pitchFamily="34" charset="0"/>
              </a:rPr>
              <a:t>: </a:t>
            </a:r>
            <a:r>
              <a:rPr lang="it-IT" sz="2000" dirty="0" err="1" smtClean="0">
                <a:cs typeface="Arial" panose="020B0604020202020204" pitchFamily="34" charset="0"/>
              </a:rPr>
              <a:t>found</a:t>
            </a:r>
            <a:r>
              <a:rPr lang="it-IT" sz="2000" dirty="0" smtClean="0">
                <a:cs typeface="Arial" panose="020B0604020202020204" pitchFamily="34" charset="0"/>
              </a:rPr>
              <a:t> a fine position for the </a:t>
            </a:r>
            <a:r>
              <a:rPr lang="it-IT" sz="2000" dirty="0" err="1" smtClean="0">
                <a:cs typeface="Arial" panose="020B0604020202020204" pitchFamily="34" charset="0"/>
              </a:rPr>
              <a:t>pulse</a:t>
            </a:r>
            <a:r>
              <a:rPr lang="it-IT" sz="2000" dirty="0" smtClean="0">
                <a:cs typeface="Arial" panose="020B0604020202020204" pitchFamily="34" charset="0"/>
              </a:rPr>
              <a:t> </a:t>
            </a:r>
            <a:r>
              <a:rPr lang="it-IT" sz="2000" dirty="0" err="1" smtClean="0">
                <a:cs typeface="Arial" panose="020B0604020202020204" pitchFamily="34" charset="0"/>
              </a:rPr>
              <a:t>fot</a:t>
            </a:r>
            <a:r>
              <a:rPr lang="it-IT" sz="2000" dirty="0" smtClean="0">
                <a:cs typeface="Arial" panose="020B0604020202020204" pitchFamily="34" charset="0"/>
              </a:rPr>
              <a:t> </a:t>
            </a:r>
            <a:r>
              <a:rPr lang="it-IT" sz="2000" dirty="0" err="1" smtClean="0">
                <a:cs typeface="Arial" panose="020B0604020202020204" pitchFamily="34" charset="0"/>
              </a:rPr>
              <a:t>both</a:t>
            </a:r>
            <a:r>
              <a:rPr lang="it-IT" sz="2000" dirty="0" smtClean="0">
                <a:cs typeface="Arial" panose="020B0604020202020204" pitchFamily="34" charset="0"/>
              </a:rPr>
              <a:t> </a:t>
            </a:r>
            <a:r>
              <a:rPr lang="it-IT" sz="2000" dirty="0" err="1" smtClean="0">
                <a:cs typeface="Arial" panose="020B0604020202020204" pitchFamily="34" charset="0"/>
              </a:rPr>
              <a:t>LTDBs</a:t>
            </a:r>
            <a:r>
              <a:rPr lang="it-IT" sz="2000" dirty="0" smtClean="0">
                <a:cs typeface="Arial" panose="020B0604020202020204" pitchFamily="34" charset="0"/>
              </a:rPr>
              <a:t> </a:t>
            </a:r>
            <a:r>
              <a:rPr lang="en-US" sz="2000" dirty="0"/>
              <a:t>and </a:t>
            </a:r>
            <a:r>
              <a:rPr lang="en-US" sz="2000" dirty="0" smtClean="0"/>
              <a:t>finally </a:t>
            </a:r>
            <a:r>
              <a:rPr lang="en-US" sz="2000" dirty="0"/>
              <a:t>documented on the </a:t>
            </a:r>
            <a:r>
              <a:rPr lang="en-US" sz="2000" dirty="0" err="1"/>
              <a:t>Twiki</a:t>
            </a:r>
            <a:endParaRPr lang="it-IT" sz="2000" dirty="0"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it-IT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b="1" dirty="0" smtClean="0">
                <a:cs typeface="Arial" panose="020B0604020202020204" pitchFamily="34" charset="0"/>
              </a:rPr>
              <a:t>FE </a:t>
            </a:r>
            <a:r>
              <a:rPr lang="it-IT" sz="2200" b="1" dirty="0" err="1" smtClean="0">
                <a:cs typeface="Arial" panose="020B0604020202020204" pitchFamily="34" charset="0"/>
              </a:rPr>
              <a:t>issues</a:t>
            </a:r>
            <a:r>
              <a:rPr lang="it-IT" sz="2200" b="1" dirty="0" smtClean="0">
                <a:cs typeface="Arial" panose="020B0604020202020204" pitchFamily="34" charset="0"/>
              </a:rPr>
              <a:t> </a:t>
            </a:r>
            <a:r>
              <a:rPr lang="it-IT" sz="2200" b="1" dirty="0" err="1">
                <a:cs typeface="Arial" panose="020B0604020202020204" pitchFamily="34" charset="0"/>
              </a:rPr>
              <a:t>solved</a:t>
            </a:r>
            <a:endParaRPr lang="it-IT" sz="2200" b="1" dirty="0"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Arial" panose="020B0604020202020204" pitchFamily="34" charset="0"/>
              </a:rPr>
              <a:t>After re-powering GLIB card and reconfiguration of BNL </a:t>
            </a:r>
            <a:r>
              <a:rPr lang="en-US" sz="2000" dirty="0" smtClean="0">
                <a:cs typeface="Arial" panose="020B0604020202020204" pitchFamily="34" charset="0"/>
              </a:rPr>
              <a:t>LTDB: link </a:t>
            </a:r>
            <a:r>
              <a:rPr lang="en-US" sz="2000" dirty="0">
                <a:cs typeface="Arial" panose="020B0604020202020204" pitchFamily="34" charset="0"/>
              </a:rPr>
              <a:t>status is ok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Arial" panose="020B0604020202020204" pitchFamily="34" charset="0"/>
              </a:rPr>
              <a:t>After stopping the monitoring of the LAL LTDB link status and after its </a:t>
            </a:r>
            <a:r>
              <a:rPr lang="en-US" sz="2000" dirty="0" smtClean="0">
                <a:cs typeface="Arial" panose="020B0604020202020204" pitchFamily="34" charset="0"/>
              </a:rPr>
              <a:t>reconfiguring: link </a:t>
            </a:r>
            <a:r>
              <a:rPr lang="en-US" sz="2000" dirty="0">
                <a:cs typeface="Arial" panose="020B0604020202020204" pitchFamily="34" charset="0"/>
              </a:rPr>
              <a:t>status is </a:t>
            </a:r>
            <a:r>
              <a:rPr lang="en-US" sz="2000" dirty="0" smtClean="0">
                <a:cs typeface="Arial" panose="020B0604020202020204" pitchFamily="34" charset="0"/>
              </a:rPr>
              <a:t>ok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8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814</Words>
  <Application>Microsoft Office PowerPoint</Application>
  <PresentationFormat>Widescreen</PresentationFormat>
  <Paragraphs>115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Uppsala1</cp:lastModifiedBy>
  <cp:revision>294</cp:revision>
  <dcterms:created xsi:type="dcterms:W3CDTF">2016-02-23T08:49:41Z</dcterms:created>
  <dcterms:modified xsi:type="dcterms:W3CDTF">2016-07-19T09:46:37Z</dcterms:modified>
</cp:coreProperties>
</file>