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226DE-060A-41B9-B701-F036A9CF1654}" type="datetimeFigureOut">
              <a:rPr lang="it-IT" smtClean="0"/>
              <a:t>09/12/2016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55E2B-0AB9-4E0F-8F32-7B2CD87998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204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55E2B-0AB9-4E0F-8F32-7B2CD879984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309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2D41-5421-4C73-82AB-372FFD24B72A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47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F13B-9F58-4CD1-809E-729B2375F757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4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E299-588B-4581-B207-A620476917BC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194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8535-8599-48AB-9EA2-EFA8F2D368B9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113E31D-E2AB-40D1-8B51-AFA5AFEF393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65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0C72-3FD1-42D6-8F3F-29960948C432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85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C0CE-F39E-4DA3-8167-6D7C79524D16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7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F540-A95E-4F9A-A2BF-68C37C8C455D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2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72B-E95B-4841-9113-7A756112C1DE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0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94F3-0E80-4563-9299-94E7B2B96C74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0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12FB74-3676-4A5B-BF1E-B13B4ACA14ED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3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08D2-4987-4B26-85F0-E15167E637DD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1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6E299-588B-4581-B207-A620476917BC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30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/>
              <a:t>ABBA firmware: </a:t>
            </a:r>
            <a:r>
              <a:rPr lang="it-IT" sz="5500" dirty="0" smtClean="0"/>
              <a:t>status and </a:t>
            </a:r>
            <a:r>
              <a:rPr lang="it-IT" sz="5500" dirty="0" err="1" smtClean="0"/>
              <a:t>outlook</a:t>
            </a:r>
            <a:endParaRPr lang="it-IT" sz="55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200" dirty="0" smtClean="0"/>
              <a:t>Alessandra Camplani – </a:t>
            </a:r>
            <a:r>
              <a:rPr lang="en-US" sz="2200" dirty="0" err="1" smtClean="0"/>
              <a:t>universita</a:t>
            </a:r>
            <a:r>
              <a:rPr lang="en-US" sz="2200" dirty="0" smtClean="0"/>
              <a:t>’ </a:t>
            </a:r>
            <a:r>
              <a:rPr lang="en-US" sz="2200" dirty="0" err="1" smtClean="0"/>
              <a:t>degli</a:t>
            </a:r>
            <a:r>
              <a:rPr lang="en-US" sz="2200" dirty="0" smtClean="0"/>
              <a:t> </a:t>
            </a:r>
            <a:r>
              <a:rPr lang="en-US" sz="2200" dirty="0" err="1" smtClean="0"/>
              <a:t>studi</a:t>
            </a:r>
            <a:r>
              <a:rPr lang="en-US" sz="2200" dirty="0" smtClean="0"/>
              <a:t> di </a:t>
            </a:r>
            <a:r>
              <a:rPr lang="en-US" sz="2200" dirty="0" err="1" smtClean="0"/>
              <a:t>milano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7965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2016: A year of a lot of improvements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914401" y="2153227"/>
            <a:ext cx="102412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Identified source of blockage</a:t>
            </a:r>
            <a:r>
              <a:rPr lang="it-IT" sz="2000" dirty="0" smtClean="0"/>
              <a:t>: </a:t>
            </a:r>
            <a:r>
              <a:rPr lang="en-US" sz="2000" dirty="0"/>
              <a:t>a</a:t>
            </a:r>
            <a:r>
              <a:rPr lang="en-US" sz="2000" dirty="0" smtClean="0"/>
              <a:t>dded </a:t>
            </a:r>
            <a:r>
              <a:rPr lang="en-US" sz="2000" dirty="0"/>
              <a:t>length check in the </a:t>
            </a:r>
            <a:r>
              <a:rPr lang="en-US" sz="2000" dirty="0" err="1"/>
              <a:t>UDP_module</a:t>
            </a:r>
            <a:r>
              <a:rPr lang="en-US" sz="2000" dirty="0"/>
              <a:t> </a:t>
            </a:r>
            <a:r>
              <a:rPr lang="en-US" sz="2000" dirty="0" smtClean="0"/>
              <a:t>to </a:t>
            </a:r>
            <a:r>
              <a:rPr lang="en-US" sz="2000" dirty="0"/>
              <a:t>prevent forwarding garbage data from Front FPGA to outer </a:t>
            </a:r>
            <a:r>
              <a:rPr lang="en-US" sz="2000" dirty="0" smtClean="0"/>
              <a:t>world:</a:t>
            </a:r>
            <a:endParaRPr lang="it-IT" sz="2000" dirty="0" smtClean="0"/>
          </a:p>
          <a:p>
            <a:pPr marL="800100" lvl="1" indent="-342900" algn="just">
              <a:buSzPct val="70000"/>
              <a:buFont typeface="Wingdings" panose="05000000000000000000" pitchFamily="2" charset="2"/>
              <a:buChar char="Ø"/>
            </a:pPr>
            <a:r>
              <a:rPr lang="en-US" sz="2000" dirty="0" smtClean="0"/>
              <a:t>ABBA </a:t>
            </a:r>
            <a:r>
              <a:rPr lang="en-US" sz="2000" dirty="0"/>
              <a:t>readout very </a:t>
            </a:r>
            <a:r>
              <a:rPr lang="en-US" sz="2000" dirty="0" smtClean="0"/>
              <a:t>stable (no “dying</a:t>
            </a:r>
            <a:r>
              <a:rPr lang="en-US" sz="2000" dirty="0"/>
              <a:t>” of </a:t>
            </a:r>
            <a:r>
              <a:rPr lang="en-US" sz="2000" dirty="0" smtClean="0"/>
              <a:t>FPGAs)</a:t>
            </a:r>
          </a:p>
          <a:p>
            <a:pPr marL="800100" lvl="1" indent="-342900" algn="just">
              <a:buSzPct val="70000"/>
              <a:buFont typeface="Wingdings" panose="05000000000000000000" pitchFamily="2" charset="2"/>
              <a:buChar char="Ø"/>
            </a:pPr>
            <a:r>
              <a:rPr lang="en-US" sz="2000" dirty="0" smtClean="0"/>
              <a:t>no </a:t>
            </a:r>
            <a:r>
              <a:rPr lang="en-US" sz="2000" dirty="0"/>
              <a:t>reprogramming</a:t>
            </a:r>
            <a:endParaRPr lang="it-IT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Improved design constraints on both Front and Back FPGAs</a:t>
            </a:r>
          </a:p>
          <a:p>
            <a:pPr marL="800100" lvl="1" indent="-342900" algn="just">
              <a:buSzPct val="70000"/>
              <a:buFont typeface="Wingdings" panose="05000000000000000000" pitchFamily="2" charset="2"/>
              <a:buChar char="Ø"/>
            </a:pPr>
            <a:r>
              <a:rPr lang="en-US" sz="2000" dirty="0" smtClean="0"/>
              <a:t>Solving the pedestal hop issue in the data</a:t>
            </a:r>
            <a:endParaRPr lang="it-IT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Introduced more specific reset commands via </a:t>
            </a:r>
            <a:r>
              <a:rPr lang="en-US" sz="2000" dirty="0" err="1" smtClean="0"/>
              <a:t>IPbus</a:t>
            </a: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Introduced </a:t>
            </a:r>
            <a:r>
              <a:rPr lang="en-US" sz="2000" dirty="0"/>
              <a:t>ID for tracing packets </a:t>
            </a:r>
            <a:r>
              <a:rPr lang="en-US" sz="2000" dirty="0" smtClean="0"/>
              <a:t>between Front and Back FPGA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New simulations available for Front FPGA firmware</a:t>
            </a: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Implemented protection against early </a:t>
            </a:r>
            <a:r>
              <a:rPr lang="en-US" sz="2000" dirty="0" smtClean="0"/>
              <a:t>readout</a:t>
            </a:r>
          </a:p>
          <a:p>
            <a:pPr marL="800100" lvl="1" indent="-342900" algn="just">
              <a:buSzPct val="70000"/>
              <a:buFont typeface="Wingdings" panose="05000000000000000000" pitchFamily="2" charset="2"/>
              <a:buChar char="Ø"/>
            </a:pPr>
            <a:r>
              <a:rPr lang="en-US" sz="2000" dirty="0" smtClean="0"/>
              <a:t>Solving latency issue in the data</a:t>
            </a:r>
          </a:p>
        </p:txBody>
      </p:sp>
      <p:sp>
        <p:nvSpPr>
          <p:cNvPr id="4" name="Rettangolo 3"/>
          <p:cNvSpPr/>
          <p:nvPr/>
        </p:nvSpPr>
        <p:spPr>
          <a:xfrm rot="707949">
            <a:off x="8598512" y="3290460"/>
            <a:ext cx="3277638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50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</a:t>
            </a:r>
            <a:r>
              <a:rPr lang="it-IT" sz="35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 </a:t>
            </a:r>
          </a:p>
          <a:p>
            <a:pPr algn="ctr"/>
            <a:r>
              <a:rPr lang="it-IT" sz="350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</a:t>
            </a:r>
            <a:r>
              <a:rPr lang="it-IT" sz="35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the firmware </a:t>
            </a:r>
          </a:p>
          <a:p>
            <a:pPr algn="ctr"/>
            <a:r>
              <a:rPr lang="it-IT" sz="350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people</a:t>
            </a:r>
            <a:r>
              <a:rPr lang="it-IT" sz="35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9518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78" y="3552957"/>
            <a:ext cx="3490071" cy="2527804"/>
          </a:xfrm>
          <a:prstGeom prst="rect">
            <a:avLst/>
          </a:prstGeom>
        </p:spPr>
      </p:pic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still do a lot (Front firmware)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54824" y="1760369"/>
            <a:ext cx="10500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From the Front FPGA point of view:</a:t>
            </a:r>
          </a:p>
          <a:p>
            <a:pPr algn="just"/>
            <a:endParaRPr lang="en-US" sz="8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Once a fiber is unlocked, the data pattern shown is random </a:t>
            </a:r>
          </a:p>
          <a:p>
            <a:pPr marL="800100" lvl="1" indent="-342900" algn="just">
              <a:buSzPct val="70000"/>
              <a:buFont typeface="Wingdings" panose="05000000000000000000" pitchFamily="2" charset="2"/>
              <a:buChar char="Ø"/>
            </a:pPr>
            <a:r>
              <a:rPr lang="en-US" sz="2000" dirty="0" smtClean="0"/>
              <a:t>A fixed data pattern will be provided in the data</a:t>
            </a:r>
          </a:p>
          <a:p>
            <a:pPr marL="800100" lvl="1" indent="-342900" algn="just">
              <a:buSzPct val="70000"/>
              <a:buFont typeface="Wingdings" panose="05000000000000000000" pitchFamily="2" charset="2"/>
              <a:buChar char="Ø"/>
            </a:pPr>
            <a:r>
              <a:rPr lang="en-US" sz="2000" dirty="0" smtClean="0"/>
              <a:t>(Maybe something can be done also at software </a:t>
            </a:r>
            <a:r>
              <a:rPr lang="en-US" sz="2000" dirty="0"/>
              <a:t>level e.g</a:t>
            </a:r>
            <a:r>
              <a:rPr lang="en-US" sz="2000" dirty="0" smtClean="0"/>
              <a:t>. a flag in the header to declare an unlock fiber, as a </a:t>
            </a:r>
            <a:r>
              <a:rPr lang="it-IT" sz="2000" dirty="0"/>
              <a:t>cross </a:t>
            </a:r>
            <a:r>
              <a:rPr lang="en-US" sz="2000" dirty="0" smtClean="0"/>
              <a:t>check)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22" name="CasellaDiTesto 21"/>
          <p:cNvSpPr txBox="1"/>
          <p:nvPr/>
        </p:nvSpPr>
        <p:spPr>
          <a:xfrm>
            <a:off x="10089332" y="4651201"/>
            <a:ext cx="152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Thanks</a:t>
            </a:r>
            <a:r>
              <a:rPr lang="it-IT" dirty="0" smtClean="0"/>
              <a:t> Laura for the plots! 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2644452" y="5967941"/>
            <a:ext cx="6846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Two unlocked fibers from run </a:t>
            </a:r>
            <a:r>
              <a:rPr lang="en-US" dirty="0"/>
              <a:t>307712 </a:t>
            </a:r>
            <a:r>
              <a:rPr lang="en-US" dirty="0" smtClean="0"/>
              <a:t>between LAL LTDB and FPGA 18:2</a:t>
            </a:r>
            <a:endParaRPr lang="it-IT" dirty="0"/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40" y="3552957"/>
            <a:ext cx="3538925" cy="25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still do a lot (Front firmware)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54824" y="1828297"/>
            <a:ext cx="107294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US" sz="2000" dirty="0" smtClean="0"/>
              <a:t>Have a fixed latency upon fiber locking</a:t>
            </a:r>
          </a:p>
          <a:p>
            <a:pPr lvl="1" algn="just"/>
            <a:r>
              <a:rPr lang="en-US" sz="2000" dirty="0" smtClean="0"/>
              <a:t>As Nicolas DD was suggesting: </a:t>
            </a:r>
          </a:p>
          <a:p>
            <a:pPr marL="800100" lvl="1" indent="-342900" algn="just">
              <a:buSzPct val="70000"/>
              <a:buFont typeface="Wingdings" panose="05000000000000000000" pitchFamily="2" charset="2"/>
              <a:buChar char="Ø"/>
            </a:pPr>
            <a:r>
              <a:rPr lang="en-US" sz="2000" dirty="0"/>
              <a:t>H</a:t>
            </a:r>
            <a:r>
              <a:rPr lang="en-US" sz="2000" dirty="0" smtClean="0"/>
              <a:t>ave a register with the latency difference between the TTC BCR and the LTDB BCR (</a:t>
            </a:r>
            <a:r>
              <a:rPr lang="it-IT" sz="2000" dirty="0" smtClean="0"/>
              <a:t>K-code)</a:t>
            </a:r>
            <a:endParaRPr lang="en-US" sz="2000" dirty="0" smtClean="0"/>
          </a:p>
          <a:p>
            <a:pPr marL="800100" lvl="1" indent="-342900" algn="just">
              <a:buSzPct val="70000"/>
              <a:buFont typeface="Wingdings" panose="05000000000000000000" pitchFamily="2" charset="2"/>
              <a:buChar char="Ø"/>
            </a:pPr>
            <a:r>
              <a:rPr lang="en-US" sz="2000" dirty="0" smtClean="0"/>
              <a:t>Knowing the latency used to read the data buffer, the difference between this value and the one in the register is -1, you add +1 to the latency used to read the data buffer</a:t>
            </a:r>
            <a:endParaRPr lang="en-US" sz="20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3554155"/>
            <a:ext cx="4890062" cy="274736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562" y="3592255"/>
            <a:ext cx="4960908" cy="2709263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10556470" y="4555536"/>
            <a:ext cx="152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Thanks</a:t>
            </a:r>
            <a:r>
              <a:rPr lang="it-IT" dirty="0" smtClean="0"/>
              <a:t> Peter for the plots! 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4074918" y="3761383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FPGA 19:2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9281012" y="377823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FPGA 20:2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8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still do a lot (Back firmware)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786063" y="2293035"/>
            <a:ext cx="104821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the </a:t>
            </a:r>
            <a:r>
              <a:rPr lang="en-US" sz="2000" dirty="0" smtClean="0"/>
              <a:t>Back FPGA </a:t>
            </a:r>
            <a:r>
              <a:rPr lang="en-US" sz="2000" dirty="0"/>
              <a:t>point of view: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Now that the ID tracing is implemented between Front and Back FPGA:</a:t>
            </a:r>
          </a:p>
          <a:p>
            <a:pPr marL="800100" lvl="1" indent="-342900">
              <a:buSzPct val="70000"/>
              <a:buFont typeface="Wingdings" panose="05000000000000000000" pitchFamily="2" charset="2"/>
              <a:buChar char="Ø"/>
            </a:pPr>
            <a:r>
              <a:rPr lang="en-US" sz="2000" dirty="0" smtClean="0"/>
              <a:t>It can be possible to monitor and count the packets lost between the Front and Back FPGAs</a:t>
            </a:r>
          </a:p>
          <a:p>
            <a:pPr marL="1257300" lvl="2" indent="-342900">
              <a:buSzPct val="70000"/>
              <a:buFont typeface="Wingdings" panose="05000000000000000000" pitchFamily="2" charset="2"/>
              <a:buChar char="Ø"/>
            </a:pPr>
            <a:r>
              <a:rPr lang="en-US" sz="2000" dirty="0" smtClean="0"/>
              <a:t>To monitor we need registers and </a:t>
            </a:r>
            <a:r>
              <a:rPr lang="en-US" sz="2000" dirty="0" err="1" smtClean="0"/>
              <a:t>IPbus</a:t>
            </a:r>
            <a:r>
              <a:rPr lang="en-US" sz="2000" dirty="0" smtClean="0"/>
              <a:t> in the Back FPGA</a:t>
            </a:r>
          </a:p>
          <a:p>
            <a:pPr lvl="1">
              <a:buSzPct val="70000"/>
            </a:pPr>
            <a:r>
              <a:rPr lang="en-US" sz="2000" dirty="0" smtClean="0"/>
              <a:t>		A basic implementation is already there but something more is needed..</a:t>
            </a:r>
          </a:p>
          <a:p>
            <a:pPr marL="1257300" lvl="2" indent="-342900">
              <a:buSzPct val="70000"/>
              <a:buFont typeface="Wingdings" panose="05000000000000000000" pitchFamily="2" charset="2"/>
              <a:buChar char="Ø"/>
            </a:pPr>
            <a:r>
              <a:rPr lang="en-US" sz="2000" dirty="0" smtClean="0"/>
              <a:t>Re-use the </a:t>
            </a:r>
            <a:r>
              <a:rPr lang="en-US" sz="2000" dirty="0" err="1" smtClean="0"/>
              <a:t>IPbus</a:t>
            </a:r>
            <a:r>
              <a:rPr lang="en-US" sz="2000" dirty="0" smtClean="0"/>
              <a:t> code already implemented in the Front FPGA firmware </a:t>
            </a:r>
          </a:p>
        </p:txBody>
      </p:sp>
    </p:spTree>
    <p:extLst>
      <p:ext uri="{BB962C8B-B14F-4D97-AF65-F5344CB8AC3E}">
        <p14:creationId xmlns:p14="http://schemas.microsoft.com/office/powerpoint/2010/main" val="129672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942535" y="1491175"/>
            <a:ext cx="10480431" cy="67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 flipH="1">
            <a:off x="1444121" y="590843"/>
            <a:ext cx="9112349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Thanks for your attention!</a:t>
            </a:r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Questions?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pPr algn="ctr"/>
            <a:endParaRPr lang="it-IT" sz="3200" dirty="0"/>
          </a:p>
          <a:p>
            <a:pPr algn="ctr"/>
            <a:r>
              <a:rPr lang="en-US" sz="3200" dirty="0" smtClean="0"/>
              <a:t>Merry Christmas </a:t>
            </a:r>
            <a:r>
              <a:rPr lang="en-US" sz="3200" dirty="0"/>
              <a:t>and </a:t>
            </a:r>
            <a:r>
              <a:rPr lang="en-US" sz="3200" dirty="0" smtClean="0"/>
              <a:t>Happy New Year!</a:t>
            </a:r>
            <a:endParaRPr lang="it-IT" sz="3200" dirty="0" smtClean="0"/>
          </a:p>
          <a:p>
            <a:endParaRPr lang="it-IT" dirty="0" smtClean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85" y="3534044"/>
            <a:ext cx="3836330" cy="155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7018</TotalTime>
  <Words>373</Words>
  <Application>Microsoft Office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Retrospettivo</vt:lpstr>
      <vt:lpstr>ABBA firmware: status and outlook</vt:lpstr>
      <vt:lpstr>2016: A year of a lot of improvements</vt:lpstr>
      <vt:lpstr>We can still do a lot (Front firmware)</vt:lpstr>
      <vt:lpstr>We can still do a lot (Front firmware)</vt:lpstr>
      <vt:lpstr>We can still do a lot (Back firmware)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ABBA firmware: next level</dc:title>
  <dc:creator>camplani</dc:creator>
  <cp:lastModifiedBy>camplani</cp:lastModifiedBy>
  <cp:revision>38</cp:revision>
  <dcterms:created xsi:type="dcterms:W3CDTF">2016-12-07T15:43:18Z</dcterms:created>
  <dcterms:modified xsi:type="dcterms:W3CDTF">2016-12-13T08:27:08Z</dcterms:modified>
</cp:coreProperties>
</file>