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94364" autoAdjust="0"/>
  </p:normalViewPr>
  <p:slideViewPr>
    <p:cSldViewPr snapToGrid="0">
      <p:cViewPr varScale="1">
        <p:scale>
          <a:sx n="70" d="100"/>
          <a:sy n="70" d="100"/>
        </p:scale>
        <p:origin x="732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9F8BF-2114-4224-ADB6-20B2A7EC611A}" type="datetimeFigureOut">
              <a:rPr lang="it-IT" smtClean="0"/>
              <a:t>17/01/2017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A7A68-8541-481F-AA35-BC617CE02B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3242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A7A68-8541-481F-AA35-BC617CE02BE6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651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46C1-1D17-4C62-9D42-5CE71A43463F}" type="datetime1">
              <a:rPr lang="en-US" smtClean="0"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35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C5A1-BF5C-4CD5-99BC-5E8E19B2E226}" type="datetime1">
              <a:rPr lang="en-US" smtClean="0"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68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5EB9-08B2-43C0-A199-AD3334298CD1}" type="datetime1">
              <a:rPr lang="en-US" smtClean="0"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04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A282-59F9-462B-9275-64DE1A25580F}" type="datetime1">
              <a:rPr lang="en-US" smtClean="0"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465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49E7-DCEF-4F87-8407-AAE3434C7F25}" type="datetime1">
              <a:rPr lang="en-US" smtClean="0"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630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334D7-DBAE-4116-BEC1-B1256FEE7230}" type="datetime1">
              <a:rPr lang="en-US" smtClean="0"/>
              <a:t>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449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C9EDF-ACF7-4D52-88F9-917117909A18}" type="datetime1">
              <a:rPr lang="en-US" smtClean="0"/>
              <a:t>1/17/2017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5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14A6-70B6-4B54-8BDA-BF3912A38E52}" type="datetime1">
              <a:rPr lang="en-US" smtClean="0"/>
              <a:t>1/17/2017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539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4EE18-EC43-451B-9FAD-73B06DB2015B}" type="datetime1">
              <a:rPr lang="en-US" smtClean="0"/>
              <a:t>1/17/2017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71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F0A5C9C-CDB7-4C6D-8DDC-3DF6DF5F032C}" type="datetime1">
              <a:rPr lang="en-US" smtClean="0"/>
              <a:t>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85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ADFF-0CD0-4CB2-904F-296D90CD03C7}" type="datetime1">
              <a:rPr lang="en-US" smtClean="0"/>
              <a:t>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923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8A56A13-B48B-45E1-96E9-F1A8390CC1FE}" type="datetime1">
              <a:rPr lang="en-US" smtClean="0"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829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indico.cern.ch/event/376592/contributions/1799532/attachments/751002/1030296/ATLASLar_LAPP_2015_0203_ABBA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5000" b="1" dirty="0" smtClean="0"/>
              <a:t>ABBA firmware: </a:t>
            </a:r>
            <a:r>
              <a:rPr lang="it-IT" sz="5000" b="1" dirty="0" err="1" smtClean="0"/>
              <a:t>latency</a:t>
            </a:r>
            <a:r>
              <a:rPr lang="it-IT" sz="5000" b="1" dirty="0" smtClean="0"/>
              <a:t> </a:t>
            </a:r>
            <a:r>
              <a:rPr lang="it-IT" sz="5000" b="1" dirty="0" err="1" smtClean="0"/>
              <a:t>correction</a:t>
            </a:r>
            <a:r>
              <a:rPr lang="it-IT" sz="5000" b="1" dirty="0" smtClean="0"/>
              <a:t> </a:t>
            </a:r>
            <a:endParaRPr lang="it-IT" sz="5000" b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00051" y="4547061"/>
            <a:ext cx="10058400" cy="1143000"/>
          </a:xfrm>
        </p:spPr>
        <p:txBody>
          <a:bodyPr>
            <a:normAutofit/>
          </a:bodyPr>
          <a:lstStyle/>
          <a:p>
            <a:pPr algn="r"/>
            <a:r>
              <a:rPr lang="it-IT" sz="2000" dirty="0" smtClean="0"/>
              <a:t>Alessandra </a:t>
            </a:r>
            <a:r>
              <a:rPr lang="it-IT" sz="2000" dirty="0" smtClean="0"/>
              <a:t>Camplani – Università degli Studi e INFN </a:t>
            </a:r>
            <a:r>
              <a:rPr lang="it-IT" sz="2000" dirty="0" smtClean="0"/>
              <a:t>Milano</a:t>
            </a:r>
          </a:p>
          <a:p>
            <a:pPr algn="r"/>
            <a:r>
              <a:rPr lang="en-US" sz="2000" dirty="0" smtClean="0"/>
              <a:t>17-01-2017</a:t>
            </a:r>
            <a:endParaRPr lang="it-IT" sz="2000" dirty="0"/>
          </a:p>
        </p:txBody>
      </p:sp>
      <p:sp>
        <p:nvSpPr>
          <p:cNvPr id="6" name="Rettangolo 5"/>
          <p:cNvSpPr/>
          <p:nvPr/>
        </p:nvSpPr>
        <p:spPr>
          <a:xfrm>
            <a:off x="893088" y="1528354"/>
            <a:ext cx="10466784" cy="391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9790" y="196281"/>
            <a:ext cx="2340052" cy="1723466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806" y="461256"/>
            <a:ext cx="3673792" cy="119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41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Latency</a:t>
            </a:r>
            <a:r>
              <a:rPr lang="it-IT" dirty="0" smtClean="0"/>
              <a:t> </a:t>
            </a:r>
            <a:r>
              <a:rPr lang="it-IT" dirty="0" err="1" smtClean="0"/>
              <a:t>fiber</a:t>
            </a:r>
            <a:r>
              <a:rPr lang="it-IT" dirty="0" smtClean="0"/>
              <a:t> to </a:t>
            </a:r>
            <a:r>
              <a:rPr lang="it-IT" dirty="0" err="1" smtClean="0"/>
              <a:t>fiber</a:t>
            </a:r>
            <a:r>
              <a:rPr lang="it-IT" dirty="0" smtClean="0"/>
              <a:t> </a:t>
            </a:r>
            <a:r>
              <a:rPr lang="it-IT" dirty="0" err="1" smtClean="0"/>
              <a:t>issue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31" y="3580281"/>
            <a:ext cx="4890062" cy="2747363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905" y="3618381"/>
            <a:ext cx="4960908" cy="270926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4077123" y="3865887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FPGA 19:2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9283217" y="3882742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FPGA 20:2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10697790" y="4630796"/>
            <a:ext cx="1520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 smtClean="0"/>
              <a:t>Thanks</a:t>
            </a:r>
            <a:r>
              <a:rPr lang="it-IT" sz="1600" dirty="0" smtClean="0"/>
              <a:t> Peter for the plots! </a:t>
            </a:r>
            <a:endParaRPr lang="it-IT" sz="1600" dirty="0"/>
          </a:p>
        </p:txBody>
      </p:sp>
      <p:sp>
        <p:nvSpPr>
          <p:cNvPr id="10" name="Rettangolo 9"/>
          <p:cNvSpPr/>
          <p:nvPr/>
        </p:nvSpPr>
        <p:spPr>
          <a:xfrm>
            <a:off x="1219200" y="1748811"/>
            <a:ext cx="99364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The peak position of the pulse </a:t>
            </a:r>
            <a:r>
              <a:rPr lang="en-US" dirty="0"/>
              <a:t>can be off by </a:t>
            </a:r>
            <a:r>
              <a:rPr lang="en-US" dirty="0" smtClean="0"/>
              <a:t>1BC: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Fiber to fiber in the same run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On the same fiber in different runs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 smtClean="0"/>
              <a:t>Reason</a:t>
            </a:r>
            <a:r>
              <a:rPr lang="en-US" dirty="0"/>
              <a:t>: </a:t>
            </a:r>
            <a:r>
              <a:rPr lang="en-US" dirty="0" smtClean="0"/>
              <a:t>uncertainty </a:t>
            </a:r>
            <a:r>
              <a:rPr lang="en-US" dirty="0"/>
              <a:t>of phase of the hardware transceivers after </a:t>
            </a:r>
            <a:r>
              <a:rPr lang="en-US" dirty="0" smtClean="0"/>
              <a:t>reset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 smtClean="0"/>
              <a:t>Goal</a:t>
            </a:r>
            <a:r>
              <a:rPr lang="en-US" dirty="0" smtClean="0"/>
              <a:t>: have </a:t>
            </a:r>
            <a:r>
              <a:rPr lang="en-US" dirty="0"/>
              <a:t>a fixed latency upon fiber </a:t>
            </a:r>
            <a:r>
              <a:rPr lang="en-US" dirty="0" smtClean="0"/>
              <a:t>locking to avoid these misalignments</a:t>
            </a:r>
          </a:p>
        </p:txBody>
      </p:sp>
    </p:spTree>
    <p:extLst>
      <p:ext uri="{BB962C8B-B14F-4D97-AF65-F5344CB8AC3E}">
        <p14:creationId xmlns:p14="http://schemas.microsoft.com/office/powerpoint/2010/main" val="155921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How to </a:t>
            </a:r>
            <a:r>
              <a:rPr lang="it-IT" dirty="0" err="1" smtClean="0"/>
              <a:t>improve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CasellaDiTesto 2"/>
          <p:cNvSpPr txBox="1"/>
          <p:nvPr/>
        </p:nvSpPr>
        <p:spPr>
          <a:xfrm flipH="1">
            <a:off x="1380481" y="2072447"/>
            <a:ext cx="917598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Key </a:t>
            </a:r>
            <a:r>
              <a:rPr lang="en-US" dirty="0" smtClean="0"/>
              <a:t>value: </a:t>
            </a:r>
            <a:r>
              <a:rPr lang="en-US" dirty="0" smtClean="0"/>
              <a:t>the latency difference </a:t>
            </a:r>
            <a:r>
              <a:rPr lang="en-US" dirty="0"/>
              <a:t>between the TTC BCR </a:t>
            </a:r>
            <a:r>
              <a:rPr lang="en-US" dirty="0" smtClean="0"/>
              <a:t>in ABBA and </a:t>
            </a:r>
            <a:r>
              <a:rPr lang="en-US" dirty="0"/>
              <a:t>the LTDB BCR (</a:t>
            </a:r>
            <a:r>
              <a:rPr lang="it-IT" dirty="0"/>
              <a:t>K-code</a:t>
            </a:r>
            <a:r>
              <a:rPr lang="it-IT" dirty="0" smtClean="0"/>
              <a:t>)</a:t>
            </a:r>
          </a:p>
          <a:p>
            <a:pPr algn="just"/>
            <a:endParaRPr lang="it-IT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 smtClean="0"/>
              <a:t>Measured by Nicolas DD a long time ago: </a:t>
            </a:r>
            <a:r>
              <a:rPr lang="it-IT" dirty="0" err="1">
                <a:hlinkClick r:id="rId2"/>
              </a:rPr>
              <a:t>LAr</a:t>
            </a:r>
            <a:r>
              <a:rPr lang="it-IT" dirty="0">
                <a:hlinkClick r:id="rId2"/>
              </a:rPr>
              <a:t> Week March </a:t>
            </a:r>
            <a:r>
              <a:rPr lang="it-IT" dirty="0" smtClean="0">
                <a:hlinkClick r:id="rId2"/>
              </a:rPr>
              <a:t>2015</a:t>
            </a:r>
            <a:endParaRPr lang="it-IT" dirty="0" smtClean="0"/>
          </a:p>
          <a:p>
            <a:pPr algn="just"/>
            <a:r>
              <a:rPr lang="en-US" dirty="0" smtClean="0"/>
              <a:t>	The delay </a:t>
            </a:r>
            <a:r>
              <a:rPr lang="en-US" dirty="0"/>
              <a:t>between TTC BCR </a:t>
            </a:r>
            <a:r>
              <a:rPr lang="en-US" dirty="0" smtClean="0"/>
              <a:t>in ABBA and </a:t>
            </a:r>
            <a:r>
              <a:rPr lang="en-US" dirty="0"/>
              <a:t>LTDB </a:t>
            </a:r>
            <a:r>
              <a:rPr lang="en-US" dirty="0" smtClean="0"/>
              <a:t>BCR is 0x44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If we assume 0x44 to be the “real” latency value between the two boards, then we can calculate fiber by fiber: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err="1" smtClean="0"/>
              <a:t>L</a:t>
            </a:r>
            <a:r>
              <a:rPr lang="en-US" sz="1600" dirty="0" err="1" smtClean="0"/>
              <a:t>real</a:t>
            </a:r>
            <a:r>
              <a:rPr lang="en-US" sz="2000" dirty="0" smtClean="0"/>
              <a:t> – </a:t>
            </a:r>
            <a:r>
              <a:rPr lang="en-US" sz="2000" dirty="0" err="1" smtClean="0"/>
              <a:t>L</a:t>
            </a:r>
            <a:r>
              <a:rPr lang="en-US" sz="1600" dirty="0" err="1" smtClean="0"/>
              <a:t>measured</a:t>
            </a:r>
            <a:r>
              <a:rPr lang="en-US" sz="2000" dirty="0" smtClean="0"/>
              <a:t> = </a:t>
            </a:r>
            <a:r>
              <a:rPr lang="en-US" dirty="0" err="1" smtClean="0"/>
              <a:t>Correction_value</a:t>
            </a:r>
            <a:endParaRPr lang="en-US" dirty="0" smtClean="0"/>
          </a:p>
          <a:p>
            <a:endParaRPr lang="en-US" sz="2000" dirty="0" smtClean="0"/>
          </a:p>
          <a:p>
            <a:r>
              <a:rPr lang="en-US" dirty="0"/>
              <a:t>w</a:t>
            </a:r>
            <a:r>
              <a:rPr lang="en-US" dirty="0" smtClean="0"/>
              <a:t>hich could be either positive or negative.</a:t>
            </a:r>
          </a:p>
          <a:p>
            <a:endParaRPr lang="it-IT" dirty="0" smtClean="0"/>
          </a:p>
          <a:p>
            <a:r>
              <a:rPr lang="it-IT" dirty="0" err="1" smtClean="0"/>
              <a:t>But</a:t>
            </a:r>
            <a:r>
              <a:rPr lang="it-IT" dirty="0" smtClean="0"/>
              <a:t>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r>
              <a:rPr lang="it-IT" dirty="0" smtClean="0"/>
              <a:t> the end….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7573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New </a:t>
            </a:r>
            <a:r>
              <a:rPr lang="it-IT" dirty="0" err="1" smtClean="0"/>
              <a:t>value</a:t>
            </a:r>
            <a:r>
              <a:rPr lang="it-IT" dirty="0" err="1"/>
              <a:t>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209"/>
          <a:stretch/>
        </p:blipFill>
        <p:spPr>
          <a:xfrm>
            <a:off x="1691958" y="3561213"/>
            <a:ext cx="8375369" cy="882449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1274956" y="1971560"/>
            <a:ext cx="98807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TDAQ </a:t>
            </a:r>
            <a:r>
              <a:rPr lang="en-US" dirty="0"/>
              <a:t>value used now (to have </a:t>
            </a:r>
            <a:r>
              <a:rPr lang="en-US" dirty="0" smtClean="0"/>
              <a:t>the pulse </a:t>
            </a:r>
            <a:r>
              <a:rPr lang="en-US" dirty="0"/>
              <a:t>peak </a:t>
            </a:r>
            <a:r>
              <a:rPr lang="en-US" dirty="0" smtClean="0"/>
              <a:t>at position 20 in the readout window)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Physics </a:t>
            </a:r>
            <a:r>
              <a:rPr lang="en-US" dirty="0"/>
              <a:t>BNL = </a:t>
            </a:r>
            <a:r>
              <a:rPr lang="en-US" dirty="0" smtClean="0"/>
              <a:t>0x56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Physics LAL = 0x4e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In the firmware this value will be substituted by this combination of values:</a:t>
            </a:r>
            <a:endParaRPr lang="en-US" dirty="0"/>
          </a:p>
        </p:txBody>
      </p:sp>
      <p:cxnSp>
        <p:nvCxnSpPr>
          <p:cNvPr id="10" name="Connettore 2 9"/>
          <p:cNvCxnSpPr/>
          <p:nvPr/>
        </p:nvCxnSpPr>
        <p:spPr>
          <a:xfrm flipH="1">
            <a:off x="2410035" y="4395095"/>
            <a:ext cx="685883" cy="6542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>
            <a:off x="277792" y="5072534"/>
            <a:ext cx="22979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/>
              <a:t>Set in the firmware and calculated to comply the </a:t>
            </a:r>
            <a:r>
              <a:rPr lang="en-US" sz="1600" dirty="0" err="1" smtClean="0"/>
              <a:t>LAr</a:t>
            </a:r>
            <a:r>
              <a:rPr lang="en-US" sz="1600" dirty="0" smtClean="0"/>
              <a:t> global and the new TDAQ value: it will be -46</a:t>
            </a:r>
            <a:endParaRPr lang="it-IT" sz="1600" dirty="0"/>
          </a:p>
        </p:txBody>
      </p:sp>
      <p:cxnSp>
        <p:nvCxnSpPr>
          <p:cNvPr id="12" name="Connettore 2 11"/>
          <p:cNvCxnSpPr/>
          <p:nvPr/>
        </p:nvCxnSpPr>
        <p:spPr>
          <a:xfrm flipH="1">
            <a:off x="3890853" y="4455237"/>
            <a:ext cx="498016" cy="6501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/>
          <p:cNvSpPr txBox="1"/>
          <p:nvPr/>
        </p:nvSpPr>
        <p:spPr>
          <a:xfrm>
            <a:off x="2750551" y="5070683"/>
            <a:ext cx="16180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/>
              <a:t>For example, 104 for </a:t>
            </a:r>
            <a:r>
              <a:rPr lang="en-US" sz="1600" dirty="0" err="1" smtClean="0"/>
              <a:t>LAr</a:t>
            </a:r>
            <a:r>
              <a:rPr lang="en-US" sz="1600" dirty="0" smtClean="0"/>
              <a:t> Physics, to be </a:t>
            </a:r>
            <a:r>
              <a:rPr lang="en-US" sz="1600" dirty="0"/>
              <a:t>set </a:t>
            </a:r>
            <a:r>
              <a:rPr lang="en-US" sz="1600" dirty="0" smtClean="0"/>
              <a:t>through TDAQ</a:t>
            </a:r>
            <a:endParaRPr lang="it-IT" sz="1600" dirty="0"/>
          </a:p>
        </p:txBody>
      </p:sp>
      <p:cxnSp>
        <p:nvCxnSpPr>
          <p:cNvPr id="15" name="Connettore 2 14"/>
          <p:cNvCxnSpPr/>
          <p:nvPr/>
        </p:nvCxnSpPr>
        <p:spPr>
          <a:xfrm flipH="1">
            <a:off x="6183481" y="4455237"/>
            <a:ext cx="115260" cy="6164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/>
          <p:cNvSpPr txBox="1"/>
          <p:nvPr/>
        </p:nvSpPr>
        <p:spPr>
          <a:xfrm>
            <a:off x="4485229" y="5070683"/>
            <a:ext cx="25117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/>
              <a:t>Set in the firmware, it will be 8 for BNL LTDB and 0 for LAL LTDB</a:t>
            </a:r>
            <a:r>
              <a:rPr lang="it-IT" sz="1600" dirty="0" smtClean="0"/>
              <a:t>,</a:t>
            </a:r>
            <a:r>
              <a:rPr lang="en-US" sz="1600" dirty="0"/>
              <a:t> </a:t>
            </a:r>
            <a:r>
              <a:rPr lang="en-US" sz="1600" dirty="0" smtClean="0"/>
              <a:t>according to the latency between the two boards</a:t>
            </a:r>
            <a:endParaRPr lang="it-IT" sz="1600" dirty="0" smtClean="0"/>
          </a:p>
        </p:txBody>
      </p:sp>
      <p:cxnSp>
        <p:nvCxnSpPr>
          <p:cNvPr id="19" name="Connettore 2 18"/>
          <p:cNvCxnSpPr/>
          <p:nvPr/>
        </p:nvCxnSpPr>
        <p:spPr>
          <a:xfrm>
            <a:off x="7821140" y="4261760"/>
            <a:ext cx="250023" cy="7505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/>
          <p:cNvSpPr txBox="1"/>
          <p:nvPr/>
        </p:nvSpPr>
        <p:spPr>
          <a:xfrm>
            <a:off x="7179899" y="5070683"/>
            <a:ext cx="2071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/>
              <a:t>Set in the firmware, it is the value explained previously</a:t>
            </a:r>
            <a:endParaRPr lang="it-IT" sz="1600" dirty="0"/>
          </a:p>
        </p:txBody>
      </p:sp>
      <p:cxnSp>
        <p:nvCxnSpPr>
          <p:cNvPr id="26" name="Connettore 2 25"/>
          <p:cNvCxnSpPr/>
          <p:nvPr/>
        </p:nvCxnSpPr>
        <p:spPr>
          <a:xfrm>
            <a:off x="9593562" y="4358499"/>
            <a:ext cx="279634" cy="6537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/>
          <p:cNvSpPr txBox="1"/>
          <p:nvPr/>
        </p:nvSpPr>
        <p:spPr>
          <a:xfrm>
            <a:off x="9421793" y="5070683"/>
            <a:ext cx="26415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/>
              <a:t>To have the pulse at position 20 in the readout window, this value will be set directly to 20 in the panel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387411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Firmware preparation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11" y="4383572"/>
            <a:ext cx="4105276" cy="1741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21" y="3065897"/>
            <a:ext cx="10963275" cy="1085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CasellaDiTesto 8"/>
          <p:cNvSpPr txBox="1"/>
          <p:nvPr/>
        </p:nvSpPr>
        <p:spPr>
          <a:xfrm>
            <a:off x="844826" y="1987222"/>
            <a:ext cx="7970195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smtClean="0"/>
              <a:t>From the firmware point of view: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 smtClean="0"/>
              <a:t>The correction calculation is ready, for the moment just simulated on fiber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 smtClean="0"/>
              <a:t>Two values used in the equation are set</a:t>
            </a:r>
            <a:endParaRPr lang="it-IT" sz="1900" dirty="0"/>
          </a:p>
        </p:txBody>
      </p:sp>
      <p:sp>
        <p:nvSpPr>
          <p:cNvPr id="10" name="Rettangolo 9"/>
          <p:cNvSpPr/>
          <p:nvPr/>
        </p:nvSpPr>
        <p:spPr>
          <a:xfrm>
            <a:off x="4224130" y="3697357"/>
            <a:ext cx="725557" cy="56653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" name="Connettore 2 12"/>
          <p:cNvCxnSpPr/>
          <p:nvPr/>
        </p:nvCxnSpPr>
        <p:spPr>
          <a:xfrm>
            <a:off x="4750904" y="3465532"/>
            <a:ext cx="6331226" cy="309216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magin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7749" y="4560591"/>
            <a:ext cx="7229475" cy="76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ettangolo 10"/>
          <p:cNvSpPr/>
          <p:nvPr/>
        </p:nvSpPr>
        <p:spPr>
          <a:xfrm>
            <a:off x="4497749" y="4913754"/>
            <a:ext cx="725557" cy="56653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" name="Connettore 2 13"/>
          <p:cNvCxnSpPr/>
          <p:nvPr/>
        </p:nvCxnSpPr>
        <p:spPr>
          <a:xfrm>
            <a:off x="4946873" y="4672731"/>
            <a:ext cx="6331226" cy="309216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tangolo 16"/>
          <p:cNvSpPr/>
          <p:nvPr/>
        </p:nvSpPr>
        <p:spPr>
          <a:xfrm>
            <a:off x="167911" y="5635486"/>
            <a:ext cx="4005470" cy="34787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9" name="Connettore 2 18"/>
          <p:cNvCxnSpPr/>
          <p:nvPr/>
        </p:nvCxnSpPr>
        <p:spPr>
          <a:xfrm>
            <a:off x="4445568" y="5731435"/>
            <a:ext cx="829918" cy="84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/>
          <p:cNvSpPr txBox="1"/>
          <p:nvPr/>
        </p:nvSpPr>
        <p:spPr>
          <a:xfrm>
            <a:off x="5262068" y="5601500"/>
            <a:ext cx="2654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Here is 8 because the BNL LTDB case was simulated.</a:t>
            </a:r>
            <a:endParaRPr lang="it-IT" sz="1600" dirty="0"/>
          </a:p>
        </p:txBody>
      </p:sp>
      <p:cxnSp>
        <p:nvCxnSpPr>
          <p:cNvPr id="21" name="Connettore 2 20"/>
          <p:cNvCxnSpPr/>
          <p:nvPr/>
        </p:nvCxnSpPr>
        <p:spPr>
          <a:xfrm>
            <a:off x="7501558" y="5226837"/>
            <a:ext cx="1046094" cy="4086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/>
          <p:cNvSpPr txBox="1"/>
          <p:nvPr/>
        </p:nvSpPr>
        <p:spPr>
          <a:xfrm>
            <a:off x="8645369" y="5671801"/>
            <a:ext cx="1911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0x44 is 68 in decimal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516366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990784" y="2005692"/>
            <a:ext cx="1008141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The development to solve the latency fiber to fiber is started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 smtClean="0"/>
              <a:t>The Latency correction and the firmware values fixed value, and LTDB value are ready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 smtClean="0"/>
              <a:t>To be done: implement/modify registers for the values set in TDAQ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 smtClean="0"/>
              <a:t>Sum these numbers to read properly the circular buffer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 smtClean="0"/>
              <a:t>What about LAL LTDB?</a:t>
            </a:r>
          </a:p>
          <a:p>
            <a:pPr algn="just">
              <a:buSzPct val="70000"/>
            </a:pPr>
            <a:endParaRPr lang="en-US" sz="2200" dirty="0" smtClean="0"/>
          </a:p>
          <a:p>
            <a:pPr algn="just">
              <a:buSzPct val="70000"/>
            </a:pPr>
            <a:r>
              <a:rPr lang="en-US" sz="2200" dirty="0" smtClean="0"/>
              <a:t>Some tests (some calibration runs in EMF or in USA15) must be done before releasing the new firmware. </a:t>
            </a:r>
            <a:endParaRPr lang="en-US" sz="2200" dirty="0"/>
          </a:p>
          <a:p>
            <a:pPr marL="800100" lvl="1" indent="-342900" algn="just">
              <a:buSzPct val="70000"/>
              <a:buFont typeface="Wingdings" panose="05000000000000000000" pitchFamily="2" charset="2"/>
              <a:buChar char="Ø"/>
            </a:pPr>
            <a:r>
              <a:rPr lang="en-US" sz="2200" dirty="0" smtClean="0"/>
              <a:t>Only when infrastructures are back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373454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Personalizzato 3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FC000"/>
      </a:accent1>
      <a:accent2>
        <a:srgbClr val="F50963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3015</TotalTime>
  <Words>386</Words>
  <Application>Microsoft Office PowerPoint</Application>
  <PresentationFormat>Widescreen</PresentationFormat>
  <Paragraphs>59</Paragraphs>
  <Slides>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Retrospettivo</vt:lpstr>
      <vt:lpstr>ABBA firmware: latency correction </vt:lpstr>
      <vt:lpstr>Latency fiber to fiber issue</vt:lpstr>
      <vt:lpstr>How to improve</vt:lpstr>
      <vt:lpstr>New values</vt:lpstr>
      <vt:lpstr>Firmware preparation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ABBA firmware and data status</dc:title>
  <dc:creator>camplani</dc:creator>
  <cp:lastModifiedBy>camplani</cp:lastModifiedBy>
  <cp:revision>55</cp:revision>
  <dcterms:created xsi:type="dcterms:W3CDTF">2016-10-16T15:38:15Z</dcterms:created>
  <dcterms:modified xsi:type="dcterms:W3CDTF">2017-01-17T15:24:28Z</dcterms:modified>
</cp:coreProperties>
</file>