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1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F8BF-2114-4224-ADB6-20B2A7EC611A}" type="datetimeFigureOut">
              <a:rPr lang="it-IT" smtClean="0"/>
              <a:t>06/03/2017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7A68-8541-481F-AA35-BC617CE02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7A68-8541-481F-AA35-BC617CE02B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46C1-1D17-4C62-9D42-5CE71A43463F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5A1-BF5C-4CD5-99BC-5E8E19B2E226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EB9-08B2-43C0-A199-AD3334298CD1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282-59F9-462B-9275-64DE1A25580F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E7-DCEF-4F87-8407-AAE3434C7F25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3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4D7-DBAE-4116-BEC1-B1256FEE7230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9EDF-ACF7-4D52-88F9-917117909A18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4A6-70B6-4B54-8BDA-BF3912A38E52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18-EC43-451B-9FAD-73B06DB2015B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A5C9C-CDB7-4C6D-8DDC-3DF6DF5F032C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DFF-0CD0-4CB2-904F-296D90CD03C7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6A13-B48B-45E1-96E9-F1A8390CC1FE}" type="datetime1">
              <a:rPr lang="en-US" smtClean="0"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cern.ch/event/376592/contributions/1799532/attachments/751002/1030296/ATLASLar_LAPP_2015_0203_ABB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262592" cy="3566160"/>
          </a:xfrm>
        </p:spPr>
        <p:txBody>
          <a:bodyPr>
            <a:normAutofit/>
          </a:bodyPr>
          <a:lstStyle/>
          <a:p>
            <a:r>
              <a:rPr lang="en-US" sz="4500" dirty="0"/>
              <a:t>ABBA firmware status and latency correction</a:t>
            </a:r>
            <a:endParaRPr lang="it-IT" sz="45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547061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it-IT" sz="2000" dirty="0" smtClean="0"/>
              <a:t>Alessandra Camplani – Università degli Studi e INFN Milano</a:t>
            </a:r>
          </a:p>
          <a:p>
            <a:pPr algn="r"/>
            <a:r>
              <a:rPr lang="en-US" sz="2000" dirty="0" smtClean="0"/>
              <a:t>07-03-2017</a:t>
            </a:r>
            <a:endParaRPr lang="it-IT" sz="2000" dirty="0"/>
          </a:p>
        </p:txBody>
      </p:sp>
      <p:sp>
        <p:nvSpPr>
          <p:cNvPr id="6" name="Rettangolo 5"/>
          <p:cNvSpPr/>
          <p:nvPr/>
        </p:nvSpPr>
        <p:spPr>
          <a:xfrm>
            <a:off x="893088" y="1528354"/>
            <a:ext cx="10466784" cy="39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Unlocked</a:t>
            </a:r>
            <a:r>
              <a:rPr lang="it-IT" dirty="0"/>
              <a:t>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smtClean="0"/>
              <a:t>pattern(2)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01745" y="1750661"/>
            <a:ext cx="10058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Still</a:t>
            </a:r>
            <a:r>
              <a:rPr lang="it-IT" dirty="0" smtClean="0"/>
              <a:t> a bit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yet</a:t>
            </a:r>
            <a:r>
              <a:rPr lang="it-IT" dirty="0" smtClean="0"/>
              <a:t> </a:t>
            </a:r>
            <a:r>
              <a:rPr lang="it-IT" dirty="0" err="1" smtClean="0"/>
              <a:t>properly</a:t>
            </a:r>
            <a:r>
              <a:rPr lang="it-IT" dirty="0" smtClean="0"/>
              <a:t> </a:t>
            </a:r>
            <a:r>
              <a:rPr lang="it-IT" dirty="0" err="1" smtClean="0"/>
              <a:t>aligned</a:t>
            </a:r>
            <a:r>
              <a:rPr lang="it-IT" dirty="0" smtClean="0"/>
              <a:t> (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 smtClean="0"/>
              <a:t>phase</a:t>
            </a:r>
            <a:r>
              <a:rPr lang="it-IT" dirty="0" smtClean="0"/>
              <a:t> </a:t>
            </a:r>
            <a:r>
              <a:rPr lang="it-IT" dirty="0" err="1" smtClean="0"/>
              <a:t>misalignment</a:t>
            </a:r>
            <a:r>
              <a:rPr lang="it-IT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sz="1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b="1" dirty="0" err="1" smtClean="0"/>
              <a:t>is</a:t>
            </a:r>
            <a:r>
              <a:rPr lang="it-IT" b="1" dirty="0" smtClean="0"/>
              <a:t> </a:t>
            </a:r>
            <a:r>
              <a:rPr lang="it-IT" b="1" dirty="0" err="1" smtClean="0"/>
              <a:t>undestood</a:t>
            </a:r>
            <a:r>
              <a:rPr lang="it-IT" b="1" dirty="0" smtClean="0"/>
              <a:t> and </a:t>
            </a:r>
            <a:r>
              <a:rPr lang="it-IT" b="1" dirty="0" err="1" smtClean="0"/>
              <a:t>going</a:t>
            </a:r>
            <a:r>
              <a:rPr lang="it-IT" b="1" dirty="0" smtClean="0"/>
              <a:t> to be </a:t>
            </a:r>
            <a:r>
              <a:rPr lang="it-IT" b="1" dirty="0" err="1" smtClean="0"/>
              <a:t>corrected</a:t>
            </a:r>
            <a:r>
              <a:rPr lang="it-IT" b="1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well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3214" t="872" r="3589" b="2545"/>
          <a:stretch/>
        </p:blipFill>
        <p:spPr>
          <a:xfrm>
            <a:off x="6223379" y="2688610"/>
            <a:ext cx="5581934" cy="361665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l="3291" t="1599" r="7160" b="3275"/>
          <a:stretch/>
        </p:blipFill>
        <p:spPr>
          <a:xfrm>
            <a:off x="641444" y="2715905"/>
            <a:ext cx="5363571" cy="3562066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436448" y="4650054"/>
            <a:ext cx="130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FPGA 19:2 </a:t>
            </a:r>
          </a:p>
          <a:p>
            <a:r>
              <a:rPr lang="it-IT" dirty="0" err="1" smtClean="0"/>
              <a:t>Run</a:t>
            </a:r>
            <a:r>
              <a:rPr lang="it-IT" dirty="0" smtClean="0"/>
              <a:t> 316873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7705975" y="4650053"/>
            <a:ext cx="130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FPGA 19:2 </a:t>
            </a:r>
          </a:p>
          <a:p>
            <a:r>
              <a:rPr lang="it-IT" dirty="0" err="1" smtClean="0"/>
              <a:t>Run</a:t>
            </a:r>
            <a:r>
              <a:rPr lang="it-IT" dirty="0" smtClean="0"/>
              <a:t> 317019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3906673" y="3615922"/>
            <a:ext cx="1831816" cy="68710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9394833" y="3574979"/>
            <a:ext cx="1831816" cy="68710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42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20292" y="1973734"/>
            <a:ext cx="96123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New test firmware Front FPGA</a:t>
            </a:r>
            <a:r>
              <a:rPr lang="en-US" sz="2000" dirty="0" smtClean="0"/>
              <a:t> (v0.98 1) is ready and has been tested in USA15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official version will be released soon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Latency correction </a:t>
            </a:r>
            <a:r>
              <a:rPr lang="en-US" sz="2000" dirty="0" smtClean="0"/>
              <a:t>per fiber has been implemented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Showing very good result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Every time the same </a:t>
            </a:r>
            <a:r>
              <a:rPr lang="en-US" sz="2000" dirty="0" err="1" smtClean="0"/>
              <a:t>behaviour</a:t>
            </a:r>
            <a:r>
              <a:rPr lang="en-US" sz="2000" dirty="0" smtClean="0"/>
              <a:t> on the same fiber (from different runs)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Correction is calculated and applied only on BNL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 applied on LAL data (missing hardware piece to have a fixed latency phase)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smtClean="0"/>
              <a:t>Defined p</a:t>
            </a:r>
            <a:r>
              <a:rPr lang="en-US" sz="2000" b="1" dirty="0" smtClean="0"/>
              <a:t>attern </a:t>
            </a:r>
            <a:r>
              <a:rPr lang="en-US" sz="2000" dirty="0" smtClean="0"/>
              <a:t>for unlocked fibers has been implemented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Applied to both BNL and LAL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smtClean="0"/>
              <a:t>Alignment </a:t>
            </a:r>
            <a:r>
              <a:rPr lang="en-US" sz="2000" dirty="0" smtClean="0"/>
              <a:t>of the pattern will be done soon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70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Reminder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1097280" y="2036910"/>
            <a:ext cx="993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peak position of the pulse </a:t>
            </a:r>
            <a:r>
              <a:rPr lang="en-US" dirty="0"/>
              <a:t>can be off by </a:t>
            </a:r>
            <a:r>
              <a:rPr lang="en-US" dirty="0" smtClean="0"/>
              <a:t>1/2 BC on the same fiber in different runs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Reason</a:t>
            </a:r>
            <a:r>
              <a:rPr lang="en-US" dirty="0"/>
              <a:t>: </a:t>
            </a:r>
            <a:r>
              <a:rPr lang="en-US" dirty="0" smtClean="0"/>
              <a:t>uncertainty </a:t>
            </a:r>
            <a:r>
              <a:rPr lang="en-US" dirty="0"/>
              <a:t>of phase of the hardware transceivers </a:t>
            </a:r>
            <a:r>
              <a:rPr lang="en-US" dirty="0" smtClean="0"/>
              <a:t>locking after </a:t>
            </a:r>
            <a:r>
              <a:rPr lang="en-US" dirty="0" smtClean="0"/>
              <a:t>reset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smtClean="0"/>
              <a:t>Goal</a:t>
            </a:r>
            <a:r>
              <a:rPr lang="en-US" dirty="0" smtClean="0"/>
              <a:t>: have </a:t>
            </a:r>
            <a:r>
              <a:rPr lang="en-US" dirty="0"/>
              <a:t>a fixed latency upon fiber </a:t>
            </a:r>
            <a:r>
              <a:rPr lang="en-US" dirty="0" smtClean="0"/>
              <a:t>locking to avoid “random” misalignments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56" y="3403910"/>
            <a:ext cx="7324725" cy="2752725"/>
          </a:xfrm>
          <a:prstGeom prst="rect">
            <a:avLst/>
          </a:prstGeom>
        </p:spPr>
      </p:pic>
      <p:cxnSp>
        <p:nvCxnSpPr>
          <p:cNvPr id="12" name="Connettore 2 11"/>
          <p:cNvCxnSpPr/>
          <p:nvPr/>
        </p:nvCxnSpPr>
        <p:spPr>
          <a:xfrm flipH="1">
            <a:off x="3098041" y="3848668"/>
            <a:ext cx="65509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287669" y="3848668"/>
            <a:ext cx="65509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8393371" y="4681182"/>
            <a:ext cx="641445" cy="928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1 18"/>
          <p:cNvCxnSpPr/>
          <p:nvPr/>
        </p:nvCxnSpPr>
        <p:spPr>
          <a:xfrm>
            <a:off x="4039737" y="3562063"/>
            <a:ext cx="0" cy="2265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 flipH="1">
            <a:off x="7105462" y="3810611"/>
            <a:ext cx="47992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happening </a:t>
            </a:r>
            <a:r>
              <a:rPr lang="it-IT" dirty="0" err="1" smtClean="0"/>
              <a:t>sometimes</a:t>
            </a:r>
            <a:r>
              <a:rPr lang="it-IT" dirty="0" smtClean="0"/>
              <a:t> on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channel</a:t>
            </a:r>
            <a:r>
              <a:rPr lang="it-IT" dirty="0" smtClean="0"/>
              <a:t> in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runs</a:t>
            </a:r>
            <a:r>
              <a:rPr lang="it-IT" dirty="0" smtClean="0"/>
              <a:t>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2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How to </a:t>
            </a:r>
            <a:r>
              <a:rPr lang="it-IT" dirty="0" err="1" smtClean="0"/>
              <a:t>improve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 flipH="1">
            <a:off x="1240733" y="1928747"/>
            <a:ext cx="97714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Test firmware </a:t>
            </a:r>
            <a:r>
              <a:rPr lang="en-US" sz="2000" dirty="0" smtClean="0"/>
              <a:t>version for Front FPGA: </a:t>
            </a:r>
            <a:r>
              <a:rPr lang="en-US" sz="2000" b="1" dirty="0" smtClean="0"/>
              <a:t>v0.98 </a:t>
            </a:r>
            <a:r>
              <a:rPr lang="en-US" sz="2000" b="1" dirty="0" smtClean="0"/>
              <a:t>1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Key value: the latency difference </a:t>
            </a:r>
            <a:r>
              <a:rPr lang="en-US" dirty="0"/>
              <a:t>between the TTC BCR </a:t>
            </a:r>
            <a:r>
              <a:rPr lang="en-US" dirty="0" smtClean="0"/>
              <a:t>in ABBA and </a:t>
            </a:r>
            <a:r>
              <a:rPr lang="en-US" dirty="0"/>
              <a:t>the LTDB BCR (</a:t>
            </a:r>
            <a:r>
              <a:rPr lang="it-IT" dirty="0"/>
              <a:t>K-code</a:t>
            </a:r>
            <a:r>
              <a:rPr lang="it-IT" dirty="0" smtClean="0"/>
              <a:t>)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Measured by Nicolas DD a long time ago: </a:t>
            </a:r>
            <a:r>
              <a:rPr lang="it-IT" dirty="0" err="1">
                <a:hlinkClick r:id="rId2"/>
              </a:rPr>
              <a:t>LAr</a:t>
            </a:r>
            <a:r>
              <a:rPr lang="it-IT" dirty="0">
                <a:hlinkClick r:id="rId2"/>
              </a:rPr>
              <a:t> Week March </a:t>
            </a:r>
            <a:r>
              <a:rPr lang="it-IT" dirty="0" smtClean="0">
                <a:hlinkClick r:id="rId2"/>
              </a:rPr>
              <a:t>2015</a:t>
            </a:r>
            <a:endParaRPr lang="it-IT" dirty="0" smtClean="0"/>
          </a:p>
          <a:p>
            <a:pPr lvl="1" algn="just"/>
            <a:r>
              <a:rPr lang="en-US" dirty="0" smtClean="0"/>
              <a:t>		The delay </a:t>
            </a:r>
            <a:r>
              <a:rPr lang="en-US" dirty="0"/>
              <a:t>between TTC BCR </a:t>
            </a:r>
            <a:r>
              <a:rPr lang="en-US" dirty="0" smtClean="0"/>
              <a:t>in ABBA and </a:t>
            </a:r>
            <a:r>
              <a:rPr lang="en-US" dirty="0"/>
              <a:t>LTDB </a:t>
            </a:r>
            <a:r>
              <a:rPr lang="en-US" dirty="0" smtClean="0"/>
              <a:t>BCR is 0x44</a:t>
            </a:r>
          </a:p>
          <a:p>
            <a:pPr lvl="1"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Assuming 0x44 to be the “real” latency value between the two boards, then we can calculate fiber by fiber: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L</a:t>
            </a:r>
            <a:r>
              <a:rPr lang="en-US" sz="1600" dirty="0" err="1" smtClean="0"/>
              <a:t>real</a:t>
            </a:r>
            <a:r>
              <a:rPr lang="en-US" sz="2000" dirty="0" smtClean="0"/>
              <a:t> – </a:t>
            </a:r>
            <a:r>
              <a:rPr lang="en-US" sz="2000" dirty="0" err="1" smtClean="0"/>
              <a:t>L</a:t>
            </a:r>
            <a:r>
              <a:rPr lang="en-US" sz="1600" dirty="0" err="1" smtClean="0"/>
              <a:t>measured</a:t>
            </a:r>
            <a:r>
              <a:rPr lang="en-US" sz="2000" dirty="0" smtClean="0"/>
              <a:t> = </a:t>
            </a:r>
            <a:r>
              <a:rPr lang="en-US" dirty="0" smtClean="0"/>
              <a:t>Correction value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(which could be either positive or negative)</a:t>
            </a:r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the end….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7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New </a:t>
            </a:r>
            <a:r>
              <a:rPr lang="it-IT" dirty="0" err="1" smtClean="0"/>
              <a:t>value</a:t>
            </a:r>
            <a:r>
              <a:rPr lang="it-IT" dirty="0" err="1"/>
              <a:t>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09"/>
          <a:stretch/>
        </p:blipFill>
        <p:spPr>
          <a:xfrm>
            <a:off x="1691958" y="3670397"/>
            <a:ext cx="8375369" cy="882449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034755" y="1931522"/>
            <a:ext cx="98807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set via the TDAQ panel (IGUI</a:t>
            </a:r>
            <a:r>
              <a:rPr lang="en-US" dirty="0" smtClean="0"/>
              <a:t>) use</a:t>
            </a:r>
            <a:r>
              <a:rPr lang="en-US" dirty="0" smtClean="0"/>
              <a:t>d </a:t>
            </a:r>
            <a:r>
              <a:rPr lang="en-US" dirty="0"/>
              <a:t>now (to have </a:t>
            </a:r>
            <a:r>
              <a:rPr lang="en-US" dirty="0" smtClean="0"/>
              <a:t>the pulse </a:t>
            </a:r>
            <a:r>
              <a:rPr lang="en-US" dirty="0"/>
              <a:t>peak </a:t>
            </a:r>
            <a:r>
              <a:rPr lang="en-US" dirty="0" smtClean="0"/>
              <a:t>at position 20 in the readout window)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Physics </a:t>
            </a:r>
            <a:r>
              <a:rPr lang="en-US" dirty="0"/>
              <a:t>BNL = </a:t>
            </a:r>
            <a:r>
              <a:rPr lang="en-US" dirty="0" smtClean="0"/>
              <a:t>0x56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Physics LAL = 0x4e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dirty="0" smtClean="0"/>
              <a:t>In the firmware this value will be substituted by this </a:t>
            </a:r>
            <a:r>
              <a:rPr lang="en-US" b="1" dirty="0" smtClean="0"/>
              <a:t>combination of values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2410035" y="4395095"/>
            <a:ext cx="685883" cy="65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277792" y="5072534"/>
            <a:ext cx="2297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 and calculated to comply the </a:t>
            </a:r>
            <a:r>
              <a:rPr lang="en-US" sz="1600" dirty="0" err="1" smtClean="0"/>
              <a:t>LAr</a:t>
            </a:r>
            <a:r>
              <a:rPr lang="en-US" sz="1600" dirty="0" smtClean="0"/>
              <a:t> global and the new TDAQ value: it will be -46</a:t>
            </a:r>
            <a:endParaRPr lang="it-IT" sz="1600" dirty="0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3890853" y="4455237"/>
            <a:ext cx="498016" cy="650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2750551" y="5070683"/>
            <a:ext cx="1618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For example, 104 for </a:t>
            </a:r>
            <a:r>
              <a:rPr lang="en-US" sz="1600" dirty="0" err="1" smtClean="0"/>
              <a:t>LAr</a:t>
            </a:r>
            <a:r>
              <a:rPr lang="en-US" sz="1600" dirty="0" smtClean="0"/>
              <a:t> Physics, to be </a:t>
            </a:r>
            <a:r>
              <a:rPr lang="en-US" sz="1600" dirty="0"/>
              <a:t>set </a:t>
            </a:r>
            <a:r>
              <a:rPr lang="en-US" sz="1600" dirty="0" smtClean="0"/>
              <a:t>through TDAQ</a:t>
            </a:r>
            <a:endParaRPr lang="it-IT" sz="1600" dirty="0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6183481" y="4455237"/>
            <a:ext cx="115260" cy="61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4485229" y="5070683"/>
            <a:ext cx="2511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firmware, it will be 8 for BNL LTDB and 0 for LAL LTDB</a:t>
            </a:r>
            <a:r>
              <a:rPr lang="it-IT" sz="1600" dirty="0" smtClean="0"/>
              <a:t>,</a:t>
            </a:r>
            <a:r>
              <a:rPr lang="en-US" sz="1600" dirty="0"/>
              <a:t> </a:t>
            </a:r>
            <a:r>
              <a:rPr lang="en-US" sz="1600" dirty="0" smtClean="0"/>
              <a:t>according to the latency between the two boards</a:t>
            </a:r>
            <a:endParaRPr lang="it-IT" sz="1600" dirty="0" smtClean="0"/>
          </a:p>
        </p:txBody>
      </p:sp>
      <p:cxnSp>
        <p:nvCxnSpPr>
          <p:cNvPr id="19" name="Connettore 2 18"/>
          <p:cNvCxnSpPr/>
          <p:nvPr/>
        </p:nvCxnSpPr>
        <p:spPr>
          <a:xfrm>
            <a:off x="7821140" y="4261760"/>
            <a:ext cx="250023" cy="750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7179899" y="5070683"/>
            <a:ext cx="207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Set in the firmware, it is the value explained previously</a:t>
            </a:r>
            <a:endParaRPr lang="it-IT" sz="1600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9593562" y="4358499"/>
            <a:ext cx="279634" cy="653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9421793" y="5070683"/>
            <a:ext cx="2641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To have the pulse at position 20 in the readout window, this value will be set directly to 20 in the panel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3874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Firmware and TDAQ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55" y="2580689"/>
            <a:ext cx="3883428" cy="139388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b="3907"/>
          <a:stretch/>
        </p:blipFill>
        <p:spPr>
          <a:xfrm>
            <a:off x="6624349" y="4086962"/>
            <a:ext cx="4588134" cy="1220263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7086601" y="3107724"/>
            <a:ext cx="1831816" cy="33981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6343136" y="4872491"/>
            <a:ext cx="4524632" cy="54012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34161" y="1989415"/>
            <a:ext cx="6407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b="1" dirty="0" smtClean="0"/>
              <a:t>correction</a:t>
            </a:r>
            <a:r>
              <a:rPr lang="en-US" dirty="0" smtClean="0"/>
              <a:t> is applied only to FPGAs connected to BNL LTDB.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LAL LTDB: </a:t>
            </a:r>
            <a:r>
              <a:rPr lang="en-US" dirty="0" smtClean="0"/>
              <a:t>phase </a:t>
            </a:r>
            <a:r>
              <a:rPr lang="en-US" dirty="0"/>
              <a:t>is not </a:t>
            </a:r>
            <a:r>
              <a:rPr lang="en-US" dirty="0" smtClean="0"/>
              <a:t>defined, can happen that any </a:t>
            </a:r>
            <a:r>
              <a:rPr lang="en-US" dirty="0"/>
              <a:t>fiber can take </a:t>
            </a:r>
            <a:r>
              <a:rPr lang="en-US" dirty="0" smtClean="0"/>
              <a:t>any (of 9 possible) phases of </a:t>
            </a:r>
            <a:r>
              <a:rPr lang="en-US" dirty="0"/>
              <a:t>the K-code. </a:t>
            </a: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/>
              <a:t>No correction applied to the LAL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i="1" dirty="0"/>
              <a:t>Abba </a:t>
            </a:r>
            <a:r>
              <a:rPr lang="it-IT" i="1" dirty="0" smtClean="0"/>
              <a:t>package</a:t>
            </a:r>
            <a:r>
              <a:rPr lang="it-IT" dirty="0" smtClean="0"/>
              <a:t> </a:t>
            </a:r>
            <a:r>
              <a:rPr lang="en-US" dirty="0" smtClean="0"/>
              <a:t>has </a:t>
            </a:r>
            <a:r>
              <a:rPr lang="en-US" dirty="0" smtClean="0"/>
              <a:t>some </a:t>
            </a:r>
            <a:r>
              <a:rPr lang="en-US" b="1" dirty="0" smtClean="0"/>
              <a:t>new features </a:t>
            </a:r>
            <a:r>
              <a:rPr lang="en-US" dirty="0" smtClean="0"/>
              <a:t>to use the new firmware: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L1A Latency (which will need some more improvements)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Split the value into two: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LAr global parameter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New TDAQ value (pulse peak position)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Latency correction monitoring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smtClean="0"/>
              <a:t>Standalone tool </a:t>
            </a:r>
            <a:r>
              <a:rPr lang="en-US" dirty="0" smtClean="0"/>
              <a:t>has been updated as well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2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Calibration</a:t>
            </a:r>
            <a:r>
              <a:rPr lang="it-IT" dirty="0"/>
              <a:t> </a:t>
            </a:r>
            <a:r>
              <a:rPr lang="it-IT" dirty="0" err="1" smtClean="0"/>
              <a:t>runs</a:t>
            </a:r>
            <a:r>
              <a:rPr lang="it-IT" dirty="0" smtClean="0"/>
              <a:t> 316873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310" r="2640"/>
          <a:stretch/>
        </p:blipFill>
        <p:spPr>
          <a:xfrm>
            <a:off x="3709227" y="1848609"/>
            <a:ext cx="3515611" cy="22941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1187" b="1528"/>
          <a:stretch/>
        </p:blipFill>
        <p:spPr>
          <a:xfrm>
            <a:off x="7224838" y="1815177"/>
            <a:ext cx="3737881" cy="232757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08" y="4055390"/>
            <a:ext cx="3662770" cy="229081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838" y="4022381"/>
            <a:ext cx="3737881" cy="2329153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759728" y="30284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March 2017 - </a:t>
            </a:r>
            <a:r>
              <a:rPr lang="en-US" dirty="0" smtClean="0"/>
              <a:t>time </a:t>
            </a:r>
            <a:r>
              <a:rPr lang="en-US" dirty="0"/>
              <a:t>09:18</a:t>
            </a:r>
          </a:p>
          <a:p>
            <a:endParaRPr lang="en-US" dirty="0" smtClean="0"/>
          </a:p>
          <a:p>
            <a:r>
              <a:rPr lang="en-US" dirty="0" smtClean="0"/>
              <a:t>FPGA </a:t>
            </a:r>
            <a:r>
              <a:rPr lang="en-US" dirty="0"/>
              <a:t>19:2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Latency value se to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1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Calibration</a:t>
            </a:r>
            <a:r>
              <a:rPr lang="it-IT" dirty="0"/>
              <a:t> </a:t>
            </a:r>
            <a:r>
              <a:rPr lang="it-IT" dirty="0" err="1" smtClean="0"/>
              <a:t>runs</a:t>
            </a:r>
            <a:r>
              <a:rPr lang="it-IT" dirty="0" smtClean="0"/>
              <a:t> 316957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310" r="2640"/>
          <a:stretch/>
        </p:blipFill>
        <p:spPr>
          <a:xfrm>
            <a:off x="3709227" y="1848609"/>
            <a:ext cx="3515611" cy="22941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1187" b="1528"/>
          <a:stretch/>
        </p:blipFill>
        <p:spPr>
          <a:xfrm>
            <a:off x="7224838" y="1815177"/>
            <a:ext cx="3737881" cy="232757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08" y="4055390"/>
            <a:ext cx="3662770" cy="229081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838" y="4022381"/>
            <a:ext cx="3737881" cy="2329153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759728" y="30284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 </a:t>
            </a:r>
            <a:r>
              <a:rPr lang="en-US" dirty="0"/>
              <a:t>March 2017 - </a:t>
            </a:r>
            <a:r>
              <a:rPr lang="en-US" dirty="0" smtClean="0"/>
              <a:t>time 18:47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FPGA </a:t>
            </a:r>
            <a:r>
              <a:rPr lang="en-US" dirty="0"/>
              <a:t>19:2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Latency value se to </a:t>
            </a:r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8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Calibration</a:t>
            </a:r>
            <a:r>
              <a:rPr lang="it-IT" dirty="0"/>
              <a:t> </a:t>
            </a:r>
            <a:r>
              <a:rPr lang="it-IT" dirty="0" err="1" smtClean="0"/>
              <a:t>runs</a:t>
            </a:r>
            <a:r>
              <a:rPr lang="it-IT" dirty="0" smtClean="0"/>
              <a:t> 317019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310" r="2640"/>
          <a:stretch/>
        </p:blipFill>
        <p:spPr>
          <a:xfrm>
            <a:off x="3709227" y="1848609"/>
            <a:ext cx="3515611" cy="229414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1187" b="1528"/>
          <a:stretch/>
        </p:blipFill>
        <p:spPr>
          <a:xfrm>
            <a:off x="7224838" y="1815177"/>
            <a:ext cx="3737881" cy="232757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08" y="4055390"/>
            <a:ext cx="3662770" cy="229081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838" y="4022381"/>
            <a:ext cx="3737881" cy="2329153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759728" y="30284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 </a:t>
            </a:r>
            <a:r>
              <a:rPr lang="en-US" dirty="0"/>
              <a:t>March 2017 - </a:t>
            </a:r>
            <a:r>
              <a:rPr lang="en-US" dirty="0" smtClean="0"/>
              <a:t>time 12:22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FPGA </a:t>
            </a:r>
            <a:r>
              <a:rPr lang="en-US" dirty="0"/>
              <a:t>19:2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Latency value se to </a:t>
            </a:r>
            <a:r>
              <a:rPr lang="en-US" dirty="0" smtClean="0"/>
              <a:t>100</a:t>
            </a:r>
          </a:p>
          <a:p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 flipH="1">
            <a:off x="468802" y="5316360"/>
            <a:ext cx="373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FPGA 20:2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nice</a:t>
            </a:r>
            <a:r>
              <a:rPr lang="it-IT" dirty="0" smtClean="0"/>
              <a:t> </a:t>
            </a:r>
            <a:r>
              <a:rPr lang="it-IT" dirty="0" err="1" smtClean="0"/>
              <a:t>behaviour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79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Unlocked</a:t>
            </a:r>
            <a:r>
              <a:rPr lang="it-IT" dirty="0"/>
              <a:t>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smtClean="0"/>
              <a:t>pattern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01745" y="1846197"/>
            <a:ext cx="10058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update in the firmware: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fiber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unlocked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b="1" dirty="0"/>
              <a:t>a </a:t>
            </a:r>
            <a:r>
              <a:rPr lang="it-IT" b="1" dirty="0" err="1"/>
              <a:t>fixed</a:t>
            </a:r>
            <a:r>
              <a:rPr lang="it-IT" b="1" dirty="0"/>
              <a:t> pattern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Four</a:t>
            </a:r>
            <a:r>
              <a:rPr lang="it-IT" dirty="0"/>
              <a:t> </a:t>
            </a:r>
            <a:r>
              <a:rPr lang="it-IT" dirty="0" err="1"/>
              <a:t>words</a:t>
            </a:r>
            <a:r>
              <a:rPr lang="it-IT" dirty="0"/>
              <a:t> are </a:t>
            </a:r>
            <a:r>
              <a:rPr lang="it-IT" dirty="0" err="1"/>
              <a:t>rotating</a:t>
            </a:r>
            <a:r>
              <a:rPr lang="it-IT" dirty="0"/>
              <a:t>: </a:t>
            </a:r>
            <a:r>
              <a:rPr lang="it-IT" dirty="0" err="1" smtClean="0"/>
              <a:t>x"BAD</a:t>
            </a:r>
            <a:r>
              <a:rPr lang="it-IT" dirty="0" smtClean="0"/>
              <a:t>", </a:t>
            </a:r>
            <a:r>
              <a:rPr lang="it-IT" dirty="0" err="1" smtClean="0"/>
              <a:t>x"ADC</a:t>
            </a:r>
            <a:r>
              <a:rPr lang="it-IT" dirty="0" smtClean="0"/>
              <a:t>", x"0DD", x"0FF"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3293075"/>
            <a:ext cx="4344273" cy="271611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88" y="3293075"/>
            <a:ext cx="4344273" cy="271611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r="4373"/>
          <a:stretch/>
        </p:blipFill>
        <p:spPr>
          <a:xfrm>
            <a:off x="7963568" y="3293075"/>
            <a:ext cx="4167890" cy="272498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4828040" y="5906883"/>
            <a:ext cx="2596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FPGA </a:t>
            </a:r>
            <a:r>
              <a:rPr lang="it-IT" dirty="0" smtClean="0"/>
              <a:t>19:2 - </a:t>
            </a:r>
            <a:r>
              <a:rPr lang="it-IT" dirty="0" err="1" smtClean="0"/>
              <a:t>Run</a:t>
            </a:r>
            <a:r>
              <a:rPr lang="it-IT" dirty="0" smtClean="0"/>
              <a:t> </a:t>
            </a:r>
            <a:r>
              <a:rPr lang="it-IT" dirty="0"/>
              <a:t>317019</a:t>
            </a:r>
          </a:p>
        </p:txBody>
      </p:sp>
    </p:spTree>
    <p:extLst>
      <p:ext uri="{BB962C8B-B14F-4D97-AF65-F5344CB8AC3E}">
        <p14:creationId xmlns:p14="http://schemas.microsoft.com/office/powerpoint/2010/main" val="27923513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5096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7536</TotalTime>
  <Words>607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Retrospettivo</vt:lpstr>
      <vt:lpstr>ABBA firmware status and latency correction</vt:lpstr>
      <vt:lpstr>Reminder</vt:lpstr>
      <vt:lpstr>How to improve</vt:lpstr>
      <vt:lpstr>New values</vt:lpstr>
      <vt:lpstr>Firmware and TDAQ</vt:lpstr>
      <vt:lpstr>Calibration runs 316873</vt:lpstr>
      <vt:lpstr>Calibration runs 316957</vt:lpstr>
      <vt:lpstr>Calibration runs 317019</vt:lpstr>
      <vt:lpstr>Unlocked fibers pattern</vt:lpstr>
      <vt:lpstr>Unlocked fibers pattern(2)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 and data status</dc:title>
  <dc:creator>camplani</dc:creator>
  <cp:lastModifiedBy>camplani</cp:lastModifiedBy>
  <cp:revision>99</cp:revision>
  <dcterms:created xsi:type="dcterms:W3CDTF">2016-10-16T15:38:15Z</dcterms:created>
  <dcterms:modified xsi:type="dcterms:W3CDTF">2017-03-06T21:15:50Z</dcterms:modified>
</cp:coreProperties>
</file>