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92" r:id="rId3"/>
  </p:sldMasterIdLst>
  <p:notesMasterIdLst>
    <p:notesMasterId r:id="rId10"/>
  </p:notesMasterIdLst>
  <p:sldIdLst>
    <p:sldId id="256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63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227E-9D06-4290-9FEF-C180FF49932B}" type="datetimeFigureOut">
              <a:rPr lang="it-IT" smtClean="0"/>
              <a:t>12/01/2017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3B552-D0E3-4E51-A922-431D59A112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9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1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2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206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44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B552-D0E3-4E51-A922-431D59A1126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10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58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69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14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5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2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12/01/2017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7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12/01/2017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12/01/2017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9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99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4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25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06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81F4-9B79-4652-9E08-201A9490F817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D5BA-AE23-4509-94BF-48F2C33A497F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127958" y="6356350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0510EA8B-A5BC-46F0-B7E0-D2FE99E3BFB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56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55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943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12/01/2017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094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12/01/2017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243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12/01/2017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1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665B-437B-4AEA-9BAA-ACB45B305DB4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43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87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921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7E79-B787-4343-AE9B-169B8C6E5636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04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ADD0-EDD2-4676-952E-1EC23C48615E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34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1F8B-3A8E-4077-8446-93BC3E2D907A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38-92A2-4197-96F9-F87DEFA26FBB}" type="datetime1">
              <a:rPr lang="it-IT" smtClean="0"/>
              <a:t>12/01/2017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5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2639-3C77-4921-9B01-D6F1C76008B3}" type="datetime1">
              <a:rPr lang="it-IT" smtClean="0"/>
              <a:t>12/01/2017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B893-6991-4246-B463-0C609615E9AD}" type="datetime1">
              <a:rPr lang="it-IT" smtClean="0"/>
              <a:t>12/01/2017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9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375F-BCD4-47EC-ADFF-C38AB5447F4B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88F5-3E7B-498B-BA9B-A9455355EF74}" type="datetime1">
              <a:rPr lang="it-IT" smtClean="0"/>
              <a:t>12/01/2017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5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2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9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A1AF-59FA-448E-AECF-AE24B5B33C43}" type="datetime1">
              <a:rPr lang="it-IT" smtClean="0"/>
              <a:t>12/01/2017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EA8B-A5BC-46F0-B7E0-D2FE99E3BFB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34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cern.ch/jira/browse/LDPBFW-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cern.ch/jira/browse/LDPBFW-2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its.cern.ch/jira/browse/FLXUSERS-47" TargetMode="External"/><Relationship Id="rId4" Type="http://schemas.openxmlformats.org/officeDocument/2006/relationships/hyperlink" Target="https://its.cern.ch/jira/browse/LDPBFW-78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39238" y="1966686"/>
            <a:ext cx="9144000" cy="2387600"/>
          </a:xfrm>
        </p:spPr>
        <p:txBody>
          <a:bodyPr/>
          <a:lstStyle/>
          <a:p>
            <a:pPr algn="l"/>
            <a:r>
              <a:rPr lang="it-IT" dirty="0" smtClean="0">
                <a:latin typeface="+mn-lt"/>
              </a:rPr>
              <a:t>TTC status</a:t>
            </a:r>
            <a:endParaRPr lang="it-IT" dirty="0">
              <a:latin typeface="+mn-l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460303" y="4573868"/>
            <a:ext cx="573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Alessandra Camplani – Università degli Studi e INFN Milano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838744" y="50337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12/01/2017 </a:t>
            </a:r>
            <a:endParaRPr lang="it-IT" dirty="0"/>
          </a:p>
        </p:txBody>
      </p:sp>
      <p:cxnSp>
        <p:nvCxnSpPr>
          <p:cNvPr id="7" name="Connettore 1 6"/>
          <p:cNvCxnSpPr/>
          <p:nvPr/>
        </p:nvCxnSpPr>
        <p:spPr>
          <a:xfrm>
            <a:off x="0" y="441818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0" y="4554006"/>
            <a:ext cx="3074007" cy="99866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17" y="4732897"/>
            <a:ext cx="2035907" cy="14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Available/requested/missing signals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2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843600" y="1922174"/>
            <a:ext cx="105047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contact with Ken to provide the </a:t>
            </a:r>
            <a:r>
              <a:rPr lang="en-US" sz="2000" dirty="0" smtClean="0"/>
              <a:t>proper signals (on the proper interface) to </a:t>
            </a:r>
            <a:r>
              <a:rPr lang="en-US" sz="2000" dirty="0" smtClean="0"/>
              <a:t>the TDAQ/Mon block.</a:t>
            </a:r>
          </a:p>
          <a:p>
            <a:r>
              <a:rPr lang="en-US" sz="2000" dirty="0" smtClean="0"/>
              <a:t>The discussion is on going on this Jira ticket: </a:t>
            </a:r>
            <a:r>
              <a:rPr lang="en-US" sz="2000" dirty="0" smtClean="0">
                <a:hlinkClick r:id="rId3"/>
              </a:rPr>
              <a:t>LDPBFW-25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Signals already in the TTC </a:t>
            </a:r>
            <a:r>
              <a:rPr lang="en-US" sz="2000" dirty="0" smtClean="0"/>
              <a:t>code:</a:t>
            </a:r>
            <a:r>
              <a:rPr lang="it-IT" sz="2000" dirty="0" smtClean="0"/>
              <a:t> 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EVID and BCID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TType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is currently </a:t>
            </a:r>
            <a:r>
              <a:rPr lang="en-US" sz="2000" dirty="0" smtClean="0"/>
              <a:t>being </a:t>
            </a:r>
            <a:r>
              <a:rPr lang="en-US" sz="2000" dirty="0" smtClean="0"/>
              <a:t>prepared: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TType</a:t>
            </a:r>
            <a:r>
              <a:rPr lang="en-US" sz="2000" dirty="0" smtClean="0"/>
              <a:t> </a:t>
            </a:r>
            <a:r>
              <a:rPr lang="en-US" sz="2000" dirty="0" err="1" smtClean="0"/>
              <a:t>cnt</a:t>
            </a:r>
            <a:r>
              <a:rPr lang="en-US" sz="2000" dirty="0" smtClean="0"/>
              <a:t> (simulation almost ok, needs still some checks)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Interface-related </a:t>
            </a:r>
            <a:r>
              <a:rPr lang="en-US" sz="2000" dirty="0" smtClean="0"/>
              <a:t>signals (not yet done)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0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it-IT" sz="4500" b="1" dirty="0" err="1" smtClean="0"/>
              <a:t>Reminder</a:t>
            </a:r>
            <a:r>
              <a:rPr lang="en-US" sz="4500" b="1" dirty="0" smtClean="0"/>
              <a:t>: </a:t>
            </a:r>
            <a:r>
              <a:rPr lang="it-IT" sz="4500" b="1" dirty="0" smtClean="0"/>
              <a:t>EVID and BCID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3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62821" y="1841468"/>
            <a:ext cx="113014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BCID</a:t>
            </a:r>
            <a:r>
              <a:rPr lang="en-US" sz="2000" dirty="0" smtClean="0"/>
              <a:t>: 12 bit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Counting on a 40MHz </a:t>
            </a:r>
            <a:r>
              <a:rPr lang="en-US" sz="2000" dirty="0" err="1" smtClean="0"/>
              <a:t>clk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Every time that a BCR signal is received the counter is reset to zero (max </a:t>
            </a:r>
            <a:r>
              <a:rPr lang="en-US" sz="2000" dirty="0"/>
              <a:t>value is </a:t>
            </a:r>
            <a:r>
              <a:rPr lang="en-US" sz="2000" dirty="0" smtClean="0"/>
              <a:t>3564)</a:t>
            </a:r>
          </a:p>
          <a:p>
            <a:pPr lvl="1"/>
            <a:r>
              <a:rPr lang="en-US" sz="2000" dirty="0" smtClean="0"/>
              <a:t>(The BCR is sent at the end of each LHC cycle in order to reset the bunch crossing counter)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EVID</a:t>
            </a:r>
            <a:r>
              <a:rPr lang="en-US" sz="2000" dirty="0" smtClean="0"/>
              <a:t>: 32 bit vector made of two counters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31 </a:t>
            </a:r>
            <a:r>
              <a:rPr lang="en-US" sz="2000" dirty="0" err="1"/>
              <a:t>downto</a:t>
            </a:r>
            <a:r>
              <a:rPr lang="en-US" sz="2000" dirty="0"/>
              <a:t> </a:t>
            </a:r>
            <a:r>
              <a:rPr lang="en-US" sz="2000" dirty="0" smtClean="0"/>
              <a:t>24: ECR sub-counter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23 </a:t>
            </a:r>
            <a:r>
              <a:rPr lang="en-US" sz="2000" dirty="0" err="1" smtClean="0"/>
              <a:t>downto</a:t>
            </a:r>
            <a:r>
              <a:rPr lang="en-US" sz="2000" dirty="0" smtClean="0"/>
              <a:t> 0: L1A sub-counter</a:t>
            </a:r>
          </a:p>
          <a:p>
            <a:r>
              <a:rPr lang="en-US" sz="2000" dirty="0" smtClean="0"/>
              <a:t>How to count: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Every time that an ECR is received the ECR sub-counter is increased while the L1A sub-counter is set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time </a:t>
            </a:r>
            <a:r>
              <a:rPr lang="en-US" sz="2000" dirty="0" smtClean="0"/>
              <a:t>that a L1A is received the</a:t>
            </a:r>
            <a:r>
              <a:rPr lang="en-US" sz="2000" dirty="0"/>
              <a:t> L1A sub-counter is increased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154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err="1" smtClean="0"/>
              <a:t>TType</a:t>
            </a:r>
            <a:r>
              <a:rPr lang="en-US" sz="4500" b="1" dirty="0" smtClean="0"/>
              <a:t> counter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4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678731" y="1781666"/>
            <a:ext cx="1092566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 err="1" smtClean="0"/>
              <a:t>TType</a:t>
            </a:r>
            <a:r>
              <a:rPr lang="en-US" sz="1900" dirty="0" smtClean="0"/>
              <a:t> counter, as requested by Ken, </a:t>
            </a:r>
            <a:r>
              <a:rPr lang="en-US" sz="1900" dirty="0"/>
              <a:t>should match the </a:t>
            </a:r>
            <a:r>
              <a:rPr lang="en-US" sz="1900" dirty="0" smtClean="0"/>
              <a:t>L1A counter (per each L1A there is a </a:t>
            </a:r>
            <a:r>
              <a:rPr lang="en-US" sz="1900" dirty="0" err="1" smtClean="0"/>
              <a:t>TType</a:t>
            </a:r>
            <a:r>
              <a:rPr lang="en-US" sz="1900" dirty="0" smtClean="0"/>
              <a:t> on the </a:t>
            </a:r>
            <a:r>
              <a:rPr lang="en-US" sz="1900" dirty="0" err="1" smtClean="0"/>
              <a:t>Bchannel</a:t>
            </a:r>
            <a:r>
              <a:rPr lang="en-US" sz="1900" dirty="0" smtClean="0"/>
              <a:t>).</a:t>
            </a:r>
          </a:p>
          <a:p>
            <a:pPr algn="just"/>
            <a:endParaRPr lang="en-US" sz="19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900" dirty="0" smtClean="0"/>
              <a:t>The </a:t>
            </a:r>
            <a:r>
              <a:rPr lang="en-US" sz="1900" dirty="0" err="1"/>
              <a:t>TType</a:t>
            </a:r>
            <a:r>
              <a:rPr lang="en-US" sz="1900" dirty="0"/>
              <a:t> counter </a:t>
            </a:r>
            <a:r>
              <a:rPr lang="en-US" sz="1900" dirty="0" smtClean="0"/>
              <a:t>will match with the lower part of the EVID (24 bit L1A sub-counter).</a:t>
            </a:r>
          </a:p>
          <a:p>
            <a:pPr algn="just"/>
            <a:endParaRPr lang="en-US" sz="1900" dirty="0"/>
          </a:p>
          <a:p>
            <a:pPr algn="just"/>
            <a:r>
              <a:rPr lang="en-US" sz="1900" dirty="0" smtClean="0"/>
              <a:t>As said before, every </a:t>
            </a:r>
            <a:r>
              <a:rPr lang="en-US" sz="1900" dirty="0"/>
              <a:t>time that an ECR is received </a:t>
            </a:r>
            <a:r>
              <a:rPr lang="en-US" sz="1900" dirty="0" smtClean="0"/>
              <a:t>the </a:t>
            </a:r>
            <a:r>
              <a:rPr lang="en-US" sz="1900" dirty="0"/>
              <a:t>L1A sub-counter is set to </a:t>
            </a:r>
            <a:r>
              <a:rPr lang="en-US" sz="1900" dirty="0" smtClean="0"/>
              <a:t>1: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dirty="0" err="1"/>
              <a:t>TType</a:t>
            </a:r>
            <a:r>
              <a:rPr lang="en-US" sz="1900" dirty="0"/>
              <a:t> counter </a:t>
            </a:r>
            <a:r>
              <a:rPr lang="en-US" sz="1900" dirty="0" smtClean="0"/>
              <a:t>can’t be reset when the ECR is received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L1A and </a:t>
            </a:r>
            <a:r>
              <a:rPr lang="en-US" sz="1900" dirty="0" err="1"/>
              <a:t>TType</a:t>
            </a:r>
            <a:r>
              <a:rPr lang="en-US" sz="1900" dirty="0"/>
              <a:t> </a:t>
            </a:r>
            <a:r>
              <a:rPr lang="en-US" sz="1900" dirty="0" smtClean="0"/>
              <a:t>are not received simultaneously: the L1A is received and after a not-fixed delay the </a:t>
            </a:r>
            <a:r>
              <a:rPr lang="en-US" sz="1900" dirty="0" err="1" smtClean="0"/>
              <a:t>TType</a:t>
            </a:r>
            <a:r>
              <a:rPr lang="en-US" sz="1900" dirty="0" smtClean="0"/>
              <a:t> info is received, so they can’t be reset at the same time by the incoming ECR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The last value of the L1A sub-counter (before the ECR reset) is recorded: this is compared with the counter value for the </a:t>
            </a:r>
            <a:r>
              <a:rPr lang="en-US" sz="1900" dirty="0" err="1" smtClean="0"/>
              <a:t>TType</a:t>
            </a:r>
            <a:endParaRPr lang="en-US" sz="1900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Once the two values (L1A counter and </a:t>
            </a:r>
            <a:r>
              <a:rPr lang="en-US" sz="1900" dirty="0" err="1" smtClean="0"/>
              <a:t>TType</a:t>
            </a:r>
            <a:r>
              <a:rPr lang="en-US" sz="1900" dirty="0" smtClean="0"/>
              <a:t> counter) are equal the </a:t>
            </a:r>
            <a:r>
              <a:rPr lang="en-US" sz="1900" dirty="0" err="1" smtClean="0"/>
              <a:t>TType</a:t>
            </a:r>
            <a:r>
              <a:rPr lang="en-US" sz="1900" dirty="0" smtClean="0"/>
              <a:t> counter is reset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900" dirty="0" smtClean="0"/>
              <a:t>A new signal is generated to clean the recorded L1A sub-counter value to FFFFFF</a:t>
            </a:r>
          </a:p>
          <a:p>
            <a:pPr algn="just"/>
            <a:r>
              <a:rPr lang="en-US" sz="1900" dirty="0" smtClean="0"/>
              <a:t> 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16919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err="1" smtClean="0"/>
              <a:t>TType</a:t>
            </a:r>
            <a:r>
              <a:rPr lang="en-US" sz="4500" b="1" dirty="0" smtClean="0"/>
              <a:t> counter: simulation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5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507"/>
          <a:stretch/>
        </p:blipFill>
        <p:spPr>
          <a:xfrm>
            <a:off x="131974" y="1360222"/>
            <a:ext cx="11937922" cy="267858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5987" y="3082565"/>
            <a:ext cx="2733774" cy="80127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1272619" y="3883843"/>
            <a:ext cx="2441542" cy="107465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/>
          <a:srcRect b="17757"/>
          <a:stretch/>
        </p:blipFill>
        <p:spPr>
          <a:xfrm>
            <a:off x="3793551" y="4411744"/>
            <a:ext cx="5635369" cy="1442301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631708" y="4504103"/>
            <a:ext cx="230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and simulation files are all on </a:t>
            </a:r>
            <a:r>
              <a:rPr lang="en-US" dirty="0" err="1" smtClean="0"/>
              <a:t>git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14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232358"/>
            <a:ext cx="12192000" cy="62564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323" y="-8627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Conclusion</a:t>
            </a:r>
            <a:endParaRPr lang="it-IT" sz="4500" b="1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0EA8B-A5BC-46F0-B7E0-D2FE99E3BFB4}" type="slidenum">
              <a:rPr lang="it-IT" sz="1800" smtClean="0"/>
              <a:t>6</a:t>
            </a:fld>
            <a:endParaRPr lang="it-IT" sz="18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0" y="1220860"/>
            <a:ext cx="12192000" cy="1537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930913" y="1826079"/>
            <a:ext cx="95686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Firmware point of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Discussion </a:t>
            </a:r>
            <a:r>
              <a:rPr lang="en-US" dirty="0"/>
              <a:t>about the missing signals for the TDAQ/mon block </a:t>
            </a:r>
            <a:r>
              <a:rPr lang="en-US" dirty="0" smtClean="0"/>
              <a:t>is on going </a:t>
            </a:r>
            <a:r>
              <a:rPr lang="it-IT" dirty="0" smtClean="0"/>
              <a:t>: </a:t>
            </a:r>
            <a:r>
              <a:rPr lang="en-US" dirty="0" smtClean="0">
                <a:hlinkClick r:id="rId3"/>
              </a:rPr>
              <a:t>LDPBFW-25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TType</a:t>
            </a:r>
            <a:r>
              <a:rPr lang="en-US" dirty="0" smtClean="0"/>
              <a:t> counter is almost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 signals on 240 MHz </a:t>
            </a:r>
            <a:r>
              <a:rPr lang="en-US" dirty="0" err="1" smtClean="0"/>
              <a:t>clk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 ticket for the new </a:t>
            </a:r>
            <a:r>
              <a:rPr lang="en-US" dirty="0" err="1" smtClean="0"/>
              <a:t>clk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LDPBFW-787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AV_ST interface to be prepared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200" b="1" dirty="0" smtClean="0"/>
              <a:t>Hardware test not yet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Bernard is able to see L1A, ECR, BCR (what’s the difference between Bernard’s and Carrier code?)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Bchannel</a:t>
            </a:r>
            <a:r>
              <a:rPr lang="en-US" dirty="0" smtClean="0"/>
              <a:t> has still some issues but Andrea </a:t>
            </a:r>
            <a:r>
              <a:rPr lang="en-US" dirty="0" err="1" smtClean="0"/>
              <a:t>Borga</a:t>
            </a:r>
            <a:r>
              <a:rPr lang="en-US" dirty="0" smtClean="0"/>
              <a:t> (FELIX) is working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Discussion on going on Jira ticket</a:t>
            </a:r>
            <a:r>
              <a:rPr lang="en-US" dirty="0"/>
              <a:t>: </a:t>
            </a:r>
            <a:r>
              <a:rPr lang="en-US" dirty="0" smtClean="0">
                <a:hlinkClick r:id="rId5"/>
              </a:rPr>
              <a:t>FLXUSERS-47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2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TM02900720[[fn=Integrale]]</Template>
  <TotalTime>8273</TotalTime>
  <Words>480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Tema di Office</vt:lpstr>
      <vt:lpstr>TTC status</vt:lpstr>
      <vt:lpstr>Available/requested/missing signals</vt:lpstr>
      <vt:lpstr>Reminder: EVID and BCID</vt:lpstr>
      <vt:lpstr>TType counter</vt:lpstr>
      <vt:lpstr>TType counter: simulation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about TTC</dc:title>
  <dc:creator>Uppsala1</dc:creator>
  <cp:lastModifiedBy>camplani</cp:lastModifiedBy>
  <cp:revision>200</cp:revision>
  <dcterms:created xsi:type="dcterms:W3CDTF">2015-11-12T09:16:47Z</dcterms:created>
  <dcterms:modified xsi:type="dcterms:W3CDTF">2017-01-12T14:06:56Z</dcterms:modified>
</cp:coreProperties>
</file>