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364" autoAdjust="0"/>
  </p:normalViewPr>
  <p:slideViewPr>
    <p:cSldViewPr snapToGrid="0">
      <p:cViewPr varScale="1">
        <p:scale>
          <a:sx n="155" d="100"/>
          <a:sy n="155" d="100"/>
        </p:scale>
        <p:origin x="54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19/05/2017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1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000" b="1" dirty="0" smtClean="0"/>
              <a:t>ABBA firmware and </a:t>
            </a:r>
            <a:r>
              <a:rPr lang="it-IT" sz="5000" b="1" dirty="0" err="1" smtClean="0"/>
              <a:t>system</a:t>
            </a:r>
            <a:r>
              <a:rPr lang="it-IT" sz="5000" b="1" dirty="0" smtClean="0"/>
              <a:t> </a:t>
            </a:r>
            <a:r>
              <a:rPr lang="it-IT" sz="5000" b="1" dirty="0" err="1" smtClean="0"/>
              <a:t>checks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5470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e INFN Milano</a:t>
            </a:r>
          </a:p>
          <a:p>
            <a:pPr algn="r"/>
            <a:r>
              <a:rPr lang="en-US" sz="2000" dirty="0" smtClean="0"/>
              <a:t>23</a:t>
            </a:r>
            <a:r>
              <a:rPr lang="en-US" sz="2000" dirty="0" smtClean="0"/>
              <a:t>-05-2017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893088" y="1528354"/>
            <a:ext cx="10466784" cy="39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 smtClean="0"/>
              <a:t>323511 (</a:t>
            </a:r>
            <a:r>
              <a:rPr lang="it-IT" sz="3500" dirty="0" smtClean="0"/>
              <a:t>16</a:t>
            </a:r>
            <a:r>
              <a:rPr lang="it-IT" sz="3500" dirty="0" smtClean="0"/>
              <a:t>th of </a:t>
            </a:r>
            <a:r>
              <a:rPr lang="it-IT" sz="3500" dirty="0" err="1" smtClean="0"/>
              <a:t>May</a:t>
            </a:r>
            <a:r>
              <a:rPr lang="en-US" sz="3500" dirty="0" smtClean="0"/>
              <a:t>) – </a:t>
            </a:r>
            <a:r>
              <a:rPr lang="en-US" sz="3500" dirty="0" smtClean="0"/>
              <a:t>FPGA 20:2 (BNL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4220"/>
            <a:ext cx="2832169" cy="177538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62" y="1844220"/>
            <a:ext cx="2840622" cy="17753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109" y="1862754"/>
            <a:ext cx="2834460" cy="177538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3880021"/>
            <a:ext cx="2854572" cy="178943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762" y="3880021"/>
            <a:ext cx="2900363" cy="18181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7"/>
          <a:srcRect r="2028"/>
          <a:stretch/>
        </p:blipFill>
        <p:spPr>
          <a:xfrm>
            <a:off x="7355575" y="3897994"/>
            <a:ext cx="2834460" cy="180234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326" y="1844220"/>
            <a:ext cx="2820640" cy="177538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7931" y="1862754"/>
            <a:ext cx="2832169" cy="177538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0971" y="1844219"/>
            <a:ext cx="2842163" cy="177538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950" y="3880020"/>
            <a:ext cx="2864645" cy="1789433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8017" y="3884716"/>
            <a:ext cx="2905107" cy="1819639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1753" y="3897994"/>
            <a:ext cx="2875323" cy="18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Conclusion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6" name="Immagin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58" y="4416383"/>
            <a:ext cx="8268038" cy="1947922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466" y="1855112"/>
            <a:ext cx="3740622" cy="2342971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9059838" y="2326154"/>
            <a:ext cx="13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BNL 20:2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940349" y="1955660"/>
            <a:ext cx="69741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BNL pulses </a:t>
            </a:r>
            <a:r>
              <a:rPr lang="en-US" dirty="0" smtClean="0"/>
              <a:t>are stable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latency setting inside the panel was set to 8 while the calibrations were taken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From the picture: the pulse peak is at 10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Before the official restart of the data taking the firmware will have to be recompiled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Fixed value has to be corrected: it is off by 2 BC</a:t>
            </a:r>
          </a:p>
          <a:p>
            <a:pPr algn="just"/>
            <a:endParaRPr lang="en-US" dirty="0"/>
          </a:p>
        </p:txBody>
      </p:sp>
      <p:sp>
        <p:nvSpPr>
          <p:cNvPr id="22" name="Ovale 21"/>
          <p:cNvSpPr/>
          <p:nvPr/>
        </p:nvSpPr>
        <p:spPr>
          <a:xfrm>
            <a:off x="3286897" y="4416383"/>
            <a:ext cx="815546" cy="685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5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97460" y="2273474"/>
            <a:ext cx="9719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Firmware version (official released) v0.99 (re)tested in USA15 on all FPGAs.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(No changes on the back FPGA firmware version for the moment)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Software </a:t>
            </a:r>
            <a:r>
              <a:rPr lang="en-US" dirty="0" smtClean="0"/>
              <a:t>on call </a:t>
            </a:r>
            <a:r>
              <a:rPr lang="en-US" dirty="0" smtClean="0"/>
              <a:t>(</a:t>
            </a:r>
            <a:r>
              <a:rPr lang="en-US" dirty="0" err="1" smtClean="0"/>
              <a:t>Jue</a:t>
            </a:r>
            <a:r>
              <a:rPr lang="en-US" dirty="0" smtClean="0"/>
              <a:t>) </a:t>
            </a:r>
            <a:r>
              <a:rPr lang="en-US" dirty="0" smtClean="0"/>
              <a:t>took a </a:t>
            </a:r>
            <a:r>
              <a:rPr lang="en-US" dirty="0" smtClean="0"/>
              <a:t>new set of calibration </a:t>
            </a:r>
            <a:r>
              <a:rPr lang="en-US" dirty="0" smtClean="0"/>
              <a:t>run on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May: </a:t>
            </a:r>
            <a:r>
              <a:rPr lang="en-US" dirty="0" smtClean="0"/>
              <a:t>run number </a:t>
            </a:r>
            <a:r>
              <a:rPr lang="en-US" dirty="0" smtClean="0"/>
              <a:t>323511 </a:t>
            </a:r>
            <a:r>
              <a:rPr lang="en-US" dirty="0" smtClean="0"/>
              <a:t>with the usual pattern for firmware tests.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Check the BNL pulses stability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Check the peak position and eventually correct the internal value in the firmware</a:t>
            </a:r>
            <a:endParaRPr lang="en-US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Set in the panel the correct peak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/>
              <a:t>321355 </a:t>
            </a:r>
            <a:r>
              <a:rPr lang="en-US" sz="3500" dirty="0" smtClean="0"/>
              <a:t>(</a:t>
            </a:r>
            <a:r>
              <a:rPr lang="it-IT" sz="3500" dirty="0" smtClean="0"/>
              <a:t>28th of April</a:t>
            </a:r>
            <a:r>
              <a:rPr lang="en-US" sz="3500" dirty="0" smtClean="0"/>
              <a:t>) – </a:t>
            </a:r>
            <a:r>
              <a:rPr lang="en-US" sz="3500" dirty="0" smtClean="0"/>
              <a:t>FPGA 18:2 (French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1279"/>
            <a:ext cx="2838346" cy="177300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40" y="1828801"/>
            <a:ext cx="2884835" cy="180694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01" y="1841279"/>
            <a:ext cx="2888007" cy="180647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880022"/>
            <a:ext cx="2865429" cy="179867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689" y="3873842"/>
            <a:ext cx="2883086" cy="18048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7"/>
          <a:srcRect t="1" b="1649"/>
          <a:stretch/>
        </p:blipFill>
        <p:spPr>
          <a:xfrm>
            <a:off x="7368101" y="3873842"/>
            <a:ext cx="2923841" cy="18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 smtClean="0"/>
              <a:t>323511 (</a:t>
            </a:r>
            <a:r>
              <a:rPr lang="it-IT" sz="3500" dirty="0" smtClean="0"/>
              <a:t>16</a:t>
            </a:r>
            <a:r>
              <a:rPr lang="it-IT" sz="3500" dirty="0" smtClean="0"/>
              <a:t>th of </a:t>
            </a:r>
            <a:r>
              <a:rPr lang="it-IT" sz="3500" dirty="0" err="1" smtClean="0"/>
              <a:t>May</a:t>
            </a:r>
            <a:r>
              <a:rPr lang="en-US" sz="3500" dirty="0" smtClean="0"/>
              <a:t>) – </a:t>
            </a:r>
            <a:r>
              <a:rPr lang="en-US" sz="3500" dirty="0" smtClean="0"/>
              <a:t>FPGA 18:2 (French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1279"/>
            <a:ext cx="2838346" cy="177300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40" y="1828801"/>
            <a:ext cx="2884835" cy="180694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01" y="1841279"/>
            <a:ext cx="2888007" cy="180647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880022"/>
            <a:ext cx="2865429" cy="179867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689" y="3873842"/>
            <a:ext cx="2883086" cy="18048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7"/>
          <a:srcRect t="1" b="1649"/>
          <a:stretch/>
        </p:blipFill>
        <p:spPr>
          <a:xfrm>
            <a:off x="7368101" y="3873842"/>
            <a:ext cx="2923841" cy="180408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61" y="1841730"/>
            <a:ext cx="2833022" cy="177255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211" y="1831381"/>
            <a:ext cx="2903057" cy="181637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7211" y="1841280"/>
            <a:ext cx="2898898" cy="181674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280" y="3885579"/>
            <a:ext cx="2865429" cy="179235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6211" y="3871860"/>
            <a:ext cx="2897564" cy="180607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74279" y="3875415"/>
            <a:ext cx="2923841" cy="18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 smtClean="0"/>
              <a:t>321355 (</a:t>
            </a:r>
            <a:r>
              <a:rPr lang="it-IT" sz="3500" dirty="0" smtClean="0"/>
              <a:t>28th of April)</a:t>
            </a:r>
            <a:r>
              <a:rPr lang="en-US" sz="3500" dirty="0" smtClean="0"/>
              <a:t> </a:t>
            </a:r>
            <a:r>
              <a:rPr lang="en-US" sz="3500" dirty="0" smtClean="0"/>
              <a:t>– FPGA 19:1 (French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8019"/>
            <a:ext cx="2844758" cy="17832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656" t="1215" r="983" b="736"/>
          <a:stretch/>
        </p:blipFill>
        <p:spPr>
          <a:xfrm>
            <a:off x="4176583" y="1838019"/>
            <a:ext cx="2860813" cy="178328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008" y="1847333"/>
            <a:ext cx="2868387" cy="17980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879740"/>
            <a:ext cx="2883066" cy="18043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584" y="3879741"/>
            <a:ext cx="2886988" cy="180436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008" y="3879740"/>
            <a:ext cx="2875649" cy="17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 smtClean="0"/>
              <a:t>323511 (</a:t>
            </a:r>
            <a:r>
              <a:rPr lang="it-IT" sz="3500" dirty="0" smtClean="0"/>
              <a:t>16</a:t>
            </a:r>
            <a:r>
              <a:rPr lang="it-IT" sz="3500" dirty="0" smtClean="0"/>
              <a:t>th of </a:t>
            </a:r>
            <a:r>
              <a:rPr lang="it-IT" sz="3500" dirty="0" err="1" smtClean="0"/>
              <a:t>May</a:t>
            </a:r>
            <a:r>
              <a:rPr lang="it-IT" sz="3500" dirty="0" smtClean="0"/>
              <a:t>)</a:t>
            </a:r>
            <a:r>
              <a:rPr lang="en-US" sz="3500" dirty="0" smtClean="0"/>
              <a:t> </a:t>
            </a:r>
            <a:r>
              <a:rPr lang="en-US" sz="3500" dirty="0" smtClean="0"/>
              <a:t>– FPGA 19:1 (French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8019"/>
            <a:ext cx="2844758" cy="17832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656" t="1215" r="983" b="736"/>
          <a:stretch/>
        </p:blipFill>
        <p:spPr>
          <a:xfrm>
            <a:off x="4176583" y="1838019"/>
            <a:ext cx="2860813" cy="178328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879740"/>
            <a:ext cx="2883066" cy="18043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584" y="3879741"/>
            <a:ext cx="2886988" cy="180436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188" y="3929883"/>
            <a:ext cx="2795486" cy="174860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838019"/>
            <a:ext cx="2848617" cy="178328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2725" y="1831842"/>
            <a:ext cx="2864672" cy="17943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3008" y="1847333"/>
            <a:ext cx="2868387" cy="179809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9188" y="1847333"/>
            <a:ext cx="2876171" cy="179809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102" y="3867344"/>
            <a:ext cx="2889244" cy="181116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8865" y="3873522"/>
            <a:ext cx="2881674" cy="180496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8768" y="3938237"/>
            <a:ext cx="2785906" cy="17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6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 smtClean="0"/>
              <a:t>321355 (</a:t>
            </a:r>
            <a:r>
              <a:rPr lang="it-IT" sz="3500" dirty="0" smtClean="0"/>
              <a:t>28th of April</a:t>
            </a:r>
            <a:r>
              <a:rPr lang="en-US" sz="3500" dirty="0" smtClean="0"/>
              <a:t>) </a:t>
            </a:r>
            <a:r>
              <a:rPr lang="en-US" sz="3500" dirty="0" smtClean="0"/>
              <a:t>– FPGA 19:2 (BNL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701"/>
          <a:stretch/>
        </p:blipFill>
        <p:spPr>
          <a:xfrm>
            <a:off x="1097279" y="1848469"/>
            <a:ext cx="2844526" cy="17720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79" y="1831637"/>
            <a:ext cx="2849837" cy="17888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t="1488"/>
          <a:stretch/>
        </p:blipFill>
        <p:spPr>
          <a:xfrm>
            <a:off x="7370806" y="1872049"/>
            <a:ext cx="2860589" cy="17655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02" y="3869968"/>
            <a:ext cx="2864415" cy="17956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/>
          <a:srcRect r="482"/>
          <a:stretch/>
        </p:blipFill>
        <p:spPr>
          <a:xfrm>
            <a:off x="4174980" y="3869969"/>
            <a:ext cx="2862194" cy="179560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806" y="3869968"/>
            <a:ext cx="2875649" cy="18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2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 smtClean="0"/>
              <a:t>323511 (</a:t>
            </a:r>
            <a:r>
              <a:rPr lang="it-IT" sz="3500" dirty="0" smtClean="0"/>
              <a:t>16</a:t>
            </a:r>
            <a:r>
              <a:rPr lang="it-IT" sz="3500" dirty="0" smtClean="0"/>
              <a:t>th of </a:t>
            </a:r>
            <a:r>
              <a:rPr lang="it-IT" sz="3500" dirty="0" err="1" smtClean="0"/>
              <a:t>May</a:t>
            </a:r>
            <a:r>
              <a:rPr lang="en-US" sz="3500" dirty="0" smtClean="0"/>
              <a:t>) </a:t>
            </a:r>
            <a:r>
              <a:rPr lang="en-US" sz="3500" dirty="0" smtClean="0"/>
              <a:t>– FPGA 19:2 (BNL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701"/>
          <a:stretch/>
        </p:blipFill>
        <p:spPr>
          <a:xfrm>
            <a:off x="1097279" y="1848469"/>
            <a:ext cx="2844526" cy="17720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79" y="1831637"/>
            <a:ext cx="2849837" cy="17888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t="1488"/>
          <a:stretch/>
        </p:blipFill>
        <p:spPr>
          <a:xfrm>
            <a:off x="7370806" y="1872049"/>
            <a:ext cx="2860589" cy="17655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02" y="3869968"/>
            <a:ext cx="2864415" cy="17956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/>
          <a:srcRect r="482"/>
          <a:stretch/>
        </p:blipFill>
        <p:spPr>
          <a:xfrm>
            <a:off x="4174980" y="3869969"/>
            <a:ext cx="2862194" cy="179560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806" y="3869968"/>
            <a:ext cx="2875649" cy="180264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017" y="1842291"/>
            <a:ext cx="2836715" cy="177823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9117" y="1842291"/>
            <a:ext cx="2862351" cy="1784121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8911" y="1843993"/>
            <a:ext cx="2862484" cy="179683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6933" y="3868864"/>
            <a:ext cx="2867747" cy="179670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5643" y="3884865"/>
            <a:ext cx="2851529" cy="178365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1470" y="3868864"/>
            <a:ext cx="2872394" cy="17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5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Run </a:t>
            </a:r>
            <a:r>
              <a:rPr lang="en-US" sz="3500" dirty="0"/>
              <a:t>321355 </a:t>
            </a:r>
            <a:r>
              <a:rPr lang="en-US" sz="3500" dirty="0" smtClean="0"/>
              <a:t>(</a:t>
            </a:r>
            <a:r>
              <a:rPr lang="it-IT" sz="3500" dirty="0" smtClean="0"/>
              <a:t>28th of April</a:t>
            </a:r>
            <a:r>
              <a:rPr lang="en-US" sz="3500" dirty="0" smtClean="0"/>
              <a:t>) – </a:t>
            </a:r>
            <a:r>
              <a:rPr lang="en-US" sz="3500" dirty="0" smtClean="0"/>
              <a:t>FPGA 20:2 (BNL LTDB)</a:t>
            </a:r>
            <a:endParaRPr lang="it-IT" sz="35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4220"/>
            <a:ext cx="2832169" cy="177538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62" y="1844220"/>
            <a:ext cx="2840622" cy="17753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109" y="1862754"/>
            <a:ext cx="2834460" cy="177538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3880021"/>
            <a:ext cx="2854572" cy="178943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762" y="3880021"/>
            <a:ext cx="2900363" cy="18181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7"/>
          <a:srcRect r="2028"/>
          <a:stretch/>
        </p:blipFill>
        <p:spPr>
          <a:xfrm>
            <a:off x="7355575" y="3897994"/>
            <a:ext cx="2834460" cy="18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8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283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Retrospettivo</vt:lpstr>
      <vt:lpstr>ABBA firmware and system checks</vt:lpstr>
      <vt:lpstr>Getting ready</vt:lpstr>
      <vt:lpstr>Run 321355 (28th of April) – FPGA 18:2 (French LTDB)</vt:lpstr>
      <vt:lpstr>Run 323511 (16th of May) – FPGA 18:2 (French LTDB)</vt:lpstr>
      <vt:lpstr>Run 321355 (28th of April) – FPGA 19:1 (French LTDB)</vt:lpstr>
      <vt:lpstr>Run 323511 (16th of May) – FPGA 19:1 (French LTDB)</vt:lpstr>
      <vt:lpstr>Run 321355 (28th of April) – FPGA 19:2 (BNL LTDB)</vt:lpstr>
      <vt:lpstr>Run 323511 (16th of May) – FPGA 19:2 (BNL LTDB)</vt:lpstr>
      <vt:lpstr>Run 321355 (28th of April) – FPGA 20:2 (BNL LTDB)</vt:lpstr>
      <vt:lpstr>Run 323511 (16th of May) – FPGA 20:2 (BNL LTDB)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130</cp:revision>
  <dcterms:created xsi:type="dcterms:W3CDTF">2016-10-16T15:38:15Z</dcterms:created>
  <dcterms:modified xsi:type="dcterms:W3CDTF">2017-05-19T15:20:18Z</dcterms:modified>
</cp:coreProperties>
</file>