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>
        <p:scale>
          <a:sx n="80" d="100"/>
          <a:sy n="80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7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68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79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C24-57BB-49A4-824F-A3BF3D964250}" type="datetime1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6E2-6448-42E3-97DF-11FC884A4CC9}" type="datetime1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F9E1-534B-4F22-8C88-88818F8CCA2F}" type="datetime1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5978-1F12-4C95-BDE1-E7736334BC94}" type="datetime1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5C0-3116-4AF8-A76A-1CC99B2CB2C1}" type="datetime1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D0B-8171-4D64-9B7B-D52A1A506153}" type="datetime1">
              <a:rPr lang="it-IT" smtClean="0"/>
              <a:t>23/02/2016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31A-7675-4AD2-BA95-7A6B89249204}" type="datetime1">
              <a:rPr lang="it-IT" smtClean="0"/>
              <a:t>23/02/2016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9CCC-F3C2-4E2B-BF0D-F17C31E945AA}" type="datetime1">
              <a:rPr lang="it-IT" smtClean="0"/>
              <a:t>23/02/2016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4786-759C-487F-8463-E17E4788A770}" type="datetime1">
              <a:rPr lang="it-IT" smtClean="0"/>
              <a:t>23/02/2016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363-356C-4DAB-BD85-D42E9AC362FB}" type="datetime1">
              <a:rPr lang="it-IT" smtClean="0"/>
              <a:t>23/02/2016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30B1-4604-4B2F-98A0-2A368015D7E1}" type="datetime1">
              <a:rPr lang="it-IT" smtClean="0"/>
              <a:t>23/02/2016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ACEE-6857-48AD-9594-DC9075E026AD}" type="datetime1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40713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590439"/>
            <a:ext cx="12192000" cy="1267562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704802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385011" y="3778938"/>
            <a:ext cx="75849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 smtClean="0"/>
              <a:t>Firmware and </a:t>
            </a:r>
            <a:r>
              <a:rPr lang="it-IT" sz="5000" dirty="0" err="1" smtClean="0"/>
              <a:t>other</a:t>
            </a:r>
            <a:r>
              <a:rPr lang="it-IT" sz="5000" dirty="0" smtClean="0"/>
              <a:t> </a:t>
            </a:r>
            <a:r>
              <a:rPr lang="it-IT" sz="5000" dirty="0" err="1" smtClean="0"/>
              <a:t>updates</a:t>
            </a:r>
            <a:endParaRPr lang="it-IT" sz="50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944687" y="4733114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5904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68941" y="1037757"/>
            <a:ext cx="1163061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Back FPGA firmware is </a:t>
            </a:r>
            <a:r>
              <a:rPr lang="en-US" sz="2200" b="1" dirty="0" smtClean="0"/>
              <a:t>compiling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With Steffen: debugging the code and found an issue</a:t>
            </a:r>
          </a:p>
          <a:p>
            <a:r>
              <a:rPr lang="en-US" sz="2000" dirty="0" smtClean="0"/>
              <a:t>An Ethernet packet (i.e. a request sent from a PC to the front FPGA) has a minimum number of bytes: 64 bytes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	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there is less than 64 bytes, for </a:t>
            </a:r>
            <a:r>
              <a:rPr lang="en-US" sz="2000" smtClean="0"/>
              <a:t>example 45 </a:t>
            </a:r>
            <a:r>
              <a:rPr lang="en-US" sz="2000" dirty="0" smtClean="0"/>
              <a:t>bytes of data, </a:t>
            </a:r>
            <a:r>
              <a:rPr lang="en-US" sz="2000" b="1" i="1" dirty="0" smtClean="0"/>
              <a:t>extra padding data</a:t>
            </a:r>
            <a:r>
              <a:rPr lang="en-US" sz="2000" dirty="0" smtClean="0"/>
              <a:t> are added to the packet.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These extra data should not be added to our packet</a:t>
            </a:r>
          </a:p>
          <a:p>
            <a:r>
              <a:rPr lang="en-US" sz="2000" dirty="0" smtClean="0"/>
              <a:t>(Maybe caused by a default option not deleted during the regeneration of the XGMAC core in </a:t>
            </a:r>
            <a:r>
              <a:rPr lang="en-US" sz="2000" dirty="0" err="1" smtClean="0"/>
              <a:t>Quartus</a:t>
            </a:r>
            <a:r>
              <a:rPr lang="en-US" sz="2000" dirty="0" smtClean="0"/>
              <a:t> 13.1)</a:t>
            </a:r>
          </a:p>
          <a:p>
            <a:endParaRPr lang="en-US" sz="2000" dirty="0"/>
          </a:p>
          <a:p>
            <a:r>
              <a:rPr lang="en-US" sz="2000" dirty="0" smtClean="0"/>
              <a:t>The front FPGA is expecting a certain number of words but it is receiving a different number!</a:t>
            </a:r>
            <a:endParaRPr lang="en-US" sz="2300" dirty="0" smtClean="0"/>
          </a:p>
          <a:p>
            <a:endParaRPr lang="en-US" sz="23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68941" y="235815"/>
            <a:ext cx="5860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 smtClean="0"/>
              <a:t>Updates</a:t>
            </a:r>
            <a:r>
              <a:rPr lang="it-IT" sz="4000" dirty="0" smtClean="0"/>
              <a:t> from the firmware</a:t>
            </a:r>
            <a:endParaRPr lang="it-IT" sz="4000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61417"/>
              </p:ext>
            </p:extLst>
          </p:nvPr>
        </p:nvGraphicFramePr>
        <p:xfrm>
          <a:off x="568955" y="2498595"/>
          <a:ext cx="110305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34"/>
                <a:gridCol w="2137718"/>
                <a:gridCol w="1223319"/>
                <a:gridCol w="1916614"/>
                <a:gridCol w="3133301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Body of the frame (64 </a:t>
                      </a:r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t-IT" sz="1800" b="1" dirty="0" err="1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err="1" smtClean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 MAC </a:t>
                      </a:r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Source MAC </a:t>
                      </a:r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Cyclic</a:t>
                      </a:r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Redundancy</a:t>
                      </a:r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 (CRC)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aseline="0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aseline="0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 to 1500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it-IT" sz="1800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it-IT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2</a:t>
            </a:fld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-13447" y="93552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360459"/>
            <a:ext cx="12192000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68941" y="235815"/>
            <a:ext cx="5354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 smtClean="0"/>
              <a:t>Updates</a:t>
            </a:r>
            <a:r>
              <a:rPr lang="it-IT" sz="4000" dirty="0" smtClean="0"/>
              <a:t> from the K code</a:t>
            </a:r>
            <a:endParaRPr lang="it-IT" sz="400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62" y="129164"/>
            <a:ext cx="3706393" cy="249570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93" y="1611508"/>
            <a:ext cx="3656277" cy="2485002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0" y="1050119"/>
            <a:ext cx="67957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dirty="0" smtClean="0"/>
              <a:t>With Adriana: </a:t>
            </a:r>
            <a:r>
              <a:rPr lang="it-IT" sz="2200" dirty="0" err="1" smtClean="0"/>
              <a:t>looking</a:t>
            </a:r>
            <a:r>
              <a:rPr lang="it-IT" sz="2200" dirty="0" smtClean="0"/>
              <a:t> on the K code in the </a:t>
            </a:r>
            <a:r>
              <a:rPr lang="it-IT" sz="2200" dirty="0" err="1" smtClean="0"/>
              <a:t>pedestal</a:t>
            </a:r>
            <a:endParaRPr lang="it-IT" sz="22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dirty="0" smtClean="0"/>
              <a:t>The K comma symbol (also called "K code") is an 8 bit pattern that can be used to find and verify the boundaries of a </a:t>
            </a:r>
            <a:r>
              <a:rPr lang="en-US" dirty="0" err="1" smtClean="0"/>
              <a:t>bitstream</a:t>
            </a:r>
            <a:r>
              <a:rPr lang="en-US" dirty="0" smtClean="0"/>
              <a:t> and for synchronization. Both LTDBs use the symbol K28.5</a:t>
            </a:r>
            <a:endParaRPr lang="it-IT" dirty="0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52011"/>
              </p:ext>
            </p:extLst>
          </p:nvPr>
        </p:nvGraphicFramePr>
        <p:xfrm>
          <a:off x="1591930" y="2510682"/>
          <a:ext cx="29685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38"/>
                <a:gridCol w="600313"/>
                <a:gridCol w="679602"/>
                <a:gridCol w="10176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K28.5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10111100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7016150" y="4195837"/>
            <a:ext cx="517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More </a:t>
            </a:r>
            <a:r>
              <a:rPr lang="it-IT" sz="1600" dirty="0" err="1" smtClean="0"/>
              <a:t>details</a:t>
            </a:r>
            <a:r>
              <a:rPr lang="it-IT" sz="1600" dirty="0" smtClean="0"/>
              <a:t> on the </a:t>
            </a:r>
            <a:r>
              <a:rPr lang="it-IT" sz="1600" dirty="0" err="1" smtClean="0"/>
              <a:t>twiki</a:t>
            </a:r>
            <a:r>
              <a:rPr lang="it-IT" sz="1600" dirty="0" smtClean="0"/>
              <a:t> page: https://twiki.cern.ch/twiki/bin/view/LAr/EMFDemonstrator#K_comma_symbol_in_fibers</a:t>
            </a:r>
            <a:endParaRPr lang="it-IT" sz="1600" dirty="0"/>
          </a:p>
        </p:txBody>
      </p:sp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99486"/>
              </p:ext>
            </p:extLst>
          </p:nvPr>
        </p:nvGraphicFramePr>
        <p:xfrm>
          <a:off x="61785" y="4265217"/>
          <a:ext cx="67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742"/>
                <a:gridCol w="736934"/>
                <a:gridCol w="745532"/>
                <a:gridCol w="727632"/>
                <a:gridCol w="727632"/>
                <a:gridCol w="727632"/>
                <a:gridCol w="727632"/>
                <a:gridCol w="727632"/>
                <a:gridCol w="72763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CH7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CH6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CH5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CH4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CH3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CH2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CH1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CH0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66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11th bit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-13447" y="3349767"/>
            <a:ext cx="680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On </a:t>
            </a:r>
            <a:r>
              <a:rPr lang="it-IT" dirty="0" err="1" smtClean="0"/>
              <a:t>each</a:t>
            </a:r>
            <a:r>
              <a:rPr lang="it-IT" dirty="0" smtClean="0"/>
              <a:t> LTDB </a:t>
            </a:r>
            <a:r>
              <a:rPr lang="it-IT" dirty="0" err="1" smtClean="0"/>
              <a:t>channel</a:t>
            </a:r>
            <a:r>
              <a:rPr lang="it-IT" dirty="0" smtClean="0"/>
              <a:t>, </a:t>
            </a:r>
            <a:r>
              <a:rPr lang="it-IT" dirty="0" smtClean="0"/>
              <a:t>12 bit </a:t>
            </a:r>
            <a:r>
              <a:rPr lang="it-IT" dirty="0" err="1" smtClean="0"/>
              <a:t>frames</a:t>
            </a:r>
            <a:r>
              <a:rPr lang="it-IT" dirty="0" smtClean="0"/>
              <a:t> (with the </a:t>
            </a:r>
            <a:r>
              <a:rPr lang="it-IT" dirty="0" err="1" smtClean="0"/>
              <a:t>pedestal</a:t>
            </a:r>
            <a:r>
              <a:rPr lang="it-IT" dirty="0" smtClean="0"/>
              <a:t> info) </a:t>
            </a:r>
            <a:r>
              <a:rPr lang="it-IT" dirty="0" smtClean="0"/>
              <a:t>are </a:t>
            </a:r>
            <a:r>
              <a:rPr lang="it-IT" dirty="0" err="1" smtClean="0"/>
              <a:t>sent</a:t>
            </a:r>
            <a:r>
              <a:rPr lang="it-IT" dirty="0" smtClean="0"/>
              <a:t>. </a:t>
            </a:r>
          </a:p>
          <a:p>
            <a:pPr algn="just"/>
            <a:r>
              <a:rPr lang="en-US" dirty="0"/>
              <a:t>The K comma pattern, once issued, will replace </a:t>
            </a:r>
            <a:r>
              <a:rPr lang="en-US" dirty="0" smtClean="0"/>
              <a:t>the </a:t>
            </a:r>
            <a:r>
              <a:rPr lang="en-US" dirty="0"/>
              <a:t>11th </a:t>
            </a:r>
            <a:r>
              <a:rPr lang="en-US" dirty="0" smtClean="0"/>
              <a:t>bit of each channel.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-1" y="5105907"/>
            <a:ext cx="12005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 will affect only channels 7, 5, 4, 3, 2 and in these channels the ADC </a:t>
            </a:r>
            <a:r>
              <a:rPr lang="en-US" dirty="0"/>
              <a:t>value </a:t>
            </a:r>
            <a:r>
              <a:rPr lang="en-US" dirty="0" smtClean="0"/>
              <a:t>will became:</a:t>
            </a:r>
          </a:p>
          <a:p>
            <a:r>
              <a:rPr lang="en-US" sz="8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pedestal value ( </a:t>
            </a:r>
            <a:r>
              <a:rPr lang="it-IT" dirty="0" smtClean="0"/>
              <a:t>~1000)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2048 = </a:t>
            </a:r>
            <a:r>
              <a:rPr lang="it-IT" dirty="0" smtClean="0"/>
              <a:t>~ 3000</a:t>
            </a:r>
          </a:p>
          <a:p>
            <a:endParaRPr lang="en-US" sz="800" dirty="0" smtClean="0"/>
          </a:p>
          <a:p>
            <a:r>
              <a:rPr lang="en-US" dirty="0" smtClean="0"/>
              <a:t>(where 2048 in decimal is equal to 1000 0000 0000 in bit, the 11th bit is the most significant bit in the ADC frame)</a:t>
            </a:r>
          </a:p>
          <a:p>
            <a:endParaRPr lang="en-US" dirty="0" smtClean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3</a:t>
            </a:fld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-13447" y="95904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360459"/>
            <a:ext cx="12192000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68941" y="1231168"/>
            <a:ext cx="1177892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rying to load the firmware from the flash memory</a:t>
            </a:r>
          </a:p>
          <a:p>
            <a:endParaRPr lang="en-US" dirty="0" smtClean="0"/>
          </a:p>
          <a:p>
            <a:r>
              <a:rPr lang="en-US" dirty="0" smtClean="0"/>
              <a:t>Two files needed :</a:t>
            </a:r>
          </a:p>
          <a:p>
            <a:r>
              <a:rPr lang="en-US" dirty="0" smtClean="0"/>
              <a:t>- Programmer Object File (.</a:t>
            </a:r>
            <a:r>
              <a:rPr lang="en-US" dirty="0" err="1" smtClean="0"/>
              <a:t>pof</a:t>
            </a:r>
            <a:r>
              <a:rPr lang="en-US" dirty="0" smtClean="0"/>
              <a:t>) for the flash memory</a:t>
            </a:r>
          </a:p>
          <a:p>
            <a:r>
              <a:rPr lang="en-US" dirty="0" smtClean="0"/>
              <a:t>- Programmer Object File (.</a:t>
            </a:r>
            <a:r>
              <a:rPr lang="en-US" dirty="0" err="1" smtClean="0"/>
              <a:t>pof</a:t>
            </a:r>
            <a:r>
              <a:rPr lang="en-US" dirty="0" smtClean="0"/>
              <a:t>) for the CPLD</a:t>
            </a:r>
          </a:p>
          <a:p>
            <a:endParaRPr lang="en-US" dirty="0" smtClean="0"/>
          </a:p>
          <a:p>
            <a:r>
              <a:rPr lang="en-US" dirty="0" err="1" smtClean="0"/>
              <a:t>Quartus</a:t>
            </a:r>
            <a:r>
              <a:rPr lang="en-US" dirty="0" smtClean="0"/>
              <a:t> convert the .</a:t>
            </a:r>
            <a:r>
              <a:rPr lang="en-US" dirty="0" err="1" smtClean="0"/>
              <a:t>sof</a:t>
            </a:r>
            <a:r>
              <a:rPr lang="en-US" dirty="0" smtClean="0"/>
              <a:t> file (the one used to load the firmware on the FPGA) into the .</a:t>
            </a:r>
            <a:r>
              <a:rPr lang="en-US" dirty="0" err="1" smtClean="0"/>
              <a:t>pof</a:t>
            </a:r>
            <a:r>
              <a:rPr lang="en-US" dirty="0" smtClean="0"/>
              <a:t> file.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are still some errors in the generation on the .</a:t>
            </a:r>
            <a:r>
              <a:rPr lang="en-US" dirty="0" err="1" smtClean="0"/>
              <a:t>pof</a:t>
            </a:r>
            <a:r>
              <a:rPr lang="en-US" dirty="0" smtClean="0"/>
              <a:t> file for the CPLD.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Implemented a remote desktop with a pc at EMF</a:t>
            </a:r>
          </a:p>
          <a:p>
            <a:endParaRPr lang="en-US" dirty="0" smtClean="0"/>
          </a:p>
          <a:p>
            <a:r>
              <a:rPr lang="en-US" dirty="0" smtClean="0"/>
              <a:t>Using a Windows PC, it is possible to connect remotely to the desktop of the Windows PC at EMF.</a:t>
            </a:r>
          </a:p>
          <a:p>
            <a:r>
              <a:rPr lang="en-US" dirty="0" smtClean="0"/>
              <a:t>This PC in connected to both ABBA boards.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Quartus</a:t>
            </a:r>
            <a:r>
              <a:rPr lang="en-US" dirty="0" smtClean="0"/>
              <a:t> Programmer  and </a:t>
            </a:r>
            <a:r>
              <a:rPr lang="en-US" dirty="0" err="1" smtClean="0"/>
              <a:t>Quartus</a:t>
            </a:r>
            <a:r>
              <a:rPr lang="en-US" dirty="0" smtClean="0"/>
              <a:t> Signal Tap can be used remotely.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68941" y="235815"/>
            <a:ext cx="3184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 smtClean="0"/>
              <a:t>Other</a:t>
            </a:r>
            <a:r>
              <a:rPr lang="it-IT" sz="4000" dirty="0" smtClean="0"/>
              <a:t> </a:t>
            </a:r>
            <a:r>
              <a:rPr lang="it-IT" sz="4000" dirty="0" err="1" smtClean="0"/>
              <a:t>updates</a:t>
            </a:r>
            <a:endParaRPr lang="it-IT" sz="40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4</a:t>
            </a:fld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605332" y="1925048"/>
            <a:ext cx="1082842" cy="77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494299" y="1925047"/>
            <a:ext cx="1082842" cy="77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0371217" y="1925048"/>
            <a:ext cx="1082842" cy="77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FPGA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670751" y="1988751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Flash </a:t>
            </a:r>
          </a:p>
          <a:p>
            <a:pPr algn="ctr"/>
            <a:r>
              <a:rPr lang="it-IT" dirty="0" err="1" smtClean="0"/>
              <a:t>memory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696110" y="212539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CPLD</a:t>
            </a:r>
            <a:endParaRPr lang="it-IT" dirty="0"/>
          </a:p>
        </p:txBody>
      </p:sp>
      <p:sp>
        <p:nvSpPr>
          <p:cNvPr id="15" name="Freccia a destra 14"/>
          <p:cNvSpPr/>
          <p:nvPr/>
        </p:nvSpPr>
        <p:spPr>
          <a:xfrm>
            <a:off x="7827906" y="2225835"/>
            <a:ext cx="565488" cy="268888"/>
          </a:xfrm>
          <a:prstGeom prst="right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/>
          <p:cNvSpPr/>
          <p:nvPr/>
        </p:nvSpPr>
        <p:spPr>
          <a:xfrm>
            <a:off x="9691435" y="2225835"/>
            <a:ext cx="565488" cy="268888"/>
          </a:xfrm>
          <a:prstGeom prst="right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6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421</Words>
  <Application>Microsoft Office PowerPoint</Application>
  <PresentationFormat>Widescreen</PresentationFormat>
  <Paragraphs>97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Uppsala1</cp:lastModifiedBy>
  <cp:revision>30</cp:revision>
  <dcterms:created xsi:type="dcterms:W3CDTF">2016-02-23T08:49:41Z</dcterms:created>
  <dcterms:modified xsi:type="dcterms:W3CDTF">2016-02-23T15:10:18Z</dcterms:modified>
</cp:coreProperties>
</file>