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07/03/2016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7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34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68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7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22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C24-57BB-49A4-824F-A3BF3D964250}" type="datetime1">
              <a:rPr lang="it-IT" smtClean="0"/>
              <a:t>07/03/2016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6E2-6448-42E3-97DF-11FC884A4CC9}" type="datetime1">
              <a:rPr lang="it-IT" smtClean="0"/>
              <a:t>07/03/2016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F9E1-534B-4F22-8C88-88818F8CCA2F}" type="datetime1">
              <a:rPr lang="it-IT" smtClean="0"/>
              <a:t>07/03/2016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5978-1F12-4C95-BDE1-E7736334BC94}" type="datetime1">
              <a:rPr lang="it-IT" smtClean="0"/>
              <a:t>07/03/2016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5C0-3116-4AF8-A76A-1CC99B2CB2C1}" type="datetime1">
              <a:rPr lang="it-IT" smtClean="0"/>
              <a:t>07/03/2016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D0B-8171-4D64-9B7B-D52A1A506153}" type="datetime1">
              <a:rPr lang="it-IT" smtClean="0"/>
              <a:t>07/03/2016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31A-7675-4AD2-BA95-7A6B89249204}" type="datetime1">
              <a:rPr lang="it-IT" smtClean="0"/>
              <a:t>07/03/2016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9CCC-F3C2-4E2B-BF0D-F17C31E945AA}" type="datetime1">
              <a:rPr lang="it-IT" smtClean="0"/>
              <a:t>07/03/2016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4786-759C-487F-8463-E17E4788A770}" type="datetime1">
              <a:rPr lang="it-IT" smtClean="0"/>
              <a:t>07/03/2016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363-356C-4DAB-BD85-D42E9AC362FB}" type="datetime1">
              <a:rPr lang="it-IT" smtClean="0"/>
              <a:t>07/03/2016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30B1-4604-4B2F-98A0-2A368015D7E1}" type="datetime1">
              <a:rPr lang="it-IT" smtClean="0"/>
              <a:t>07/03/2016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ACEE-6857-48AD-9594-DC9075E026AD}" type="datetime1">
              <a:rPr lang="it-IT" smtClean="0"/>
              <a:t>07/03/2016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40713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590439"/>
            <a:ext cx="12192000" cy="1267562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693916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385011" y="3778938"/>
            <a:ext cx="48839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 smtClean="0"/>
              <a:t>Firmware </a:t>
            </a:r>
            <a:r>
              <a:rPr lang="it-IT" sz="5000" dirty="0" err="1" smtClean="0"/>
              <a:t>updates</a:t>
            </a:r>
            <a:endParaRPr lang="it-IT" sz="50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944687" y="4733114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407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Extra padding data</a:t>
            </a:r>
            <a:endParaRPr lang="en-GB" sz="40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2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132938" y="1314487"/>
            <a:ext cx="10638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Problem</a:t>
            </a:r>
            <a:r>
              <a:rPr lang="it-IT" sz="2200" dirty="0" smtClean="0"/>
              <a:t> of extra </a:t>
            </a:r>
            <a:r>
              <a:rPr lang="it-IT" sz="2200" dirty="0" err="1" smtClean="0"/>
              <a:t>padding</a:t>
            </a:r>
            <a:r>
              <a:rPr lang="it-IT" sz="2200" dirty="0" smtClean="0"/>
              <a:t> data: SOLVED</a:t>
            </a:r>
            <a:endParaRPr lang="it-IT" sz="2200" dirty="0"/>
          </a:p>
        </p:txBody>
      </p:sp>
      <p:sp>
        <p:nvSpPr>
          <p:cNvPr id="3" name="Rettangolo 2"/>
          <p:cNvSpPr/>
          <p:nvPr/>
        </p:nvSpPr>
        <p:spPr>
          <a:xfrm>
            <a:off x="506187" y="2324154"/>
            <a:ext cx="1632857" cy="881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Request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From the 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0058400" y="2263867"/>
            <a:ext cx="1632857" cy="881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Front FPGA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230338" y="1877860"/>
            <a:ext cx="4280806" cy="1653759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5497688" y="2263866"/>
            <a:ext cx="1632857" cy="881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UDP </a:t>
            </a:r>
            <a:r>
              <a:rPr lang="it-IT" dirty="0" err="1" smtClean="0">
                <a:solidFill>
                  <a:schemeClr val="tx1"/>
                </a:solidFill>
              </a:rPr>
              <a:t>module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374572" y="1895748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Back FPGA firmware</a:t>
            </a:r>
          </a:p>
        </p:txBody>
      </p:sp>
      <p:cxnSp>
        <p:nvCxnSpPr>
          <p:cNvPr id="18" name="Connettore 2 17"/>
          <p:cNvCxnSpPr/>
          <p:nvPr/>
        </p:nvCxnSpPr>
        <p:spPr>
          <a:xfrm flipV="1">
            <a:off x="2253342" y="2740141"/>
            <a:ext cx="3204685" cy="3112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7170206" y="2763971"/>
            <a:ext cx="2698095" cy="105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2494424" y="2397566"/>
            <a:ext cx="2039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Extra </a:t>
            </a:r>
            <a:r>
              <a:rPr lang="it-IT" dirty="0" err="1" smtClean="0"/>
              <a:t>padding</a:t>
            </a:r>
            <a:r>
              <a:rPr lang="it-IT" dirty="0" smtClean="0"/>
              <a:t> </a:t>
            </a:r>
            <a:r>
              <a:rPr lang="it-IT" dirty="0"/>
              <a:t>data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7550805" y="2400723"/>
            <a:ext cx="229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NO extra </a:t>
            </a:r>
            <a:r>
              <a:rPr lang="it-IT" dirty="0" err="1" smtClean="0"/>
              <a:t>padding</a:t>
            </a:r>
            <a:r>
              <a:rPr lang="it-IT" dirty="0" smtClean="0"/>
              <a:t> </a:t>
            </a:r>
            <a:r>
              <a:rPr lang="it-IT" dirty="0"/>
              <a:t>data</a:t>
            </a: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97" y="3710279"/>
            <a:ext cx="7546271" cy="2469216"/>
          </a:xfrm>
          <a:prstGeom prst="rect">
            <a:avLst/>
          </a:prstGeom>
        </p:spPr>
      </p:pic>
      <p:sp>
        <p:nvSpPr>
          <p:cNvPr id="32" name="CasellaDiTesto 31"/>
          <p:cNvSpPr txBox="1"/>
          <p:nvPr/>
        </p:nvSpPr>
        <p:spPr>
          <a:xfrm>
            <a:off x="239485" y="4279315"/>
            <a:ext cx="39889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 smtClean="0"/>
              <a:t>Correct</a:t>
            </a:r>
            <a:r>
              <a:rPr lang="it-IT" sz="2200" dirty="0" smtClean="0"/>
              <a:t> </a:t>
            </a:r>
            <a:r>
              <a:rPr lang="it-IT" sz="2200" dirty="0" err="1" smtClean="0"/>
              <a:t>response</a:t>
            </a:r>
            <a:r>
              <a:rPr lang="it-IT" sz="2200" dirty="0" smtClean="0"/>
              <a:t> for </a:t>
            </a:r>
            <a:r>
              <a:rPr lang="it-IT" sz="2200" dirty="0" err="1" smtClean="0"/>
              <a:t>commands</a:t>
            </a:r>
            <a:r>
              <a:rPr lang="it-IT" sz="2200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 smtClean="0"/>
              <a:t>FPGA_Id</a:t>
            </a:r>
            <a:r>
              <a:rPr lang="it-IT" sz="22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 smtClean="0"/>
              <a:t>firmware_version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4726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557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Still some errors</a:t>
            </a:r>
            <a:endParaRPr lang="en-GB" sz="40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3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132938" y="1314487"/>
            <a:ext cx="1063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Command</a:t>
            </a:r>
            <a:r>
              <a:rPr lang="it-IT" sz="2200" dirty="0" smtClean="0"/>
              <a:t>: </a:t>
            </a:r>
            <a:r>
              <a:rPr lang="it-IT" sz="2200" dirty="0" err="1"/>
              <a:t>write_counter</a:t>
            </a:r>
            <a:endParaRPr lang="it-IT" sz="2200" dirty="0" smtClean="0"/>
          </a:p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7" y="1856590"/>
            <a:ext cx="6975720" cy="429680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7718236" y="3574919"/>
            <a:ext cx="4102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After</a:t>
            </a:r>
            <a:r>
              <a:rPr lang="it-IT" sz="2200" dirty="0" smtClean="0"/>
              <a:t>  </a:t>
            </a:r>
            <a:r>
              <a:rPr lang="it-IT" sz="2200" dirty="0" err="1" smtClean="0"/>
              <a:t>this</a:t>
            </a:r>
            <a:r>
              <a:rPr lang="it-IT" sz="2200" dirty="0" smtClean="0"/>
              <a:t> </a:t>
            </a:r>
            <a:r>
              <a:rPr lang="it-IT" sz="2200" dirty="0" err="1" smtClean="0"/>
              <a:t>command</a:t>
            </a:r>
            <a:r>
              <a:rPr lang="it-IT" sz="2200" dirty="0" smtClean="0"/>
              <a:t>,</a:t>
            </a:r>
            <a:r>
              <a:rPr lang="it-IT" sz="2200" dirty="0"/>
              <a:t> </a:t>
            </a:r>
            <a:r>
              <a:rPr lang="it-IT" sz="2200" dirty="0" err="1" smtClean="0"/>
              <a:t>FPGA_Id</a:t>
            </a:r>
            <a:r>
              <a:rPr lang="it-IT" sz="2200" dirty="0" smtClean="0"/>
              <a:t> and </a:t>
            </a:r>
            <a:r>
              <a:rPr lang="it-IT" sz="2200" dirty="0" err="1" smtClean="0"/>
              <a:t>firwmare_version</a:t>
            </a:r>
            <a:r>
              <a:rPr lang="it-IT" sz="2200" dirty="0" smtClean="0"/>
              <a:t> </a:t>
            </a:r>
            <a:r>
              <a:rPr lang="it-IT" sz="2200" dirty="0" err="1" smtClean="0"/>
              <a:t>commands</a:t>
            </a:r>
            <a:r>
              <a:rPr lang="it-IT" sz="2200" dirty="0" smtClean="0"/>
              <a:t> </a:t>
            </a:r>
            <a:r>
              <a:rPr lang="it-IT" sz="2200" dirty="0" err="1" smtClean="0"/>
              <a:t>don’t</a:t>
            </a:r>
            <a:r>
              <a:rPr lang="it-IT" sz="2200" dirty="0" smtClean="0"/>
              <a:t> work </a:t>
            </a:r>
            <a:r>
              <a:rPr lang="it-IT" sz="2200" dirty="0" err="1" smtClean="0"/>
              <a:t>anymore</a:t>
            </a:r>
            <a:r>
              <a:rPr lang="it-IT" sz="2200" dirty="0" smtClean="0"/>
              <a:t>.</a:t>
            </a:r>
            <a:endParaRPr lang="it-IT" sz="2200" dirty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876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4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State machine with </a:t>
            </a:r>
            <a:r>
              <a:rPr lang="en-GB" sz="4000" dirty="0" err="1" smtClean="0"/>
              <a:t>SignalTap</a:t>
            </a:r>
            <a:r>
              <a:rPr lang="en-GB" sz="4000" dirty="0" smtClean="0"/>
              <a:t>  </a:t>
            </a:r>
            <a:endParaRPr lang="en-GB" sz="40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4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33" y="819276"/>
            <a:ext cx="5513734" cy="2809102"/>
          </a:xfrm>
          <a:prstGeom prst="rect">
            <a:avLst/>
          </a:prstGeom>
          <a:ln w="12700" cap="sq">
            <a:solidFill>
              <a:srgbClr val="FF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67874"/>
            <a:ext cx="4887686" cy="2948315"/>
          </a:xfrm>
          <a:prstGeom prst="rect">
            <a:avLst/>
          </a:prstGeom>
          <a:ln w="12700" cap="sq">
            <a:solidFill>
              <a:srgbClr val="FF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ttangolo 1"/>
          <p:cNvSpPr/>
          <p:nvPr/>
        </p:nvSpPr>
        <p:spPr>
          <a:xfrm>
            <a:off x="7445829" y="4957191"/>
            <a:ext cx="3276600" cy="11714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9296400" y="1720557"/>
            <a:ext cx="2376061" cy="16210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/>
          <p:nvPr/>
        </p:nvCxnSpPr>
        <p:spPr>
          <a:xfrm flipV="1">
            <a:off x="3148216" y="2664174"/>
            <a:ext cx="2932770" cy="46776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12234" y="1325840"/>
            <a:ext cx="55188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/>
              <a:t>State machine (front FPGA firmware, response to the </a:t>
            </a:r>
            <a:r>
              <a:rPr lang="en-GB" sz="2200" dirty="0" err="1" smtClean="0"/>
              <a:t>IPbus</a:t>
            </a:r>
            <a:r>
              <a:rPr lang="en-GB" sz="2200" dirty="0" smtClean="0"/>
              <a:t>): comparison between the correct and the un-correct behaviour:</a:t>
            </a:r>
          </a:p>
          <a:p>
            <a:pPr algn="just"/>
            <a:endParaRPr lang="en-GB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en-GB" dirty="0" smtClean="0"/>
              <a:t>oard in slot 2 (168.192.10.3)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 smtClean="0"/>
              <a:t>FPGA_Id</a:t>
            </a:r>
            <a:r>
              <a:rPr lang="en-GB" dirty="0" smtClean="0"/>
              <a:t> command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Board in slot 4 (168.192.10.4)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 smtClean="0"/>
              <a:t>Write_counter</a:t>
            </a:r>
            <a:r>
              <a:rPr lang="en-GB" dirty="0" smtClean="0"/>
              <a:t> command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 smtClean="0"/>
              <a:t>FPGA_Id</a:t>
            </a:r>
            <a:r>
              <a:rPr lang="en-GB" dirty="0" smtClean="0"/>
              <a:t> command</a:t>
            </a:r>
          </a:p>
          <a:p>
            <a:pPr lvl="1" algn="just"/>
            <a:endParaRPr lang="en-GB" dirty="0" smtClean="0"/>
          </a:p>
          <a:p>
            <a:pPr algn="just"/>
            <a:r>
              <a:rPr lang="en-GB" dirty="0" smtClean="0"/>
              <a:t>So, the same </a:t>
            </a:r>
            <a:r>
              <a:rPr lang="en-GB" dirty="0" err="1" smtClean="0"/>
              <a:t>IPbus</a:t>
            </a:r>
            <a:r>
              <a:rPr lang="en-GB" dirty="0" smtClean="0"/>
              <a:t> </a:t>
            </a:r>
            <a:r>
              <a:rPr lang="en-GB" dirty="0"/>
              <a:t>packet </a:t>
            </a:r>
            <a:r>
              <a:rPr lang="en-GB" dirty="0" smtClean="0"/>
              <a:t>is sent to the front FPGA.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It is possible to notice a complete different behaviour.</a:t>
            </a:r>
          </a:p>
        </p:txBody>
      </p:sp>
      <p:cxnSp>
        <p:nvCxnSpPr>
          <p:cNvPr id="23" name="Connettore 2 22"/>
          <p:cNvCxnSpPr/>
          <p:nvPr/>
        </p:nvCxnSpPr>
        <p:spPr>
          <a:xfrm>
            <a:off x="3071641" y="4000557"/>
            <a:ext cx="2651971" cy="19073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4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State machine with </a:t>
            </a:r>
            <a:r>
              <a:rPr lang="en-GB" sz="4000" dirty="0" err="1"/>
              <a:t>SignalTap</a:t>
            </a:r>
            <a:r>
              <a:rPr lang="en-GB" sz="4000" dirty="0"/>
              <a:t>  </a:t>
            </a:r>
            <a:endParaRPr lang="en-GB" sz="40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5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33" y="819276"/>
            <a:ext cx="5513734" cy="2809102"/>
          </a:xfrm>
          <a:prstGeom prst="rect">
            <a:avLst/>
          </a:prstGeom>
          <a:ln w="12700" cap="sq">
            <a:solidFill>
              <a:srgbClr val="FF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ttangolo 12"/>
          <p:cNvSpPr/>
          <p:nvPr/>
        </p:nvSpPr>
        <p:spPr>
          <a:xfrm>
            <a:off x="9296400" y="1720557"/>
            <a:ext cx="2376061" cy="16210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/>
          <p:cNvCxnSpPr/>
          <p:nvPr/>
        </p:nvCxnSpPr>
        <p:spPr>
          <a:xfrm>
            <a:off x="3574215" y="3722108"/>
            <a:ext cx="2506771" cy="456273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63" y="3242469"/>
            <a:ext cx="5000237" cy="3128520"/>
          </a:xfrm>
          <a:prstGeom prst="rect">
            <a:avLst/>
          </a:prstGeom>
          <a:ln w="12700" cap="sq">
            <a:solidFill>
              <a:srgbClr val="FF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ttangolo 17"/>
          <p:cNvSpPr/>
          <p:nvPr/>
        </p:nvSpPr>
        <p:spPr>
          <a:xfrm>
            <a:off x="8477991" y="4437380"/>
            <a:ext cx="2353295" cy="13247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/>
          <p:nvPr/>
        </p:nvCxnSpPr>
        <p:spPr>
          <a:xfrm flipV="1">
            <a:off x="3148216" y="2664174"/>
            <a:ext cx="2932770" cy="46776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12234" y="1325840"/>
            <a:ext cx="55188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/>
              <a:t>State machine (front FPGA firmware, response to the </a:t>
            </a:r>
            <a:r>
              <a:rPr lang="en-GB" sz="2200" dirty="0" err="1" smtClean="0"/>
              <a:t>IPbus</a:t>
            </a:r>
            <a:r>
              <a:rPr lang="en-GB" sz="2200" dirty="0" smtClean="0"/>
              <a:t>): comparison between the correct and the un-correct behaviour:</a:t>
            </a:r>
          </a:p>
          <a:p>
            <a:pPr algn="just"/>
            <a:endParaRPr lang="en-GB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en-GB" dirty="0" smtClean="0"/>
              <a:t>oard in slot 2 (168.192.10.3)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 smtClean="0"/>
              <a:t>FPGA_Id</a:t>
            </a:r>
            <a:r>
              <a:rPr lang="en-GB" dirty="0" smtClean="0"/>
              <a:t> command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Board in slot 4 (168.192.10.4)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 smtClean="0"/>
              <a:t>Write_counter</a:t>
            </a:r>
            <a:r>
              <a:rPr lang="en-GB" dirty="0" smtClean="0"/>
              <a:t> command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err="1" smtClean="0"/>
              <a:t>FPGA_Id</a:t>
            </a:r>
            <a:r>
              <a:rPr lang="en-GB" dirty="0" smtClean="0"/>
              <a:t> command</a:t>
            </a:r>
          </a:p>
          <a:p>
            <a:pPr lvl="1" algn="just"/>
            <a:endParaRPr lang="en-GB" dirty="0" smtClean="0"/>
          </a:p>
          <a:p>
            <a:pPr algn="just"/>
            <a:r>
              <a:rPr lang="en-GB" dirty="0" smtClean="0"/>
              <a:t>So, the same </a:t>
            </a:r>
            <a:r>
              <a:rPr lang="en-GB" dirty="0" err="1" smtClean="0"/>
              <a:t>IPbus</a:t>
            </a:r>
            <a:r>
              <a:rPr lang="en-GB" dirty="0" smtClean="0"/>
              <a:t> packet is sent to the front FPGA.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It is possible to notice a complete different behaviour.</a:t>
            </a:r>
          </a:p>
        </p:txBody>
      </p:sp>
    </p:spTree>
    <p:extLst>
      <p:ext uri="{BB962C8B-B14F-4D97-AF65-F5344CB8AC3E}">
        <p14:creationId xmlns:p14="http://schemas.microsoft.com/office/powerpoint/2010/main" val="18982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6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05" y="1186102"/>
            <a:ext cx="8582171" cy="5096990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132938" y="201960"/>
            <a:ext cx="638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Strange commands behaviour</a:t>
            </a:r>
            <a:endParaRPr lang="en-GB" sz="4000" dirty="0"/>
          </a:p>
        </p:txBody>
      </p:sp>
      <p:cxnSp>
        <p:nvCxnSpPr>
          <p:cNvPr id="7" name="Connettore 2 6"/>
          <p:cNvCxnSpPr/>
          <p:nvPr/>
        </p:nvCxnSpPr>
        <p:spPr>
          <a:xfrm flipV="1">
            <a:off x="2286000" y="1392865"/>
            <a:ext cx="1012372" cy="2945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2111829" y="2416629"/>
            <a:ext cx="1226950" cy="277939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43543" y="1241887"/>
            <a:ext cx="2068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SOMETIMES</a:t>
            </a:r>
          </a:p>
          <a:p>
            <a:pPr algn="ctr"/>
            <a:r>
              <a:rPr lang="it-IT" dirty="0" err="1" smtClean="0"/>
              <a:t>Sending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command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re-</a:t>
            </a:r>
            <a:r>
              <a:rPr lang="it-IT" dirty="0" err="1" smtClean="0"/>
              <a:t>loading</a:t>
            </a:r>
            <a:r>
              <a:rPr lang="it-IT" dirty="0" smtClean="0"/>
              <a:t> the </a:t>
            </a:r>
            <a:r>
              <a:rPr lang="it-IT" dirty="0" err="1" smtClean="0"/>
              <a:t>firware</a:t>
            </a:r>
            <a:r>
              <a:rPr lang="it-IT" dirty="0" smtClean="0"/>
              <a:t> on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FPGAs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06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7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32938" y="201960"/>
            <a:ext cx="26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Conclusions</a:t>
            </a:r>
            <a:endParaRPr lang="en-GB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78121" y="2300513"/>
            <a:ext cx="100164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State machine problem solved: there was a missing register signal in the firmware</a:t>
            </a:r>
          </a:p>
          <a:p>
            <a:endParaRPr lang="en-GB" sz="2200" dirty="0" smtClean="0"/>
          </a:p>
          <a:p>
            <a:r>
              <a:rPr lang="en-GB" sz="2200" dirty="0" smtClean="0"/>
              <a:t>The strange behaviour is probably due to the fact that the FPGA is not yet in a «locked state»</a:t>
            </a:r>
          </a:p>
          <a:p>
            <a:endParaRPr lang="en-GB" sz="2200" dirty="0" smtClean="0"/>
          </a:p>
          <a:p>
            <a:r>
              <a:rPr lang="en-GB" sz="2200" dirty="0" smtClean="0"/>
              <a:t>The front FPGA state machine must be modified to avoid a bad response from FPGA</a:t>
            </a:r>
          </a:p>
          <a:p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42204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278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Uppsala1</cp:lastModifiedBy>
  <cp:revision>61</cp:revision>
  <dcterms:created xsi:type="dcterms:W3CDTF">2016-02-23T08:49:41Z</dcterms:created>
  <dcterms:modified xsi:type="dcterms:W3CDTF">2016-03-08T15:23:30Z</dcterms:modified>
</cp:coreProperties>
</file>