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9" r:id="rId2"/>
    <p:sldId id="263" r:id="rId3"/>
    <p:sldId id="266" r:id="rId4"/>
    <p:sldId id="268" r:id="rId5"/>
    <p:sldId id="256" r:id="rId6"/>
    <p:sldId id="267" r:id="rId7"/>
    <p:sldId id="265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11F31-5248-445B-B152-02829630F421}" type="datetimeFigureOut">
              <a:rPr lang="it-IT" smtClean="0"/>
              <a:t>10/05/2016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DC609-EBA8-4948-B187-21CF1C632F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64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337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5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8368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7585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1737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8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940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9C24-57BB-49A4-824F-A3BF3D964250}" type="datetime1">
              <a:rPr lang="it-IT" smtClean="0"/>
              <a:t>10/05/2016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282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E6E2-6448-42E3-97DF-11FC884A4CC9}" type="datetime1">
              <a:rPr lang="it-IT" smtClean="0"/>
              <a:t>10/05/2016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20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F9E1-534B-4F22-8C88-88818F8CCA2F}" type="datetime1">
              <a:rPr lang="it-IT" smtClean="0"/>
              <a:t>10/05/2016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61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5978-1F12-4C95-BDE1-E7736334BC94}" type="datetime1">
              <a:rPr lang="it-IT" smtClean="0"/>
              <a:t>10/05/2016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35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5C0-3116-4AF8-A76A-1CC99B2CB2C1}" type="datetime1">
              <a:rPr lang="it-IT" smtClean="0"/>
              <a:t>10/05/2016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29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9D0B-8171-4D64-9B7B-D52A1A506153}" type="datetime1">
              <a:rPr lang="it-IT" smtClean="0"/>
              <a:t>10/05/2016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898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31A-7675-4AD2-BA95-7A6B89249204}" type="datetime1">
              <a:rPr lang="it-IT" smtClean="0"/>
              <a:t>10/05/2016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948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9CCC-F3C2-4E2B-BF0D-F17C31E945AA}" type="datetime1">
              <a:rPr lang="it-IT" smtClean="0"/>
              <a:t>10/05/2016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642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C4786-759C-487F-8463-E17E4788A770}" type="datetime1">
              <a:rPr lang="it-IT" smtClean="0"/>
              <a:t>10/05/2016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30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363-356C-4DAB-BD85-D42E9AC362FB}" type="datetime1">
              <a:rPr lang="it-IT" smtClean="0"/>
              <a:t>10/05/2016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246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30B1-4604-4B2F-98A0-2A368015D7E1}" type="datetime1">
              <a:rPr lang="it-IT" smtClean="0"/>
              <a:t>10/05/2016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235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4ACEE-6857-48AD-9594-DC9075E026AD}" type="datetime1">
              <a:rPr lang="it-IT" smtClean="0"/>
              <a:t>10/05/2016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90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ki.cern.ch/twiki/bin/view/LAr/EMFDemonstrator#Programming_the_firmwar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4651597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5410200"/>
            <a:ext cx="12192000" cy="144780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4704800"/>
            <a:ext cx="12192000" cy="817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385011" y="3789822"/>
            <a:ext cx="6284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ABBA firmware status</a:t>
            </a:r>
            <a:endParaRPr lang="it-IT" sz="50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6915556" y="4754488"/>
            <a:ext cx="527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Alessandra </a:t>
            </a:r>
            <a:r>
              <a:rPr lang="it-IT" dirty="0" err="1" smtClean="0"/>
              <a:t>Camplani</a:t>
            </a:r>
            <a:r>
              <a:rPr lang="it-IT" dirty="0" smtClean="0"/>
              <a:t> – Università degli Studi di Milano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0849761" y="510155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10/05/2016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35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6308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Firmware version: front FPGA</a:t>
            </a:r>
            <a:endParaRPr lang="en-GB" sz="4000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1778343" y="64091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2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351962" y="1396333"/>
            <a:ext cx="112861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dirty="0" smtClean="0"/>
              <a:t>Test </a:t>
            </a:r>
            <a:r>
              <a:rPr lang="it-IT" sz="2000" b="1" dirty="0"/>
              <a:t>firmware </a:t>
            </a:r>
            <a:r>
              <a:rPr lang="it-IT" sz="2000" b="1" dirty="0" err="1"/>
              <a:t>version</a:t>
            </a:r>
            <a:r>
              <a:rPr lang="it-IT" sz="2000" b="1" dirty="0" smtClean="0"/>
              <a:t>: v 0.95b1</a:t>
            </a:r>
          </a:p>
          <a:p>
            <a:pPr lvl="1" algn="just"/>
            <a:r>
              <a:rPr lang="en-US" sz="2000" dirty="0"/>
              <a:t> Solved "critical warnings" for timing constraints and improved reset structure in front </a:t>
            </a:r>
            <a:r>
              <a:rPr lang="en-US" sz="2000" dirty="0" err="1"/>
              <a:t>fpga</a:t>
            </a:r>
            <a:r>
              <a:rPr lang="en-US" sz="2000" dirty="0"/>
              <a:t> firmware.</a:t>
            </a:r>
            <a:endParaRPr lang="it-IT" sz="20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0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dirty="0"/>
              <a:t>Test firmware </a:t>
            </a:r>
            <a:r>
              <a:rPr lang="it-IT" sz="2000" b="1" dirty="0" err="1"/>
              <a:t>version</a:t>
            </a:r>
            <a:r>
              <a:rPr lang="it-IT" sz="2000" b="1" dirty="0" smtClean="0"/>
              <a:t>: </a:t>
            </a:r>
            <a:r>
              <a:rPr lang="it-IT" sz="2000" b="1" dirty="0"/>
              <a:t>v </a:t>
            </a:r>
            <a:r>
              <a:rPr lang="it-IT" sz="2000" b="1" dirty="0" smtClean="0"/>
              <a:t>0.95b2</a:t>
            </a:r>
          </a:p>
          <a:p>
            <a:pPr lvl="1" algn="just"/>
            <a:r>
              <a:rPr lang="it-IT" sz="2000" dirty="0" err="1" smtClean="0"/>
              <a:t>Changed</a:t>
            </a:r>
            <a:r>
              <a:rPr lang="it-IT" sz="2000" dirty="0" smtClean="0"/>
              <a:t> reset </a:t>
            </a:r>
            <a:r>
              <a:rPr lang="it-IT" sz="2000" dirty="0"/>
              <a:t>from </a:t>
            </a:r>
            <a:r>
              <a:rPr lang="it-IT" sz="2000" dirty="0" err="1" smtClean="0"/>
              <a:t>asynchronous</a:t>
            </a:r>
            <a:r>
              <a:rPr lang="it-IT" sz="2000" dirty="0"/>
              <a:t> to </a:t>
            </a:r>
            <a:r>
              <a:rPr lang="it-IT" sz="2000" dirty="0" err="1" smtClean="0"/>
              <a:t>synchronous</a:t>
            </a:r>
            <a:r>
              <a:rPr lang="it-IT" sz="2000" dirty="0" smtClean="0"/>
              <a:t> in front FPGA top </a:t>
            </a:r>
            <a:r>
              <a:rPr lang="it-IT" sz="2000" dirty="0" err="1" smtClean="0"/>
              <a:t>level</a:t>
            </a:r>
            <a:r>
              <a:rPr lang="it-IT" sz="2000" dirty="0"/>
              <a:t> </a:t>
            </a:r>
            <a:r>
              <a:rPr lang="it-IT" sz="2000" dirty="0" err="1" smtClean="0"/>
              <a:t>processes</a:t>
            </a:r>
            <a:r>
              <a:rPr lang="it-IT" sz="2000" dirty="0" smtClean="0"/>
              <a:t>.</a:t>
            </a:r>
            <a:endParaRPr lang="it-IT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0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dirty="0"/>
              <a:t>Test firmware </a:t>
            </a:r>
            <a:r>
              <a:rPr lang="it-IT" sz="2000" b="1" dirty="0" err="1"/>
              <a:t>version</a:t>
            </a:r>
            <a:r>
              <a:rPr lang="it-IT" sz="2000" b="1" dirty="0" smtClean="0"/>
              <a:t>: </a:t>
            </a:r>
            <a:r>
              <a:rPr lang="it-IT" sz="2000" b="1" dirty="0"/>
              <a:t>v </a:t>
            </a:r>
            <a:r>
              <a:rPr lang="it-IT" sz="2000" b="1" dirty="0" smtClean="0"/>
              <a:t>0.95b3</a:t>
            </a:r>
          </a:p>
          <a:p>
            <a:pPr lvl="1" algn="just"/>
            <a:r>
              <a:rPr lang="it-IT" sz="2000" dirty="0" err="1" smtClean="0"/>
              <a:t>Reorganisation</a:t>
            </a:r>
            <a:r>
              <a:rPr lang="it-IT" sz="2000" dirty="0" smtClean="0"/>
              <a:t> of </a:t>
            </a:r>
            <a:r>
              <a:rPr lang="it-IT" sz="2000" dirty="0" err="1" smtClean="0"/>
              <a:t>writing</a:t>
            </a:r>
            <a:r>
              <a:rPr lang="it-IT" sz="2000" dirty="0" smtClean="0"/>
              <a:t> procedure for front FPGA </a:t>
            </a:r>
            <a:r>
              <a:rPr lang="it-IT" sz="2000" dirty="0" err="1" smtClean="0"/>
              <a:t>registers</a:t>
            </a:r>
            <a:r>
              <a:rPr lang="it-IT" sz="2000" dirty="0" smtClean="0"/>
              <a:t> (to </a:t>
            </a:r>
            <a:r>
              <a:rPr lang="it-IT" sz="2000" dirty="0" err="1" smtClean="0"/>
              <a:t>simplify</a:t>
            </a:r>
            <a:r>
              <a:rPr lang="it-IT" sz="2000" dirty="0" smtClean="0"/>
              <a:t> the code).</a:t>
            </a:r>
            <a:endParaRPr lang="it-IT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0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dirty="0"/>
              <a:t>Test firmware </a:t>
            </a:r>
            <a:r>
              <a:rPr lang="it-IT" sz="2000" b="1" dirty="0" err="1"/>
              <a:t>version</a:t>
            </a:r>
            <a:r>
              <a:rPr lang="it-IT" sz="2000" b="1" dirty="0" smtClean="0"/>
              <a:t>: </a:t>
            </a:r>
            <a:r>
              <a:rPr lang="it-IT" sz="2000" b="1" dirty="0"/>
              <a:t>v </a:t>
            </a:r>
            <a:r>
              <a:rPr lang="it-IT" sz="2000" b="1" dirty="0" smtClean="0"/>
              <a:t>0.95b4</a:t>
            </a:r>
          </a:p>
          <a:p>
            <a:pPr lvl="1" algn="just"/>
            <a:r>
              <a:rPr lang="it-IT" sz="2000" dirty="0" smtClean="0"/>
              <a:t>Combination of </a:t>
            </a:r>
            <a:r>
              <a:rPr lang="it-IT" sz="2000" dirty="0" err="1" smtClean="0"/>
              <a:t>writing</a:t>
            </a:r>
            <a:r>
              <a:rPr lang="it-IT" sz="2000" dirty="0" smtClean="0"/>
              <a:t> and </a:t>
            </a:r>
            <a:r>
              <a:rPr lang="it-IT" sz="2000" dirty="0" err="1" smtClean="0"/>
              <a:t>reading</a:t>
            </a:r>
            <a:r>
              <a:rPr lang="it-IT" sz="2000" dirty="0" smtClean="0"/>
              <a:t> </a:t>
            </a:r>
            <a:r>
              <a:rPr lang="it-IT" sz="2000" dirty="0" smtClean="0"/>
              <a:t>procedure: </a:t>
            </a:r>
            <a:r>
              <a:rPr lang="it-IT" sz="2000" dirty="0" smtClean="0"/>
              <a:t>new </a:t>
            </a:r>
            <a:r>
              <a:rPr lang="it-IT" sz="2000" dirty="0" err="1" smtClean="0"/>
              <a:t>entity</a:t>
            </a:r>
            <a:r>
              <a:rPr lang="it-IT" sz="2000" dirty="0" smtClean="0"/>
              <a:t> </a:t>
            </a:r>
            <a:r>
              <a:rPr lang="it-IT" sz="2000" dirty="0" err="1" smtClean="0"/>
              <a:t>defined</a:t>
            </a:r>
            <a:r>
              <a:rPr lang="it-IT" sz="2000" dirty="0"/>
              <a:t> (to </a:t>
            </a:r>
            <a:r>
              <a:rPr lang="it-IT" sz="2000" dirty="0" err="1"/>
              <a:t>simplify</a:t>
            </a:r>
            <a:r>
              <a:rPr lang="it-IT" sz="2000" dirty="0"/>
              <a:t> the code).</a:t>
            </a:r>
            <a:endParaRPr lang="it-IT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0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dirty="0"/>
              <a:t>Test firmware </a:t>
            </a:r>
            <a:r>
              <a:rPr lang="it-IT" sz="2000" b="1" dirty="0" err="1"/>
              <a:t>version</a:t>
            </a:r>
            <a:r>
              <a:rPr lang="it-IT" sz="2000" b="1" dirty="0" smtClean="0"/>
              <a:t>: </a:t>
            </a:r>
            <a:r>
              <a:rPr lang="it-IT" sz="2000" b="1" dirty="0"/>
              <a:t>v </a:t>
            </a:r>
            <a:r>
              <a:rPr lang="it-IT" sz="2000" b="1" dirty="0" smtClean="0"/>
              <a:t>0.95b5</a:t>
            </a:r>
            <a:endParaRPr lang="it-IT" sz="2000" b="1" dirty="0"/>
          </a:p>
          <a:p>
            <a:pPr lvl="1" algn="just"/>
            <a:r>
              <a:rPr lang="it-IT" sz="2000" dirty="0" err="1"/>
              <a:t>Changed</a:t>
            </a:r>
            <a:r>
              <a:rPr lang="it-IT" sz="2000" dirty="0"/>
              <a:t> reset from </a:t>
            </a:r>
            <a:r>
              <a:rPr lang="it-IT" sz="2000" dirty="0" err="1"/>
              <a:t>asynchronous</a:t>
            </a:r>
            <a:r>
              <a:rPr lang="it-IT" sz="2000" dirty="0"/>
              <a:t> to </a:t>
            </a:r>
            <a:r>
              <a:rPr lang="it-IT" sz="2000" dirty="0" err="1" smtClean="0"/>
              <a:t>synchronous</a:t>
            </a:r>
            <a:r>
              <a:rPr lang="it-IT" sz="2000" dirty="0" smtClean="0"/>
              <a:t> in IPBUS front </a:t>
            </a:r>
            <a:r>
              <a:rPr lang="it-IT" sz="2000" dirty="0" smtClean="0"/>
              <a:t>FPGA </a:t>
            </a:r>
            <a:r>
              <a:rPr lang="it-IT" sz="2000" dirty="0" err="1" smtClean="0"/>
              <a:t>files</a:t>
            </a:r>
            <a:r>
              <a:rPr lang="it-IT" sz="2000" dirty="0" smtClean="0"/>
              <a:t>.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386082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8318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Improvements with new Front versions</a:t>
            </a:r>
            <a:endParaRPr lang="en-GB" sz="4000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1778343" y="64091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3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264715" y="1322988"/>
            <a:ext cx="54114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 smtClean="0"/>
              <a:t>With the new reset </a:t>
            </a:r>
            <a:r>
              <a:rPr lang="it-IT" b="1" dirty="0" err="1" smtClean="0"/>
              <a:t>structure</a:t>
            </a:r>
            <a:r>
              <a:rPr lang="it-IT" b="1" dirty="0" smtClean="0"/>
              <a:t> (from v 0.95b1):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dirty="0" smtClean="0"/>
              <a:t>FPGA 18:1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working</a:t>
            </a:r>
            <a:endParaRPr lang="it-IT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dirty="0" err="1" smtClean="0"/>
              <a:t>Send</a:t>
            </a:r>
            <a:r>
              <a:rPr lang="it-IT" dirty="0" smtClean="0"/>
              <a:t> a reset to back FPGA </a:t>
            </a:r>
            <a:r>
              <a:rPr lang="it-IT" dirty="0"/>
              <a:t>=&gt; </a:t>
            </a:r>
            <a:r>
              <a:rPr lang="it-IT" dirty="0" err="1" smtClean="0"/>
              <a:t>connected</a:t>
            </a:r>
            <a:r>
              <a:rPr lang="it-IT" dirty="0" smtClean="0"/>
              <a:t> to </a:t>
            </a:r>
            <a:r>
              <a:rPr lang="it-IT" dirty="0" err="1" smtClean="0"/>
              <a:t>hard_reset</a:t>
            </a:r>
            <a:r>
              <a:rPr lang="it-IT" dirty="0" smtClean="0"/>
              <a:t> in front FPGA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dirty="0" err="1" smtClean="0"/>
              <a:t>Wait</a:t>
            </a:r>
            <a:r>
              <a:rPr lang="it-IT" dirty="0" smtClean="0"/>
              <a:t> for 10 sec for the reset to go back from high to </a:t>
            </a:r>
            <a:r>
              <a:rPr lang="it-IT" dirty="0" err="1" smtClean="0"/>
              <a:t>low</a:t>
            </a:r>
            <a:endParaRPr lang="it-IT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dirty="0" smtClean="0"/>
              <a:t>FPGA 18:1 </a:t>
            </a:r>
            <a:r>
              <a:rPr lang="it-IT" dirty="0" err="1" smtClean="0"/>
              <a:t>responding</a:t>
            </a:r>
            <a:r>
              <a:rPr lang="it-IT" dirty="0" smtClean="0"/>
              <a:t> </a:t>
            </a:r>
            <a:r>
              <a:rPr lang="it-IT" dirty="0" err="1" smtClean="0"/>
              <a:t>again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5" y="3628979"/>
            <a:ext cx="6301339" cy="2624228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528" y="1126467"/>
            <a:ext cx="6186325" cy="356301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503798" y="5015810"/>
            <a:ext cx="443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 </a:t>
            </a:r>
            <a:r>
              <a:rPr lang="it-IT" b="1" dirty="0" err="1" smtClean="0"/>
              <a:t>Trying</a:t>
            </a:r>
            <a:r>
              <a:rPr lang="it-IT" b="1" dirty="0" smtClean="0"/>
              <a:t> </a:t>
            </a:r>
            <a:r>
              <a:rPr lang="it-IT" b="1" dirty="0" err="1" smtClean="0"/>
              <a:t>further</a:t>
            </a:r>
            <a:r>
              <a:rPr lang="it-IT" b="1" dirty="0" smtClean="0"/>
              <a:t> </a:t>
            </a:r>
            <a:r>
              <a:rPr lang="it-IT" b="1" dirty="0" err="1" smtClean="0"/>
              <a:t>improvements</a:t>
            </a:r>
            <a:r>
              <a:rPr lang="it-IT" b="1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changing</a:t>
            </a:r>
            <a:r>
              <a:rPr lang="it-IT" dirty="0" smtClean="0"/>
              <a:t> reset in </a:t>
            </a:r>
            <a:r>
              <a:rPr lang="it-IT" dirty="0" err="1" smtClean="0"/>
              <a:t>processes</a:t>
            </a:r>
            <a:r>
              <a:rPr lang="it-IT" dirty="0" smtClean="0"/>
              <a:t> from </a:t>
            </a:r>
            <a:r>
              <a:rPr lang="it-IT" dirty="0" err="1" smtClean="0"/>
              <a:t>asynchronous</a:t>
            </a:r>
            <a:r>
              <a:rPr lang="it-IT" dirty="0" smtClean="0"/>
              <a:t> to </a:t>
            </a:r>
            <a:r>
              <a:rPr lang="it-IT" dirty="0" err="1" smtClean="0"/>
              <a:t>synchronous</a:t>
            </a:r>
            <a:endParaRPr lang="it-IT" dirty="0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6" y="3617963"/>
            <a:ext cx="3711950" cy="262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9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3494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FPGA 18:1 issue</a:t>
            </a:r>
            <a:endParaRPr lang="en-GB" sz="4000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1778343" y="64091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3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168" y="1183323"/>
            <a:ext cx="9345535" cy="3442548"/>
          </a:xfrm>
          <a:prstGeom prst="rect">
            <a:avLst/>
          </a:prstGeom>
        </p:spPr>
      </p:pic>
      <p:sp>
        <p:nvSpPr>
          <p:cNvPr id="13" name="Rettangolo 12"/>
          <p:cNvSpPr/>
          <p:nvPr/>
        </p:nvSpPr>
        <p:spPr>
          <a:xfrm>
            <a:off x="2027104" y="4307352"/>
            <a:ext cx="3382178" cy="320574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2027104" y="2643847"/>
            <a:ext cx="3382178" cy="320574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/>
          <p:cNvCxnSpPr/>
          <p:nvPr/>
        </p:nvCxnSpPr>
        <p:spPr>
          <a:xfrm>
            <a:off x="5508434" y="2743000"/>
            <a:ext cx="1277956" cy="0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>
            <a:off x="5508434" y="4473690"/>
            <a:ext cx="1277956" cy="0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1080063" y="4768473"/>
            <a:ext cx="101346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When XAUI (connection between front and back FPGA) is not locked then </a:t>
            </a:r>
            <a:r>
              <a:rPr lang="en-GB" dirty="0" err="1" smtClean="0"/>
              <a:t>logics_reset</a:t>
            </a:r>
            <a:r>
              <a:rPr lang="en-GB" dirty="0" smtClean="0"/>
              <a:t> is high.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Signal </a:t>
            </a:r>
            <a:r>
              <a:rPr lang="en-GB" dirty="0" err="1" smtClean="0"/>
              <a:t>xaui_locked</a:t>
            </a:r>
            <a:r>
              <a:rPr lang="en-GB" dirty="0" smtClean="0"/>
              <a:t> is directly connect to </a:t>
            </a:r>
            <a:r>
              <a:rPr lang="en-GB" dirty="0" err="1" smtClean="0"/>
              <a:t>channelaligned</a:t>
            </a:r>
            <a:r>
              <a:rPr lang="en-GB" dirty="0" smtClean="0"/>
              <a:t>: so after some time channels are no more aligned.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Just started investigating on this issue..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55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32938" y="201960"/>
            <a:ext cx="6236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Firmware version: back FPGA</a:t>
            </a:r>
            <a:endParaRPr lang="en-GB" sz="4000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49421" y="1819120"/>
            <a:ext cx="112861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200" b="1" dirty="0" smtClean="0"/>
              <a:t>New </a:t>
            </a:r>
            <a:r>
              <a:rPr lang="it-IT" sz="2200" b="1" dirty="0" err="1" smtClean="0"/>
              <a:t>stable</a:t>
            </a:r>
            <a:r>
              <a:rPr lang="it-IT" sz="2200" b="1" dirty="0" smtClean="0"/>
              <a:t> firmware </a:t>
            </a:r>
            <a:r>
              <a:rPr lang="it-IT" sz="2200" b="1" dirty="0" err="1" smtClean="0"/>
              <a:t>version</a:t>
            </a:r>
            <a:r>
              <a:rPr lang="it-IT" sz="2200" b="1" dirty="0" smtClean="0"/>
              <a:t> for back FPGA: v 0.69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200" b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/>
              <a:t>Back FPGA STP file and constraint files reworked: </a:t>
            </a:r>
            <a:endParaRPr lang="en-US" sz="2200" dirty="0" smtClean="0"/>
          </a:p>
          <a:p>
            <a:pPr lvl="2" algn="just"/>
            <a:r>
              <a:rPr lang="en-US" sz="2200" dirty="0" smtClean="0"/>
              <a:t>- </a:t>
            </a:r>
            <a:r>
              <a:rPr lang="en-US" sz="2200" dirty="0"/>
              <a:t>no more timing warnings </a:t>
            </a:r>
            <a:endParaRPr lang="en-US" sz="2200" dirty="0" smtClean="0"/>
          </a:p>
          <a:p>
            <a:pPr lvl="2" algn="just"/>
            <a:r>
              <a:rPr lang="en-US" sz="2200" dirty="0" smtClean="0"/>
              <a:t>- </a:t>
            </a:r>
            <a:r>
              <a:rPr lang="en-US" sz="2200" dirty="0"/>
              <a:t>no more unconstrained paths </a:t>
            </a:r>
            <a:endParaRPr lang="en-US" sz="2200" dirty="0" smtClean="0"/>
          </a:p>
          <a:p>
            <a:pPr lvl="2" algn="just"/>
            <a:r>
              <a:rPr lang="en-US" sz="2200" dirty="0" smtClean="0"/>
              <a:t>- </a:t>
            </a:r>
            <a:r>
              <a:rPr lang="en-US" sz="2200" dirty="0"/>
              <a:t>no complaints of unconnected signals in Signal Tap </a:t>
            </a:r>
            <a:endParaRPr lang="en-US" sz="22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Minor </a:t>
            </a:r>
            <a:r>
              <a:rPr lang="en-US" sz="2200" dirty="0"/>
              <a:t>update in interface merger process (sensitivity list) for ready </a:t>
            </a:r>
            <a:r>
              <a:rPr lang="en-US" sz="2200" dirty="0" smtClean="0"/>
              <a:t>signal</a:t>
            </a:r>
            <a:endParaRPr lang="it-IT" sz="2200" b="1" dirty="0" smtClean="0"/>
          </a:p>
        </p:txBody>
      </p:sp>
      <p:cxnSp>
        <p:nvCxnSpPr>
          <p:cNvPr id="34" name="Connettore 1 33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>
            <a:off x="11778343" y="64091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4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61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32938" y="201960"/>
            <a:ext cx="408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New version: CPLD</a:t>
            </a:r>
            <a:endParaRPr lang="en-GB" sz="4000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33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>
            <a:off x="11778343" y="64091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5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499028" y="1468679"/>
            <a:ext cx="108483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/>
              <a:t>New stable version for CPLD: ABBA-CPLD_v1.00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Simplified </a:t>
            </a:r>
            <a:r>
              <a:rPr lang="en-US" sz="2000" dirty="0"/>
              <a:t>top level: uncommented unused pins, removed component declaration. Cured most warnings</a:t>
            </a:r>
            <a:r>
              <a:rPr lang="en-US" sz="2000" dirty="0" smtClean="0"/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Recompiled and tested again at EMF with new front FPGA firmware version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Now CPLD code is available on </a:t>
            </a:r>
            <a:r>
              <a:rPr lang="en-US" sz="2000" dirty="0" err="1" smtClean="0"/>
              <a:t>git</a:t>
            </a:r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On the </a:t>
            </a:r>
            <a:r>
              <a:rPr lang="en-US" sz="2000" dirty="0" err="1" smtClean="0"/>
              <a:t>twiki</a:t>
            </a:r>
            <a:r>
              <a:rPr lang="en-US" sz="2000" dirty="0" smtClean="0"/>
              <a:t>:</a:t>
            </a:r>
          </a:p>
          <a:p>
            <a:pPr algn="just"/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twiki.cern.ch/twiki/bin/view/LAr/EMFDemonstrator#Programming_the_firmware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Subsection - </a:t>
            </a:r>
            <a:r>
              <a:rPr lang="it-IT" sz="2000" dirty="0"/>
              <a:t>Programming the Flash </a:t>
            </a:r>
            <a:r>
              <a:rPr lang="it-IT" sz="2000" dirty="0" err="1"/>
              <a:t>memory</a:t>
            </a:r>
            <a:endParaRPr lang="it-I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Subsection - </a:t>
            </a:r>
            <a:r>
              <a:rPr lang="it-IT" sz="2000" dirty="0"/>
              <a:t>Firmware </a:t>
            </a:r>
            <a:r>
              <a:rPr lang="it-IT" sz="2000" dirty="0" err="1"/>
              <a:t>Versions</a:t>
            </a:r>
            <a:r>
              <a:rPr lang="it-IT" sz="2000" dirty="0"/>
              <a:t>: CPLD</a:t>
            </a:r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4215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Conclusion and outlook</a:t>
            </a:r>
            <a:endParaRPr lang="en-GB" sz="4000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446620" y="1609097"/>
            <a:ext cx="113317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b="1" dirty="0" smtClean="0"/>
              <a:t>New v</a:t>
            </a:r>
            <a:r>
              <a:rPr lang="en-GB" sz="2000" b="1" dirty="0" smtClean="0"/>
              <a:t>ersion 0.69 for </a:t>
            </a:r>
            <a:r>
              <a:rPr lang="en-GB" sz="2000" b="1" dirty="0" smtClean="0"/>
              <a:t>the back </a:t>
            </a:r>
            <a:r>
              <a:rPr lang="en-GB" sz="2000" b="1" dirty="0" smtClean="0"/>
              <a:t>FPGA:</a:t>
            </a:r>
            <a:r>
              <a:rPr lang="en-GB" sz="2000" b="1" dirty="0" smtClean="0"/>
              <a:t> </a:t>
            </a:r>
            <a:r>
              <a:rPr lang="en-GB" sz="2000" b="1" dirty="0" smtClean="0"/>
              <a:t>stable</a:t>
            </a:r>
            <a:endParaRPr lang="en-GB" sz="2000" b="1" dirty="0" smtClean="0"/>
          </a:p>
          <a:p>
            <a:pPr lvl="1" algn="just"/>
            <a:endParaRPr lang="en-GB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b="1" dirty="0" smtClean="0"/>
              <a:t>Timing constraints </a:t>
            </a:r>
            <a:r>
              <a:rPr lang="en-GB" sz="2000" b="1" dirty="0" smtClean="0"/>
              <a:t>«critical </a:t>
            </a:r>
            <a:r>
              <a:rPr lang="en-GB" sz="2000" b="1" dirty="0" smtClean="0"/>
              <a:t>warnings</a:t>
            </a:r>
            <a:r>
              <a:rPr lang="en-GB" sz="2000" b="1" dirty="0" smtClean="0"/>
              <a:t>»: solved both on front and back FPGA firmware</a:t>
            </a:r>
            <a:endParaRPr lang="en-GB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b="1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b="1" dirty="0"/>
              <a:t>FPGA 0 on ABBA 91.18 in </a:t>
            </a:r>
            <a:r>
              <a:rPr lang="it-IT" sz="2000" b="1" dirty="0" smtClean="0"/>
              <a:t>USA15: s</a:t>
            </a:r>
            <a:r>
              <a:rPr lang="en-GB" sz="2000" b="1" dirty="0" smtClean="0"/>
              <a:t>till working to make it e</a:t>
            </a:r>
            <a:r>
              <a:rPr lang="en-GB" sz="2000" b="1" dirty="0" smtClean="0"/>
              <a:t>ven </a:t>
            </a:r>
            <a:r>
              <a:rPr lang="en-GB" sz="2000" b="1" dirty="0" smtClean="0"/>
              <a:t>more stable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Oscillator solution (supposed to be a better clock source): not solving the </a:t>
            </a:r>
            <a:r>
              <a:rPr lang="en-GB" sz="2000" dirty="0" smtClean="0"/>
              <a:t>issue</a:t>
            </a:r>
            <a:endParaRPr lang="en-GB" sz="20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Improved </a:t>
            </a:r>
            <a:r>
              <a:rPr lang="en-US" sz="2000" dirty="0"/>
              <a:t>reset structure in front </a:t>
            </a:r>
            <a:r>
              <a:rPr lang="en-US" sz="2000" dirty="0" err="1"/>
              <a:t>fpga</a:t>
            </a:r>
            <a:r>
              <a:rPr lang="en-US" sz="2000" dirty="0"/>
              <a:t> </a:t>
            </a:r>
            <a:r>
              <a:rPr lang="en-US" sz="2000" dirty="0" smtClean="0"/>
              <a:t>firmware: issue partially solved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Ongoing: changing </a:t>
            </a:r>
            <a:r>
              <a:rPr lang="it-IT" sz="2000" dirty="0"/>
              <a:t>reset in </a:t>
            </a:r>
            <a:r>
              <a:rPr lang="it-IT" sz="2000" dirty="0" err="1"/>
              <a:t>processes</a:t>
            </a:r>
            <a:r>
              <a:rPr lang="it-IT" sz="2000" dirty="0"/>
              <a:t> from </a:t>
            </a:r>
            <a:r>
              <a:rPr lang="it-IT" sz="2000" dirty="0" err="1"/>
              <a:t>asynchronous</a:t>
            </a:r>
            <a:r>
              <a:rPr lang="it-IT" sz="2000" dirty="0"/>
              <a:t> to </a:t>
            </a:r>
            <a:r>
              <a:rPr lang="it-IT" sz="2000" dirty="0" err="1" smtClean="0"/>
              <a:t>synchronous</a:t>
            </a:r>
            <a:r>
              <a:rPr lang="it-IT" sz="2000" dirty="0" smtClean="0"/>
              <a:t> in front FPGA </a:t>
            </a:r>
            <a:r>
              <a:rPr lang="it-IT" sz="2000" dirty="0" err="1" smtClean="0"/>
              <a:t>files</a:t>
            </a:r>
            <a:endParaRPr lang="en-GB" sz="20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 smtClean="0"/>
              <a:t>Next step (options):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Implement some “auto-recovery” for XAUI </a:t>
            </a:r>
            <a:r>
              <a:rPr lang="en-GB" sz="2000" dirty="0" smtClean="0"/>
              <a:t>transceiver when channels are not aligned</a:t>
            </a:r>
            <a:endParaRPr lang="en-GB" sz="2000" dirty="0"/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GB" sz="2000" dirty="0" smtClean="0"/>
              <a:t>Use “the other” XAUI transceiver (There are two pairs of XAUI transceivers interconnecting Front and Back FPGAs on ABBA =&gt; try the other..)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GB" sz="2000" dirty="0" smtClean="0"/>
          </a:p>
        </p:txBody>
      </p:sp>
      <p:sp>
        <p:nvSpPr>
          <p:cNvPr id="13" name="CasellaDiTesto 12"/>
          <p:cNvSpPr txBox="1"/>
          <p:nvPr/>
        </p:nvSpPr>
        <p:spPr>
          <a:xfrm>
            <a:off x="11778343" y="64091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</a:rPr>
              <a:t>6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46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5750</TotalTime>
  <Words>395</Words>
  <Application>Microsoft Office PowerPoint</Application>
  <PresentationFormat>Widescreen</PresentationFormat>
  <Paragraphs>78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Uppsala1</dc:creator>
  <cp:lastModifiedBy>Uppsala1</cp:lastModifiedBy>
  <cp:revision>167</cp:revision>
  <dcterms:created xsi:type="dcterms:W3CDTF">2016-02-23T08:49:41Z</dcterms:created>
  <dcterms:modified xsi:type="dcterms:W3CDTF">2016-05-10T14:02:41Z</dcterms:modified>
</cp:coreProperties>
</file>