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9227E-9D06-4290-9FEF-C180FF49932B}" type="datetimeFigureOut">
              <a:rPr lang="it-IT" smtClean="0"/>
              <a:t>12/11/2015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F3B552-D0E3-4E51-A922-431D59A112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2946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3B552-D0E3-4E51-A922-431D59A11265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7185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3B552-D0E3-4E51-A922-431D59A11265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3951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3B552-D0E3-4E51-A922-431D59A11265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8835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3B552-D0E3-4E51-A922-431D59A11265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3788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3B552-D0E3-4E51-A922-431D59A11265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2169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86A28-BD41-4800-91F3-96CC9D0B21B3}" type="datetimeFigureOut">
              <a:rPr lang="it-IT" smtClean="0"/>
              <a:t>12/11/2015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7313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86A28-BD41-4800-91F3-96CC9D0B21B3}" type="datetimeFigureOut">
              <a:rPr lang="it-IT" smtClean="0"/>
              <a:t>12/11/2015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2752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86A28-BD41-4800-91F3-96CC9D0B21B3}" type="datetimeFigureOut">
              <a:rPr lang="it-IT" smtClean="0"/>
              <a:t>12/11/2015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8508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86A28-BD41-4800-91F3-96CC9D0B21B3}" type="datetimeFigureOut">
              <a:rPr lang="it-IT" smtClean="0"/>
              <a:t>12/11/2015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1631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86A28-BD41-4800-91F3-96CC9D0B21B3}" type="datetimeFigureOut">
              <a:rPr lang="it-IT" smtClean="0"/>
              <a:t>12/11/2015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4629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86A28-BD41-4800-91F3-96CC9D0B21B3}" type="datetimeFigureOut">
              <a:rPr lang="it-IT" smtClean="0"/>
              <a:t>12/11/2015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5884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86A28-BD41-4800-91F3-96CC9D0B21B3}" type="datetimeFigureOut">
              <a:rPr lang="it-IT" smtClean="0"/>
              <a:t>12/11/2015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352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86A28-BD41-4800-91F3-96CC9D0B21B3}" type="datetimeFigureOut">
              <a:rPr lang="it-IT" smtClean="0"/>
              <a:t>12/11/2015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5270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86A28-BD41-4800-91F3-96CC9D0B21B3}" type="datetimeFigureOut">
              <a:rPr lang="it-IT" smtClean="0"/>
              <a:t>12/11/2015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859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86A28-BD41-4800-91F3-96CC9D0B21B3}" type="datetimeFigureOut">
              <a:rPr lang="it-IT" smtClean="0"/>
              <a:t>12/11/2015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2555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86A28-BD41-4800-91F3-96CC9D0B21B3}" type="datetimeFigureOut">
              <a:rPr lang="it-IT" smtClean="0"/>
              <a:t>12/11/2015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4416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86A28-BD41-4800-91F3-96CC9D0B21B3}" type="datetimeFigureOut">
              <a:rPr lang="it-IT" smtClean="0"/>
              <a:t>12/11/2015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056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210733" y="1994430"/>
            <a:ext cx="9144000" cy="2387600"/>
          </a:xfrm>
        </p:spPr>
        <p:txBody>
          <a:bodyPr/>
          <a:lstStyle/>
          <a:p>
            <a:pPr algn="l"/>
            <a:r>
              <a:rPr lang="it-IT" b="1" dirty="0" smtClean="0"/>
              <a:t>News </a:t>
            </a:r>
            <a:r>
              <a:rPr lang="it-IT" b="1" dirty="0" err="1" smtClean="0"/>
              <a:t>a</a:t>
            </a:r>
            <a:r>
              <a:rPr lang="it-IT" b="1" dirty="0" err="1" smtClean="0"/>
              <a:t>bout</a:t>
            </a:r>
            <a:r>
              <a:rPr lang="it-IT" b="1" dirty="0" smtClean="0"/>
              <a:t> TTC</a:t>
            </a:r>
            <a:endParaRPr lang="it-IT" b="1" dirty="0"/>
          </a:p>
        </p:txBody>
      </p:sp>
      <p:cxnSp>
        <p:nvCxnSpPr>
          <p:cNvPr id="4" name="Connettore 1 3"/>
          <p:cNvCxnSpPr/>
          <p:nvPr/>
        </p:nvCxnSpPr>
        <p:spPr>
          <a:xfrm flipV="1">
            <a:off x="393700" y="4851399"/>
            <a:ext cx="11404599" cy="2540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/>
          <p:cNvSpPr txBox="1"/>
          <p:nvPr/>
        </p:nvSpPr>
        <p:spPr>
          <a:xfrm>
            <a:off x="7249988" y="5075351"/>
            <a:ext cx="4692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Alessandra </a:t>
            </a:r>
            <a:r>
              <a:rPr lang="it-IT" sz="1600" dirty="0" err="1" smtClean="0"/>
              <a:t>Camplani</a:t>
            </a:r>
            <a:r>
              <a:rPr lang="it-IT" sz="1600" dirty="0" smtClean="0"/>
              <a:t> – Università degli Studi di Milano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39974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84480" y="273698"/>
            <a:ext cx="10515600" cy="1325563"/>
          </a:xfrm>
        </p:spPr>
        <p:txBody>
          <a:bodyPr/>
          <a:lstStyle/>
          <a:p>
            <a:r>
              <a:rPr lang="it-IT" b="1" dirty="0" smtClean="0"/>
              <a:t>TTC </a:t>
            </a:r>
            <a:r>
              <a:rPr lang="it-IT" b="1" dirty="0" err="1" smtClean="0"/>
              <a:t>details</a:t>
            </a:r>
            <a:endParaRPr lang="it-IT" b="1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284480" y="2951818"/>
            <a:ext cx="1168399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/>
              <a:t>Data </a:t>
            </a:r>
            <a:r>
              <a:rPr lang="en-US" sz="1600" dirty="0"/>
              <a:t>in </a:t>
            </a:r>
            <a:r>
              <a:rPr lang="en-US" sz="1600" b="1" dirty="0"/>
              <a:t>channel B can be of two </a:t>
            </a:r>
            <a:r>
              <a:rPr lang="en-US" sz="1600" b="1" dirty="0" smtClean="0"/>
              <a:t>types</a:t>
            </a:r>
            <a:r>
              <a:rPr lang="en-US" sz="1600" dirty="0" smtClean="0"/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 smtClean="0"/>
              <a:t>Broadcast </a:t>
            </a:r>
            <a:r>
              <a:rPr lang="en-US" sz="1600" i="1" dirty="0"/>
              <a:t>commands </a:t>
            </a:r>
            <a:r>
              <a:rPr lang="en-US" sz="1600" dirty="0" smtClean="0"/>
              <a:t>- used </a:t>
            </a:r>
            <a:r>
              <a:rPr lang="en-US" sz="1600" dirty="0"/>
              <a:t>to distribute messages </a:t>
            </a:r>
            <a:r>
              <a:rPr lang="en-US" sz="1600" i="1" dirty="0" smtClean="0"/>
              <a:t>to ALL </a:t>
            </a:r>
            <a:r>
              <a:rPr lang="en-US" sz="1600" dirty="0"/>
              <a:t>TTC destinations in the system</a:t>
            </a:r>
            <a:endParaRPr lang="en-US" sz="16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 smtClean="0"/>
              <a:t>Individually addressed commands/data </a:t>
            </a:r>
            <a:r>
              <a:rPr lang="en-US" sz="1600" dirty="0" smtClean="0"/>
              <a:t>- implemented in the </a:t>
            </a:r>
            <a:r>
              <a:rPr lang="en-US" sz="1600" dirty="0"/>
              <a:t>system to transmit user-defined data and commands over the </a:t>
            </a:r>
            <a:r>
              <a:rPr lang="en-US" sz="1600" dirty="0" smtClean="0"/>
              <a:t>network </a:t>
            </a:r>
            <a:r>
              <a:rPr lang="en-US" sz="1600" i="1" dirty="0" smtClean="0"/>
              <a:t>to specific addresses</a:t>
            </a:r>
            <a:r>
              <a:rPr lang="en-US" sz="1600" dirty="0" smtClean="0"/>
              <a:t>. </a:t>
            </a:r>
          </a:p>
          <a:p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315" y="1486976"/>
            <a:ext cx="2939709" cy="1522125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284480" y="1543749"/>
            <a:ext cx="848983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b="1" dirty="0"/>
              <a:t>TTC has </a:t>
            </a:r>
            <a:r>
              <a:rPr lang="it-IT" sz="1600" b="1" dirty="0" err="1"/>
              <a:t>two</a:t>
            </a:r>
            <a:r>
              <a:rPr lang="it-IT" sz="1600" b="1" dirty="0"/>
              <a:t> </a:t>
            </a:r>
            <a:r>
              <a:rPr lang="it-IT" sz="1600" b="1" dirty="0" err="1"/>
              <a:t>communication</a:t>
            </a:r>
            <a:r>
              <a:rPr lang="it-IT" sz="1600" b="1" dirty="0"/>
              <a:t> </a:t>
            </a:r>
            <a:r>
              <a:rPr lang="it-IT" sz="1600" b="1" dirty="0" err="1"/>
              <a:t>channels</a:t>
            </a:r>
            <a:r>
              <a:rPr lang="it-IT" sz="1600" b="1" dirty="0"/>
              <a:t> </a:t>
            </a:r>
            <a:r>
              <a:rPr lang="it-IT" sz="1600" dirty="0" err="1"/>
              <a:t>that</a:t>
            </a:r>
            <a:r>
              <a:rPr lang="it-IT" sz="1600" dirty="0"/>
              <a:t> are Time </a:t>
            </a:r>
            <a:r>
              <a:rPr lang="it-IT" sz="1600" dirty="0" err="1"/>
              <a:t>Division</a:t>
            </a:r>
            <a:r>
              <a:rPr lang="it-IT" sz="1600" dirty="0"/>
              <a:t> </a:t>
            </a:r>
            <a:r>
              <a:rPr lang="it-IT" sz="1600" dirty="0" err="1"/>
              <a:t>Multiplexed</a:t>
            </a:r>
            <a:r>
              <a:rPr lang="it-IT" sz="1600" dirty="0"/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600" b="1" dirty="0"/>
              <a:t>Channel A </a:t>
            </a:r>
            <a:r>
              <a:rPr lang="it-IT" sz="1600" dirty="0"/>
              <a:t>-  </a:t>
            </a:r>
            <a:r>
              <a:rPr lang="en-US" sz="1600" dirty="0"/>
              <a:t>exclusively dedicated to broadcast the first-level trigger-accept (L1A) </a:t>
            </a:r>
            <a:r>
              <a:rPr lang="en-US" sz="1600" dirty="0" smtClean="0"/>
              <a:t>decisions, delivering </a:t>
            </a:r>
            <a:r>
              <a:rPr lang="en-US" sz="1600" dirty="0"/>
              <a:t>a one-bit decision for every bunch crossing</a:t>
            </a:r>
            <a:r>
              <a:rPr lang="it-IT" sz="16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600" b="1" dirty="0"/>
              <a:t>Channel B </a:t>
            </a:r>
            <a:r>
              <a:rPr lang="it-IT" sz="1600" dirty="0"/>
              <a:t>- </a:t>
            </a:r>
            <a:r>
              <a:rPr lang="en-US" sz="1600" dirty="0"/>
              <a:t>used to broadcast data to all or specific system destinations.</a:t>
            </a:r>
          </a:p>
          <a:p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81" y="4487015"/>
            <a:ext cx="3759852" cy="2030022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295" y="4359887"/>
            <a:ext cx="4369020" cy="1910375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8947044" y="4407133"/>
            <a:ext cx="30214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 smtClean="0"/>
              <a:t>FMT </a:t>
            </a:r>
            <a:r>
              <a:rPr lang="it-IT" sz="1400" dirty="0" err="1" smtClean="0"/>
              <a:t>defines</a:t>
            </a:r>
            <a:r>
              <a:rPr lang="it-IT" sz="1400" dirty="0" smtClean="0"/>
              <a:t> </a:t>
            </a:r>
            <a:r>
              <a:rPr lang="it-IT" sz="1400" dirty="0" err="1" smtClean="0"/>
              <a:t>which</a:t>
            </a:r>
            <a:r>
              <a:rPr lang="it-IT" sz="1400" dirty="0" smtClean="0"/>
              <a:t> </a:t>
            </a:r>
            <a:r>
              <a:rPr lang="it-IT" sz="1400" dirty="0" err="1" smtClean="0"/>
              <a:t>type</a:t>
            </a:r>
            <a:r>
              <a:rPr lang="it-IT" sz="1400" dirty="0" smtClean="0"/>
              <a:t> of </a:t>
            </a:r>
            <a:r>
              <a:rPr lang="it-IT" sz="1400" dirty="0" err="1" smtClean="0"/>
              <a:t>command</a:t>
            </a:r>
            <a:r>
              <a:rPr lang="it-IT" sz="1400" dirty="0" smtClean="0"/>
              <a:t> </a:t>
            </a:r>
            <a:r>
              <a:rPr lang="it-IT" sz="1400" dirty="0" err="1" smtClean="0"/>
              <a:t>should</a:t>
            </a:r>
            <a:r>
              <a:rPr lang="it-IT" sz="1400" dirty="0" smtClean="0"/>
              <a:t> be </a:t>
            </a:r>
            <a:r>
              <a:rPr lang="it-IT" sz="1400" dirty="0" err="1" smtClean="0"/>
              <a:t>sent</a:t>
            </a:r>
            <a:r>
              <a:rPr lang="it-IT" sz="1400" dirty="0" smtClean="0"/>
              <a:t> on </a:t>
            </a:r>
            <a:r>
              <a:rPr lang="it-IT" sz="1400" dirty="0" err="1" smtClean="0"/>
              <a:t>channel</a:t>
            </a:r>
            <a:r>
              <a:rPr lang="it-IT" sz="1400" dirty="0" smtClean="0"/>
              <a:t> 2: b</a:t>
            </a:r>
            <a:r>
              <a:rPr lang="en-US" sz="1400" dirty="0" err="1" smtClean="0"/>
              <a:t>roadcast</a:t>
            </a:r>
            <a:r>
              <a:rPr lang="en-US" sz="1400" dirty="0" smtClean="0"/>
              <a:t> or individually </a:t>
            </a:r>
            <a:r>
              <a:rPr lang="en-US" sz="1400" dirty="0"/>
              <a:t>addressed </a:t>
            </a:r>
            <a:r>
              <a:rPr lang="en-US" sz="1400" dirty="0" smtClean="0"/>
              <a:t>command.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 smtClean="0"/>
              <a:t>DATA could be: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Bunch counter reset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Event counter reset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Other commands</a:t>
            </a:r>
            <a:endParaRPr lang="it-IT" sz="1400" dirty="0"/>
          </a:p>
        </p:txBody>
      </p:sp>
      <p:cxnSp>
        <p:nvCxnSpPr>
          <p:cNvPr id="10" name="Connettore 1 9"/>
          <p:cNvCxnSpPr/>
          <p:nvPr/>
        </p:nvCxnSpPr>
        <p:spPr>
          <a:xfrm flipV="1">
            <a:off x="424179" y="1337368"/>
            <a:ext cx="11404599" cy="2540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53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8600" y="283104"/>
            <a:ext cx="10515600" cy="1325563"/>
          </a:xfrm>
        </p:spPr>
        <p:txBody>
          <a:bodyPr/>
          <a:lstStyle/>
          <a:p>
            <a:r>
              <a:rPr lang="it-IT" b="1" dirty="0" smtClean="0"/>
              <a:t>Information – Felix and Carrier Board</a:t>
            </a:r>
            <a:endParaRPr lang="it-IT" b="1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635000" y="2118366"/>
            <a:ext cx="856721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1600" dirty="0"/>
          </a:p>
          <a:p>
            <a:pPr algn="just"/>
            <a:r>
              <a:rPr lang="it-IT" dirty="0" smtClean="0"/>
              <a:t>In </a:t>
            </a:r>
            <a:r>
              <a:rPr lang="it-IT" dirty="0" err="1" smtClean="0"/>
              <a:t>particular</a:t>
            </a:r>
            <a:r>
              <a:rPr lang="it-IT" dirty="0" smtClean="0"/>
              <a:t>, </a:t>
            </a:r>
            <a:r>
              <a:rPr lang="it-IT" b="1" dirty="0"/>
              <a:t>Kenneth </a:t>
            </a:r>
            <a:r>
              <a:rPr lang="it-IT" b="1" dirty="0" smtClean="0"/>
              <a:t>Johns </a:t>
            </a:r>
            <a:r>
              <a:rPr lang="it-IT" dirty="0" err="1" smtClean="0"/>
              <a:t>gave</a:t>
            </a:r>
            <a:r>
              <a:rPr lang="it-IT" dirty="0" smtClean="0"/>
              <a:t> me some information:</a:t>
            </a:r>
          </a:p>
          <a:p>
            <a:pPr algn="just"/>
            <a:endParaRPr lang="it-IT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 smtClean="0"/>
              <a:t>TTC </a:t>
            </a:r>
            <a:r>
              <a:rPr lang="en-US" dirty="0" smtClean="0"/>
              <a:t>info come to Felix and here data are decoded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In the Felix, TTC data are inserted into a GBT frame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He is not sure about the exact format of this data other than it fits into the 80 bit GBT frame word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 smtClean="0"/>
              <a:t>Data are </a:t>
            </a:r>
            <a:r>
              <a:rPr lang="it-IT" dirty="0" err="1" smtClean="0"/>
              <a:t>sent</a:t>
            </a:r>
            <a:r>
              <a:rPr lang="it-IT" dirty="0" smtClean="0"/>
              <a:t> to the Carrier Board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Here clock is extracted and sent to the LATOME boards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At this point two choices: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To extract the needed info and send it to LATOME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To send a copy of all data on a serial line to LATOME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/>
          </a:p>
        </p:txBody>
      </p:sp>
      <p:cxnSp>
        <p:nvCxnSpPr>
          <p:cNvPr id="6" name="Connettore 1 5"/>
          <p:cNvCxnSpPr/>
          <p:nvPr/>
        </p:nvCxnSpPr>
        <p:spPr>
          <a:xfrm flipV="1">
            <a:off x="410634" y="1337733"/>
            <a:ext cx="11404599" cy="2540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arentesi graffa chiusa 7"/>
          <p:cNvSpPr/>
          <p:nvPr/>
        </p:nvSpPr>
        <p:spPr>
          <a:xfrm>
            <a:off x="9406467" y="2980267"/>
            <a:ext cx="266455" cy="119074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10236199" y="3390972"/>
            <a:ext cx="607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Felix</a:t>
            </a:r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635000" y="1674080"/>
            <a:ext cx="6211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Email </a:t>
            </a:r>
            <a:r>
              <a:rPr lang="it-IT" dirty="0" err="1" smtClean="0"/>
              <a:t>exchange</a:t>
            </a:r>
            <a:r>
              <a:rPr lang="it-IT" dirty="0" smtClean="0"/>
              <a:t> with: </a:t>
            </a:r>
            <a:r>
              <a:rPr lang="it-IT" b="1" dirty="0" smtClean="0"/>
              <a:t>Robert Dean </a:t>
            </a:r>
            <a:r>
              <a:rPr lang="it-IT" b="1" dirty="0" err="1" smtClean="0"/>
              <a:t>Schamberger</a:t>
            </a:r>
            <a:r>
              <a:rPr lang="it-IT" b="1" dirty="0" smtClean="0"/>
              <a:t>, Kenneth Johns</a:t>
            </a:r>
          </a:p>
          <a:p>
            <a:endParaRPr lang="it-IT" dirty="0"/>
          </a:p>
        </p:txBody>
      </p:sp>
      <p:sp>
        <p:nvSpPr>
          <p:cNvPr id="11" name="Parentesi graffa chiusa 10"/>
          <p:cNvSpPr/>
          <p:nvPr/>
        </p:nvSpPr>
        <p:spPr>
          <a:xfrm>
            <a:off x="9406467" y="4333152"/>
            <a:ext cx="266455" cy="147498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/>
          <p:cNvSpPr txBox="1"/>
          <p:nvPr/>
        </p:nvSpPr>
        <p:spPr>
          <a:xfrm>
            <a:off x="10138588" y="4885977"/>
            <a:ext cx="1436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Carrier </a:t>
            </a:r>
            <a:r>
              <a:rPr lang="it-IT" dirty="0"/>
              <a:t>B</a:t>
            </a:r>
            <a:r>
              <a:rPr lang="it-IT" dirty="0" smtClean="0"/>
              <a:t>oard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7325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8600" y="283104"/>
            <a:ext cx="10515600" cy="1325563"/>
          </a:xfrm>
        </p:spPr>
        <p:txBody>
          <a:bodyPr/>
          <a:lstStyle/>
          <a:p>
            <a:r>
              <a:rPr lang="it-IT" b="1" dirty="0" smtClean="0"/>
              <a:t>Information – Link </a:t>
            </a:r>
            <a:r>
              <a:rPr lang="it-IT" b="1" dirty="0" err="1" smtClean="0"/>
              <a:t>speed</a:t>
            </a:r>
            <a:endParaRPr lang="it-IT" b="1" dirty="0"/>
          </a:p>
        </p:txBody>
      </p:sp>
      <p:cxnSp>
        <p:nvCxnSpPr>
          <p:cNvPr id="6" name="Connettore 1 5"/>
          <p:cNvCxnSpPr/>
          <p:nvPr/>
        </p:nvCxnSpPr>
        <p:spPr>
          <a:xfrm flipV="1">
            <a:off x="410634" y="1337733"/>
            <a:ext cx="11404599" cy="2540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/>
          <p:cNvSpPr txBox="1"/>
          <p:nvPr/>
        </p:nvSpPr>
        <p:spPr>
          <a:xfrm>
            <a:off x="533400" y="1608667"/>
            <a:ext cx="1128183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 smtClean="0"/>
              <a:t>Continuing</a:t>
            </a:r>
            <a:r>
              <a:rPr lang="it-IT" sz="2000" dirty="0" smtClean="0"/>
              <a:t> from Kenneth email:  </a:t>
            </a:r>
          </a:p>
          <a:p>
            <a:endParaRPr lang="it-IT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Originally the links (from </a:t>
            </a:r>
            <a:r>
              <a:rPr lang="en-US" dirty="0"/>
              <a:t>F</a:t>
            </a:r>
            <a:r>
              <a:rPr lang="en-US" dirty="0" smtClean="0"/>
              <a:t>elix to the Carrier) should run at 4.8 </a:t>
            </a:r>
            <a:r>
              <a:rPr lang="en-US" dirty="0" err="1" smtClean="0"/>
              <a:t>Gbit</a:t>
            </a:r>
            <a:r>
              <a:rPr lang="en-US" dirty="0" smtClean="0"/>
              <a:t>/s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</a:t>
            </a:r>
            <a:r>
              <a:rPr lang="en-US" dirty="0" smtClean="0"/>
              <a:t>owever now L1Calo demands to run at 9.6 </a:t>
            </a:r>
            <a:r>
              <a:rPr lang="en-US" dirty="0" err="1" smtClean="0"/>
              <a:t>Gbit</a:t>
            </a:r>
            <a:r>
              <a:rPr lang="en-US" dirty="0" smtClean="0"/>
              <a:t>/s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 smtClean="0"/>
              <a:t>BUT</a:t>
            </a:r>
            <a:r>
              <a:rPr lang="en-US" i="1" dirty="0" smtClean="0"/>
              <a:t> </a:t>
            </a:r>
            <a:r>
              <a:rPr lang="en-US" i="1" dirty="0" smtClean="0"/>
              <a:t>9.6 </a:t>
            </a:r>
            <a:r>
              <a:rPr lang="en-US" i="1" dirty="0" err="1" smtClean="0"/>
              <a:t>Gbit</a:t>
            </a:r>
            <a:r>
              <a:rPr lang="en-US" i="1" dirty="0" smtClean="0"/>
              <a:t>/s</a:t>
            </a:r>
            <a:r>
              <a:rPr lang="en-US" i="1" dirty="0"/>
              <a:t> </a:t>
            </a:r>
            <a:r>
              <a:rPr lang="en-US" i="1" dirty="0" smtClean="0"/>
              <a:t>is not compatible with GBT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More details: there are 5 links that arrive at the </a:t>
            </a:r>
            <a:r>
              <a:rPr lang="en-US" dirty="0"/>
              <a:t>C</a:t>
            </a:r>
            <a:r>
              <a:rPr lang="en-US" dirty="0" smtClean="0"/>
              <a:t>arrier Board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</a:t>
            </a:r>
            <a:r>
              <a:rPr lang="en-US" dirty="0" smtClean="0"/>
              <a:t>ne will definitely be GBT format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other four are meant to go to/from the AMC cards (LATOME)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</a:t>
            </a:r>
            <a:r>
              <a:rPr lang="en-US" dirty="0" smtClean="0"/>
              <a:t>riginally the carriers was going to send the TTC info via those links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If links are running at 9.6 there will be problems</a:t>
            </a:r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34" y="5015686"/>
            <a:ext cx="11260667" cy="124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1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8600" y="283104"/>
            <a:ext cx="10515600" cy="1325563"/>
          </a:xfrm>
        </p:spPr>
        <p:txBody>
          <a:bodyPr/>
          <a:lstStyle/>
          <a:p>
            <a:r>
              <a:rPr lang="it-IT" b="1" dirty="0" err="1" smtClean="0"/>
              <a:t>Conclusion</a:t>
            </a:r>
            <a:endParaRPr lang="it-IT" b="1" dirty="0"/>
          </a:p>
        </p:txBody>
      </p:sp>
      <p:cxnSp>
        <p:nvCxnSpPr>
          <p:cNvPr id="6" name="Connettore 1 5"/>
          <p:cNvCxnSpPr/>
          <p:nvPr/>
        </p:nvCxnSpPr>
        <p:spPr>
          <a:xfrm flipV="1">
            <a:off x="410634" y="1337733"/>
            <a:ext cx="11404599" cy="2540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/>
          <p:cNvSpPr txBox="1"/>
          <p:nvPr/>
        </p:nvSpPr>
        <p:spPr>
          <a:xfrm>
            <a:off x="410634" y="2091266"/>
            <a:ext cx="111252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err="1" smtClean="0"/>
              <a:t>Understand</a:t>
            </a:r>
            <a:r>
              <a:rPr lang="it-IT" sz="2000" dirty="0" smtClean="0"/>
              <a:t> </a:t>
            </a:r>
            <a:r>
              <a:rPr lang="it-IT" sz="2000" dirty="0" err="1" smtClean="0"/>
              <a:t>which</a:t>
            </a:r>
            <a:r>
              <a:rPr lang="it-IT" sz="2000" dirty="0" smtClean="0"/>
              <a:t> </a:t>
            </a:r>
            <a:r>
              <a:rPr lang="it-IT" sz="2000" dirty="0" err="1" smtClean="0"/>
              <a:t>speed</a:t>
            </a:r>
            <a:r>
              <a:rPr lang="it-IT" sz="2000" dirty="0" smtClean="0"/>
              <a:t> </a:t>
            </a:r>
            <a:r>
              <a:rPr lang="it-IT" sz="2000" dirty="0" err="1" smtClean="0"/>
              <a:t>is</a:t>
            </a:r>
            <a:r>
              <a:rPr lang="it-IT" sz="2000" dirty="0" smtClean="0"/>
              <a:t> </a:t>
            </a:r>
            <a:r>
              <a:rPr lang="it-IT" sz="2000" dirty="0" err="1" smtClean="0"/>
              <a:t>going</a:t>
            </a:r>
            <a:r>
              <a:rPr lang="it-IT" sz="2000" dirty="0" smtClean="0"/>
              <a:t> to be </a:t>
            </a:r>
            <a:r>
              <a:rPr lang="it-IT" sz="2000" dirty="0" err="1" smtClean="0"/>
              <a:t>used</a:t>
            </a:r>
            <a:r>
              <a:rPr lang="it-IT" sz="2000" dirty="0" smtClean="0"/>
              <a:t> and the </a:t>
            </a:r>
            <a:r>
              <a:rPr lang="it-IT" sz="2000" dirty="0" err="1" smtClean="0"/>
              <a:t>protocol</a:t>
            </a:r>
            <a:r>
              <a:rPr lang="it-IT" sz="2000" dirty="0" smtClean="0"/>
              <a:t> </a:t>
            </a:r>
            <a:r>
              <a:rPr lang="it-IT" sz="2000" dirty="0" err="1" smtClean="0"/>
              <a:t>that</a:t>
            </a:r>
            <a:r>
              <a:rPr lang="it-IT" sz="2000" dirty="0" smtClean="0"/>
              <a:t> </a:t>
            </a:r>
            <a:r>
              <a:rPr lang="it-IT" sz="2000" dirty="0" err="1" smtClean="0"/>
              <a:t>will</a:t>
            </a:r>
            <a:r>
              <a:rPr lang="it-IT" sz="2000" dirty="0" smtClean="0"/>
              <a:t> be </a:t>
            </a:r>
            <a:r>
              <a:rPr lang="it-IT" sz="2000" dirty="0" err="1" smtClean="0"/>
              <a:t>adopted</a:t>
            </a:r>
            <a:endParaRPr lang="it-IT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From an email </a:t>
            </a:r>
            <a:r>
              <a:rPr lang="it-IT" sz="2000" dirty="0" err="1" smtClean="0"/>
              <a:t>exchange</a:t>
            </a:r>
            <a:r>
              <a:rPr lang="it-IT" sz="2000" dirty="0" smtClean="0"/>
              <a:t> with </a:t>
            </a:r>
            <a:r>
              <a:rPr lang="it-IT" sz="2000" dirty="0" err="1" smtClean="0"/>
              <a:t>Yuji</a:t>
            </a:r>
            <a:r>
              <a:rPr lang="it-IT" sz="2000" dirty="0" smtClean="0"/>
              <a:t>, the data from the TTC </a:t>
            </a:r>
            <a:r>
              <a:rPr lang="it-IT" sz="2000" dirty="0" err="1" smtClean="0"/>
              <a:t>that</a:t>
            </a:r>
            <a:r>
              <a:rPr lang="it-IT" sz="2000" dirty="0" smtClean="0"/>
              <a:t> he </a:t>
            </a:r>
            <a:r>
              <a:rPr lang="it-IT" sz="2000" dirty="0" err="1" smtClean="0"/>
              <a:t>needs</a:t>
            </a:r>
            <a:r>
              <a:rPr lang="it-IT" sz="2000" dirty="0" smtClean="0"/>
              <a:t> 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Clock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Information from channel A (Level 1 accept)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Information from channel B (</a:t>
            </a:r>
            <a:r>
              <a:rPr lang="en-US" sz="2000" dirty="0" smtClean="0"/>
              <a:t>Bunch Counter Reset, Event Counter reset..)</a:t>
            </a:r>
          </a:p>
          <a:p>
            <a:r>
              <a:rPr lang="en-US" sz="2000" dirty="0" smtClean="0"/>
              <a:t>(TTC is made of channel A and channel B. M</a:t>
            </a:r>
            <a:r>
              <a:rPr lang="en-US" sz="2000" dirty="0" smtClean="0"/>
              <a:t>aybe we can receive a copy of all data from the carrier board)</a:t>
            </a:r>
          </a:p>
          <a:p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 will start looking at the TTC decoder now used on the ABBA board</a:t>
            </a:r>
            <a:endParaRPr lang="en-US" sz="2000" dirty="0"/>
          </a:p>
          <a:p>
            <a:pPr lvl="1"/>
            <a:endParaRPr lang="en-US" sz="2000" dirty="0" smtClean="0"/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76845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456</Words>
  <Application>Microsoft Office PowerPoint</Application>
  <PresentationFormat>Widescreen</PresentationFormat>
  <Paragraphs>57</Paragraphs>
  <Slides>5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di Office</vt:lpstr>
      <vt:lpstr>News about TTC</vt:lpstr>
      <vt:lpstr>TTC details</vt:lpstr>
      <vt:lpstr>Information – Felix and Carrier Board</vt:lpstr>
      <vt:lpstr>Information – Link speed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 about TTC</dc:title>
  <dc:creator>Uppsala1</dc:creator>
  <cp:lastModifiedBy>Uppsala1</cp:lastModifiedBy>
  <cp:revision>16</cp:revision>
  <dcterms:created xsi:type="dcterms:W3CDTF">2015-11-12T09:16:47Z</dcterms:created>
  <dcterms:modified xsi:type="dcterms:W3CDTF">2015-11-12T14:16:44Z</dcterms:modified>
</cp:coreProperties>
</file>