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21/01/2016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95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30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99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37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7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2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62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21/01/2016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2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21/01/2016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2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21/01/2016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72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21/01/2016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4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BA375F-BCD4-47EC-ADFF-C38AB5447F4B}" type="datetime1">
              <a:rPr lang="it-IT" smtClean="0"/>
              <a:t>21/01/2016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28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21/01/2016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57A1AF-59FA-448E-AECF-AE24B5B33C43}" type="datetime1">
              <a:rPr lang="it-IT" smtClean="0"/>
              <a:t>21/01/2016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6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277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</a:t>
            </a:r>
            <a:r>
              <a:rPr lang="it-IT" dirty="0" err="1" smtClean="0">
                <a:latin typeface="+mn-lt"/>
              </a:rPr>
              <a:t>cores</a:t>
            </a:r>
            <a:r>
              <a:rPr lang="it-IT" dirty="0" smtClean="0">
                <a:latin typeface="+mn-lt"/>
              </a:rPr>
              <a:t> and data</a:t>
            </a:r>
            <a:endParaRPr lang="it-IT" dirty="0">
              <a:latin typeface="+mn-lt"/>
            </a:endParaRPr>
          </a:p>
        </p:txBody>
      </p:sp>
      <p:cxnSp>
        <p:nvCxnSpPr>
          <p:cNvPr id="4" name="Connettore 1 3"/>
          <p:cNvCxnSpPr/>
          <p:nvPr/>
        </p:nvCxnSpPr>
        <p:spPr>
          <a:xfrm>
            <a:off x="0" y="4343401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7499112" y="4639922"/>
            <a:ext cx="4692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Alessandra </a:t>
            </a:r>
            <a:r>
              <a:rPr lang="it-IT" sz="1600" dirty="0" err="1" smtClean="0"/>
              <a:t>Camplani</a:t>
            </a:r>
            <a:r>
              <a:rPr lang="it-IT" sz="1600" dirty="0" smtClean="0"/>
              <a:t> – Università degli Studi di Milano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80" y="273698"/>
            <a:ext cx="10515600" cy="1325563"/>
          </a:xfrm>
        </p:spPr>
        <p:txBody>
          <a:bodyPr/>
          <a:lstStyle/>
          <a:p>
            <a:r>
              <a:rPr lang="it-IT" b="1" dirty="0" smtClean="0"/>
              <a:t>TTC decoder </a:t>
            </a:r>
            <a:r>
              <a:rPr lang="it-IT" b="1" dirty="0" smtClean="0"/>
              <a:t>core</a:t>
            </a:r>
            <a:endParaRPr lang="it-IT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0" y="1946500"/>
            <a:ext cx="5880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/>
              <a:t>TTC decoder core </a:t>
            </a:r>
            <a:r>
              <a:rPr lang="it-IT" sz="2200" dirty="0" err="1" smtClean="0"/>
              <a:t>provided</a:t>
            </a:r>
            <a:r>
              <a:rPr lang="it-IT" sz="2200" dirty="0" smtClean="0"/>
              <a:t> by Sophie </a:t>
            </a:r>
            <a:r>
              <a:rPr lang="it-IT" sz="2200" dirty="0" err="1" smtClean="0"/>
              <a:t>Baron</a:t>
            </a:r>
            <a:endParaRPr lang="it-IT" sz="2200" dirty="0" smtClean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9" y="2498153"/>
            <a:ext cx="7511229" cy="3809075"/>
          </a:xfrm>
          <a:prstGeom prst="rect">
            <a:avLst/>
          </a:prstGeom>
        </p:spPr>
      </p:pic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10095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228" y="180712"/>
            <a:ext cx="10515600" cy="1325563"/>
          </a:xfrm>
        </p:spPr>
        <p:txBody>
          <a:bodyPr/>
          <a:lstStyle/>
          <a:p>
            <a:r>
              <a:rPr lang="it-IT" b="1" dirty="0" smtClean="0"/>
              <a:t>Information from TTC</a:t>
            </a:r>
            <a:endParaRPr lang="it-IT" b="1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/>
          </a:p>
        </p:txBody>
      </p:sp>
      <p:sp>
        <p:nvSpPr>
          <p:cNvPr id="3" name="Rettangolo 2"/>
          <p:cNvSpPr/>
          <p:nvPr/>
        </p:nvSpPr>
        <p:spPr>
          <a:xfrm>
            <a:off x="383177" y="19821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/>
              <a:t>Short </a:t>
            </a:r>
            <a:r>
              <a:rPr lang="it-IT" b="1" dirty="0" smtClean="0"/>
              <a:t>Broadcast </a:t>
            </a:r>
            <a:r>
              <a:rPr lang="it-IT" b="1" dirty="0" err="1" smtClean="0"/>
              <a:t>commands</a:t>
            </a:r>
            <a:r>
              <a:rPr lang="it-IT" b="1" dirty="0" smtClean="0"/>
              <a:t>, </a:t>
            </a:r>
            <a:r>
              <a:rPr lang="it-IT" b="1" dirty="0"/>
              <a:t>16 bits:</a:t>
            </a:r>
          </a:p>
          <a:p>
            <a:r>
              <a:rPr lang="it-IT" dirty="0"/>
              <a:t>00TTDDDDEBHHHHH1: </a:t>
            </a:r>
          </a:p>
          <a:p>
            <a:r>
              <a:rPr lang="it-IT" dirty="0"/>
              <a:t>T=test </a:t>
            </a:r>
            <a:r>
              <a:rPr lang="it-IT" dirty="0" err="1"/>
              <a:t>command</a:t>
            </a:r>
            <a:r>
              <a:rPr lang="it-IT" dirty="0"/>
              <a:t>, 2 bits. </a:t>
            </a:r>
          </a:p>
          <a:p>
            <a:r>
              <a:rPr lang="it-IT" dirty="0"/>
              <a:t>D=</a:t>
            </a:r>
            <a:r>
              <a:rPr lang="it-IT" dirty="0" err="1"/>
              <a:t>Command</a:t>
            </a:r>
            <a:r>
              <a:rPr lang="it-IT" dirty="0"/>
              <a:t>/Data, 4 bits. </a:t>
            </a:r>
          </a:p>
          <a:p>
            <a:r>
              <a:rPr lang="it-IT" dirty="0"/>
              <a:t>E=</a:t>
            </a:r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Reset, 1 bit. </a:t>
            </a:r>
          </a:p>
          <a:p>
            <a:r>
              <a:rPr lang="it-IT" dirty="0"/>
              <a:t>B=</a:t>
            </a:r>
            <a:r>
              <a:rPr lang="it-IT" dirty="0" err="1"/>
              <a:t>Bunch</a:t>
            </a:r>
            <a:r>
              <a:rPr lang="it-IT" dirty="0"/>
              <a:t> </a:t>
            </a:r>
            <a:r>
              <a:rPr lang="it-IT" dirty="0" err="1"/>
              <a:t>Counter</a:t>
            </a:r>
            <a:r>
              <a:rPr lang="it-IT" dirty="0"/>
              <a:t> Reset, 1 bit. </a:t>
            </a:r>
          </a:p>
          <a:p>
            <a:r>
              <a:rPr lang="it-IT" dirty="0"/>
              <a:t>H=</a:t>
            </a:r>
            <a:r>
              <a:rPr lang="it-IT" dirty="0" err="1"/>
              <a:t>Hamming</a:t>
            </a:r>
            <a:r>
              <a:rPr lang="it-IT" dirty="0"/>
              <a:t> Code, 5 bits.</a:t>
            </a:r>
          </a:p>
          <a:p>
            <a:endParaRPr lang="it-IT" dirty="0"/>
          </a:p>
          <a:p>
            <a:r>
              <a:rPr lang="it-IT" b="1" dirty="0"/>
              <a:t>Long </a:t>
            </a:r>
            <a:r>
              <a:rPr lang="it-IT" b="1" dirty="0" err="1" smtClean="0"/>
              <a:t>Addressed</a:t>
            </a:r>
            <a:r>
              <a:rPr lang="it-IT" b="1" dirty="0" smtClean="0"/>
              <a:t> </a:t>
            </a:r>
            <a:r>
              <a:rPr lang="it-IT" b="1" dirty="0" err="1" smtClean="0"/>
              <a:t>commands</a:t>
            </a:r>
            <a:r>
              <a:rPr lang="it-IT" b="1" dirty="0" smtClean="0"/>
              <a:t>, </a:t>
            </a:r>
            <a:r>
              <a:rPr lang="it-IT" b="1" dirty="0"/>
              <a:t>42 bits</a:t>
            </a:r>
          </a:p>
          <a:p>
            <a:r>
              <a:rPr lang="it-IT" dirty="0"/>
              <a:t>01AAAAAAAAAAAAAAE1SSSSSSSSDDDDDDDDHHHHHHH1: </a:t>
            </a:r>
          </a:p>
          <a:p>
            <a:r>
              <a:rPr lang="it-IT" dirty="0"/>
              <a:t>A= </a:t>
            </a:r>
            <a:r>
              <a:rPr lang="it-IT" dirty="0" err="1"/>
              <a:t>TTCrx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, 14 bits. </a:t>
            </a:r>
          </a:p>
          <a:p>
            <a:r>
              <a:rPr lang="it-IT" dirty="0"/>
              <a:t>E= </a:t>
            </a:r>
            <a:r>
              <a:rPr lang="it-IT" dirty="0" err="1"/>
              <a:t>internal</a:t>
            </a:r>
            <a:r>
              <a:rPr lang="it-IT" dirty="0"/>
              <a:t>(0)/</a:t>
            </a:r>
            <a:r>
              <a:rPr lang="it-IT" dirty="0" err="1"/>
              <a:t>External</a:t>
            </a:r>
            <a:r>
              <a:rPr lang="it-IT" dirty="0"/>
              <a:t>(1), 1 bit. </a:t>
            </a:r>
          </a:p>
          <a:p>
            <a:r>
              <a:rPr lang="it-IT" dirty="0"/>
              <a:t>S=</a:t>
            </a:r>
            <a:r>
              <a:rPr lang="it-IT" dirty="0" err="1"/>
              <a:t>SubAddress</a:t>
            </a:r>
            <a:r>
              <a:rPr lang="it-IT" dirty="0"/>
              <a:t>, 8 bits. </a:t>
            </a:r>
          </a:p>
          <a:p>
            <a:r>
              <a:rPr lang="it-IT" dirty="0"/>
              <a:t>D=Data, 8 bits. </a:t>
            </a:r>
          </a:p>
          <a:p>
            <a:r>
              <a:rPr lang="it-IT" dirty="0"/>
              <a:t>H=</a:t>
            </a:r>
            <a:r>
              <a:rPr lang="it-IT" dirty="0" err="1"/>
              <a:t>Hamming</a:t>
            </a:r>
            <a:r>
              <a:rPr lang="it-IT" dirty="0"/>
              <a:t> Code, 7 bits.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74" y="2320871"/>
            <a:ext cx="5661616" cy="247556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858690" y="4796440"/>
            <a:ext cx="61384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i="1" dirty="0" smtClean="0"/>
              <a:t>Broadcast </a:t>
            </a:r>
            <a:r>
              <a:rPr lang="en-US" sz="1500" i="1" dirty="0"/>
              <a:t>commands </a:t>
            </a:r>
            <a:r>
              <a:rPr lang="en-US" sz="1500" dirty="0"/>
              <a:t>- used to distribute messages </a:t>
            </a:r>
            <a:r>
              <a:rPr lang="en-US" sz="1500" i="1" dirty="0"/>
              <a:t>to ALL </a:t>
            </a:r>
            <a:r>
              <a:rPr lang="en-US" sz="1500" dirty="0"/>
              <a:t>TTC destinations in the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i="1" dirty="0"/>
              <a:t>Individually addressed commands/data </a:t>
            </a:r>
            <a:r>
              <a:rPr lang="en-US" sz="1500" dirty="0"/>
              <a:t>- implemented in the system to transmit user-defined data and commands over the network </a:t>
            </a:r>
            <a:r>
              <a:rPr lang="en-US" sz="1500" i="1" dirty="0"/>
              <a:t>to specific addresses</a:t>
            </a:r>
            <a:r>
              <a:rPr lang="en-US" sz="1500" dirty="0"/>
              <a:t>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558663" y="188299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Channel 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80" y="273698"/>
            <a:ext cx="10515600" cy="1325563"/>
          </a:xfrm>
        </p:spPr>
        <p:txBody>
          <a:bodyPr/>
          <a:lstStyle/>
          <a:p>
            <a:r>
              <a:rPr lang="it-IT" b="1" dirty="0" err="1" smtClean="0"/>
              <a:t>Signals</a:t>
            </a:r>
            <a:r>
              <a:rPr lang="it-IT" b="1" dirty="0" smtClean="0"/>
              <a:t> and data</a:t>
            </a:r>
            <a:endParaRPr lang="it-IT" b="1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/>
          </a:p>
        </p:txBody>
      </p:sp>
      <p:sp>
        <p:nvSpPr>
          <p:cNvPr id="5" name="CasellaDiTesto 4"/>
          <p:cNvSpPr txBox="1"/>
          <p:nvPr/>
        </p:nvSpPr>
        <p:spPr>
          <a:xfrm>
            <a:off x="92171" y="2212975"/>
            <a:ext cx="6000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Two output signals are the bunch crossing reset and the event reset: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brc_e</a:t>
            </a:r>
            <a:r>
              <a:rPr lang="en-US" sz="2000" dirty="0" smtClean="0"/>
              <a:t> =&gt; </a:t>
            </a:r>
            <a:r>
              <a:rPr lang="en-US" sz="2000" dirty="0" err="1" smtClean="0"/>
              <a:t>bccnt_reset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brc_b</a:t>
            </a:r>
            <a:r>
              <a:rPr lang="en-US" sz="2000" dirty="0" smtClean="0"/>
              <a:t> =&gt; </a:t>
            </a:r>
            <a:r>
              <a:rPr lang="en-US" sz="2000" dirty="0" err="1" smtClean="0"/>
              <a:t>evcnt_reset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Counting on the two reset signals it is possible to obtain: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BCID (Bunch Crossing ID)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EVID (Event ID)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sz="2000" dirty="0" smtClean="0"/>
              <a:t>Signal add_d8 should indicate the trigger type</a:t>
            </a:r>
            <a:endParaRPr lang="en-US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79" y="2537504"/>
            <a:ext cx="5621145" cy="3644594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H="1">
            <a:off x="9945426" y="4662203"/>
            <a:ext cx="100168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>
            <a:off x="9945426" y="3771752"/>
            <a:ext cx="100168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9945426" y="5445976"/>
            <a:ext cx="100168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641140" y="2259817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TTC decoder core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map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2678" y="1925724"/>
            <a:ext cx="67135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200" dirty="0"/>
              <a:t>Looking in </a:t>
            </a:r>
            <a:r>
              <a:rPr lang="en-US" sz="2200" dirty="0" err="1"/>
              <a:t>ttc_decoding_struct</a:t>
            </a:r>
            <a:r>
              <a:rPr lang="en-US" sz="2200" dirty="0"/>
              <a:t> file (from ABBA firmware)</a:t>
            </a:r>
          </a:p>
        </p:txBody>
      </p:sp>
    </p:spTree>
    <p:extLst>
      <p:ext uri="{BB962C8B-B14F-4D97-AF65-F5344CB8AC3E}">
        <p14:creationId xmlns:p14="http://schemas.microsoft.com/office/powerpoint/2010/main" val="2081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480" y="273698"/>
            <a:ext cx="10515600" cy="1325563"/>
          </a:xfrm>
        </p:spPr>
        <p:txBody>
          <a:bodyPr/>
          <a:lstStyle/>
          <a:p>
            <a:r>
              <a:rPr lang="it-IT" b="1" dirty="0" err="1" smtClean="0"/>
              <a:t>Conclusion</a:t>
            </a:r>
            <a:endParaRPr lang="it-IT" b="1" dirty="0"/>
          </a:p>
        </p:txBody>
      </p:sp>
      <p:cxnSp>
        <p:nvCxnSpPr>
          <p:cNvPr id="13" name="Connettore 1 12"/>
          <p:cNvCxnSpPr/>
          <p:nvPr/>
        </p:nvCxnSpPr>
        <p:spPr>
          <a:xfrm>
            <a:off x="0" y="1740933"/>
            <a:ext cx="12192000" cy="1088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5</a:t>
            </a:fld>
            <a:endParaRPr lang="it-IT" sz="1800"/>
          </a:p>
        </p:txBody>
      </p:sp>
      <p:sp>
        <p:nvSpPr>
          <p:cNvPr id="6" name="CasellaDiTesto 5"/>
          <p:cNvSpPr txBox="1"/>
          <p:nvPr/>
        </p:nvSpPr>
        <p:spPr>
          <a:xfrm>
            <a:off x="698137" y="2660582"/>
            <a:ext cx="10101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 smtClean="0"/>
              <a:t>Could</a:t>
            </a:r>
            <a:r>
              <a:rPr lang="it-IT" sz="2600" dirty="0" smtClean="0"/>
              <a:t> </a:t>
            </a:r>
            <a:r>
              <a:rPr lang="it-IT" sz="2600" dirty="0" smtClean="0"/>
              <a:t>be </a:t>
            </a:r>
            <a:r>
              <a:rPr lang="it-IT" sz="2600" dirty="0" err="1" smtClean="0"/>
              <a:t>useful</a:t>
            </a:r>
            <a:r>
              <a:rPr lang="it-IT" sz="2600" dirty="0" smtClean="0"/>
              <a:t> to </a:t>
            </a:r>
            <a:r>
              <a:rPr lang="it-IT" sz="2600" dirty="0" err="1" smtClean="0"/>
              <a:t>maintain</a:t>
            </a:r>
            <a:r>
              <a:rPr lang="it-IT" sz="2600" dirty="0" smtClean="0"/>
              <a:t> the TTC format </a:t>
            </a:r>
            <a:r>
              <a:rPr lang="it-IT" sz="2600" dirty="0" smtClean="0"/>
              <a:t>to: </a:t>
            </a:r>
            <a:endParaRPr lang="it-IT" sz="2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600" dirty="0" smtClean="0"/>
              <a:t>use Sophie </a:t>
            </a:r>
            <a:r>
              <a:rPr lang="it-IT" sz="2600" dirty="0" err="1" smtClean="0"/>
              <a:t>Baron</a:t>
            </a:r>
            <a:r>
              <a:rPr lang="it-IT" sz="2600" dirty="0" smtClean="0"/>
              <a:t> </a:t>
            </a:r>
            <a:r>
              <a:rPr lang="it-IT" sz="2600" dirty="0" err="1" smtClean="0"/>
              <a:t>TTC_core</a:t>
            </a:r>
            <a:endParaRPr lang="it-IT" sz="2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600" dirty="0" err="1" smtClean="0"/>
              <a:t>get</a:t>
            </a:r>
            <a:r>
              <a:rPr lang="it-IT" sz="2600" dirty="0" smtClean="0"/>
              <a:t> </a:t>
            </a:r>
            <a:r>
              <a:rPr lang="it-IT" sz="2600" dirty="0" err="1" smtClean="0"/>
              <a:t>ideas</a:t>
            </a:r>
            <a:r>
              <a:rPr lang="it-IT" sz="2600" dirty="0" smtClean="0"/>
              <a:t> from ABBA TTC </a:t>
            </a:r>
            <a:r>
              <a:rPr lang="it-IT" sz="2600" dirty="0" err="1" smtClean="0"/>
              <a:t>decoding</a:t>
            </a:r>
            <a:r>
              <a:rPr lang="it-IT" sz="2600" dirty="0" smtClean="0"/>
              <a:t> part </a:t>
            </a:r>
          </a:p>
        </p:txBody>
      </p:sp>
    </p:spTree>
    <p:extLst>
      <p:ext uri="{BB962C8B-B14F-4D97-AF65-F5344CB8AC3E}">
        <p14:creationId xmlns:p14="http://schemas.microsoft.com/office/powerpoint/2010/main" val="3297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241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Retrospettivo</vt:lpstr>
      <vt:lpstr>TTC cores and data</vt:lpstr>
      <vt:lpstr>TTC decoder core</vt:lpstr>
      <vt:lpstr>Information from TTC</vt:lpstr>
      <vt:lpstr>Signals and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37</cp:revision>
  <dcterms:created xsi:type="dcterms:W3CDTF">2015-11-12T09:16:47Z</dcterms:created>
  <dcterms:modified xsi:type="dcterms:W3CDTF">2016-01-21T10:49:28Z</dcterms:modified>
</cp:coreProperties>
</file>