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92" r:id="rId3"/>
  </p:sldMasterIdLst>
  <p:notesMasterIdLst>
    <p:notesMasterId r:id="rId19"/>
  </p:notesMasterIdLst>
  <p:sldIdLst>
    <p:sldId id="256" r:id="rId4"/>
    <p:sldId id="270" r:id="rId5"/>
    <p:sldId id="265" r:id="rId6"/>
    <p:sldId id="274" r:id="rId7"/>
    <p:sldId id="281" r:id="rId8"/>
    <p:sldId id="280" r:id="rId9"/>
    <p:sldId id="271" r:id="rId10"/>
    <p:sldId id="261" r:id="rId11"/>
    <p:sldId id="263" r:id="rId12"/>
    <p:sldId id="277" r:id="rId13"/>
    <p:sldId id="272" r:id="rId14"/>
    <p:sldId id="279" r:id="rId15"/>
    <p:sldId id="278" r:id="rId16"/>
    <p:sldId id="260" r:id="rId17"/>
    <p:sldId id="276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63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55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38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9227E-9D06-4290-9FEF-C180FF49932B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3B552-D0E3-4E51-A922-431D59A112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9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185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778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06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067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156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301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548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566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16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136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8990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225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8312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813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81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01/06/2016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47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01/06/2016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58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01/06/2016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69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01/06/2016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143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01/06/2016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54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01/06/2016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4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01/06/2016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285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01/06/2016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7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01/06/2016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01/06/2016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1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01/06/2016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19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01/06/2016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299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01/06/2016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4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01/06/2016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25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01/06/2016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06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01/06/2016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65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01/06/2016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127958" y="6356350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0510EA8B-A5BC-46F0-B7E0-D2FE99E3BFB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556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01/06/2016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559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01/06/2016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43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01/06/2016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094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01/06/2016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243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01/06/2016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19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01/06/2016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7437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01/06/2016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8876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01/06/2016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921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01/06/2016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5049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01/06/2016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34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01/06/2016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92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01/06/2016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5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01/06/2016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01/06/2016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91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01/06/2016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1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01/06/2016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54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01/06/2016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2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01/06/2016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898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01/06/2016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348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39238" y="1966686"/>
            <a:ext cx="9144000" cy="2387600"/>
          </a:xfrm>
        </p:spPr>
        <p:txBody>
          <a:bodyPr/>
          <a:lstStyle/>
          <a:p>
            <a:pPr algn="l"/>
            <a:r>
              <a:rPr lang="it-IT" dirty="0" smtClean="0">
                <a:latin typeface="+mn-lt"/>
              </a:rPr>
              <a:t>TTC status</a:t>
            </a:r>
            <a:endParaRPr lang="it-IT" dirty="0">
              <a:latin typeface="+mn-lt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791540" y="4639922"/>
            <a:ext cx="52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Alessandra </a:t>
            </a:r>
            <a:r>
              <a:rPr lang="it-IT" dirty="0" err="1" smtClean="0"/>
              <a:t>Camplani</a:t>
            </a:r>
            <a:r>
              <a:rPr lang="it-IT" dirty="0" smtClean="0"/>
              <a:t> – Università degli Studi di Milano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714728" y="500925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02/06/2016 </a:t>
            </a:r>
            <a:endParaRPr lang="it-IT" dirty="0"/>
          </a:p>
        </p:txBody>
      </p:sp>
      <p:cxnSp>
        <p:nvCxnSpPr>
          <p:cNvPr id="7" name="Connettore 1 6"/>
          <p:cNvCxnSpPr/>
          <p:nvPr/>
        </p:nvCxnSpPr>
        <p:spPr>
          <a:xfrm>
            <a:off x="0" y="4446461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10</a:t>
            </a:fld>
            <a:endParaRPr lang="it-IT" sz="1800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268323" y="-893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b="1" dirty="0"/>
          </a:p>
        </p:txBody>
      </p:sp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Format details</a:t>
            </a:r>
            <a:endParaRPr lang="it-IT" sz="4500" b="1" dirty="0"/>
          </a:p>
        </p:txBody>
      </p:sp>
      <p:cxnSp>
        <p:nvCxnSpPr>
          <p:cNvPr id="16" name="Connettore 1 1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107450" y="1427790"/>
            <a:ext cx="52434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Clock frequency </a:t>
            </a:r>
            <a:r>
              <a:rPr lang="en-US" sz="2000" b="1" dirty="0" smtClean="0"/>
              <a:t>160 MHz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/>
              <a:t>16 bits </a:t>
            </a:r>
            <a:r>
              <a:rPr lang="en-US" sz="2000" dirty="0" smtClean="0"/>
              <a:t>available per frame (4 words)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/>
              <a:t>10 bits </a:t>
            </a:r>
            <a:r>
              <a:rPr lang="en-US" sz="2000" dirty="0" smtClean="0"/>
              <a:t>of data received from Carrier</a:t>
            </a:r>
            <a:endParaRPr lang="en-US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rx_lvds</a:t>
            </a:r>
            <a:r>
              <a:rPr lang="en-US" sz="2000" b="1" dirty="0" smtClean="0"/>
              <a:t>[1], </a:t>
            </a:r>
            <a:r>
              <a:rPr lang="en-US" sz="2000" b="1" dirty="0" err="1" smtClean="0"/>
              <a:t>rx_lvds</a:t>
            </a:r>
            <a:r>
              <a:rPr lang="en-US" sz="2000" b="1" dirty="0" smtClean="0"/>
              <a:t>[2], </a:t>
            </a:r>
            <a:r>
              <a:rPr lang="en-US" sz="2000" b="1" dirty="0" err="1" smtClean="0"/>
              <a:t>rx_lvds</a:t>
            </a:r>
            <a:r>
              <a:rPr lang="en-US" sz="2000" b="1" dirty="0" smtClean="0"/>
              <a:t>[3] </a:t>
            </a:r>
            <a:r>
              <a:rPr lang="en-US" sz="2000" dirty="0" smtClean="0"/>
              <a:t>for data </a:t>
            </a:r>
            <a:r>
              <a:rPr lang="en-US" sz="2000" dirty="0" err="1" smtClean="0"/>
              <a:t>trasmission</a:t>
            </a:r>
            <a:r>
              <a:rPr lang="en-US" sz="2000" dirty="0" smtClean="0"/>
              <a:t>: L1A, Channel B, BCR, ECR and broadcast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rx_lvds</a:t>
            </a:r>
            <a:r>
              <a:rPr lang="en-US" sz="2000" b="1" dirty="0" smtClean="0"/>
              <a:t>[0] </a:t>
            </a:r>
            <a:r>
              <a:rPr lang="en-US" sz="2000" dirty="0" smtClean="0"/>
              <a:t>for the synchronization: 1 on the first word and 0 on the others.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/>
              <a:t>Two empty </a:t>
            </a:r>
            <a:r>
              <a:rPr lang="en-US" sz="2000" dirty="0" smtClean="0"/>
              <a:t>bits can still be used for other info.</a:t>
            </a:r>
            <a:endParaRPr lang="it-IT" sz="2000" dirty="0" smtClean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" t="32082" r="3824" b="2000"/>
          <a:stretch/>
        </p:blipFill>
        <p:spPr>
          <a:xfrm>
            <a:off x="7115632" y="3271451"/>
            <a:ext cx="4923966" cy="1484765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704" y="1461195"/>
            <a:ext cx="6690961" cy="1561346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107450" y="4722626"/>
            <a:ext cx="124883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/>
              <a:t>Channel B </a:t>
            </a:r>
            <a:r>
              <a:rPr lang="en-US" sz="1700" dirty="0" smtClean="0"/>
              <a:t>bit, what we will receive: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1000" dirty="0"/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1700" dirty="0"/>
              <a:t>Long </a:t>
            </a:r>
            <a:r>
              <a:rPr lang="it-IT" altLang="it-IT" sz="1700" dirty="0" err="1"/>
              <a:t>Addressed</a:t>
            </a:r>
            <a:r>
              <a:rPr lang="it-IT" altLang="it-IT" sz="1700" dirty="0"/>
              <a:t>, 42 bits: 01AAAAAAAAAAAAAAE1SSSSSSSS</a:t>
            </a:r>
            <a:r>
              <a:rPr lang="it-IT" altLang="it-IT" sz="1700" b="1" dirty="0"/>
              <a:t>DDDDDDDD</a:t>
            </a:r>
            <a:r>
              <a:rPr lang="it-IT" altLang="it-IT" sz="1700" dirty="0"/>
              <a:t>HHHHHHH1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700" dirty="0"/>
              <a:t>	A= </a:t>
            </a:r>
            <a:r>
              <a:rPr lang="it-IT" altLang="it-IT" sz="1700" dirty="0" err="1"/>
              <a:t>TTCrx</a:t>
            </a:r>
            <a:r>
              <a:rPr lang="it-IT" altLang="it-IT" sz="1700" dirty="0"/>
              <a:t> </a:t>
            </a:r>
            <a:r>
              <a:rPr lang="it-IT" altLang="it-IT" sz="1700" dirty="0" err="1"/>
              <a:t>address</a:t>
            </a:r>
            <a:r>
              <a:rPr lang="it-IT" altLang="it-IT" sz="1700" dirty="0"/>
              <a:t>, 14 bits. E= </a:t>
            </a:r>
            <a:r>
              <a:rPr lang="it-IT" altLang="it-IT" sz="1700" dirty="0" err="1"/>
              <a:t>internal</a:t>
            </a:r>
            <a:r>
              <a:rPr lang="it-IT" altLang="it-IT" sz="1700" dirty="0"/>
              <a:t>(0)/</a:t>
            </a:r>
            <a:r>
              <a:rPr lang="it-IT" altLang="it-IT" sz="1700" dirty="0" err="1"/>
              <a:t>External</a:t>
            </a:r>
            <a:r>
              <a:rPr lang="it-IT" altLang="it-IT" sz="1700" dirty="0"/>
              <a:t>(1), 1 bit. S=</a:t>
            </a:r>
            <a:r>
              <a:rPr lang="it-IT" altLang="it-IT" sz="1700" dirty="0" err="1"/>
              <a:t>SubAddress</a:t>
            </a:r>
            <a:r>
              <a:rPr lang="it-IT" altLang="it-IT" sz="1700" dirty="0"/>
              <a:t>, 8 bits. </a:t>
            </a:r>
            <a:r>
              <a:rPr lang="it-IT" altLang="it-IT" sz="1700" b="1" dirty="0"/>
              <a:t>D=Data, 8 bits</a:t>
            </a:r>
            <a:r>
              <a:rPr lang="it-IT" altLang="it-IT" sz="1700" dirty="0"/>
              <a:t>. H=</a:t>
            </a:r>
            <a:r>
              <a:rPr lang="it-IT" altLang="it-IT" sz="1700" dirty="0" err="1"/>
              <a:t>Hamming</a:t>
            </a:r>
            <a:r>
              <a:rPr lang="it-IT" altLang="it-IT" sz="1700" dirty="0"/>
              <a:t> </a:t>
            </a:r>
            <a:endParaRPr lang="it-IT" altLang="it-IT" sz="17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it-IT" sz="1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t-IT" sz="1700" dirty="0" smtClean="0"/>
              <a:t>Only DATA are interesting: for example the Trigger-Type.</a:t>
            </a:r>
            <a:endParaRPr lang="it-IT" altLang="it-IT" sz="17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9779000" y="1397642"/>
            <a:ext cx="6519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Empty</a:t>
            </a:r>
            <a:endParaRPr lang="it-IT" sz="1400" dirty="0">
              <a:solidFill>
                <a:schemeClr val="accent2"/>
              </a:solidFill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9779000" y="1662997"/>
            <a:ext cx="6519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Empty</a:t>
            </a:r>
            <a:endParaRPr lang="it-IT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11</a:t>
            </a:fld>
            <a:endParaRPr lang="it-IT" sz="1800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268323" y="-893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b="1" dirty="0"/>
          </a:p>
        </p:txBody>
      </p:sp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268323" y="3860258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Conclusion</a:t>
            </a:r>
            <a:endParaRPr lang="it-IT" sz="4500" b="1" dirty="0"/>
          </a:p>
        </p:txBody>
      </p:sp>
      <p:cxnSp>
        <p:nvCxnSpPr>
          <p:cNvPr id="16" name="Connettore 1 15"/>
          <p:cNvCxnSpPr/>
          <p:nvPr/>
        </p:nvCxnSpPr>
        <p:spPr>
          <a:xfrm flipV="1">
            <a:off x="4559968" y="4542925"/>
            <a:ext cx="7632032" cy="83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12</a:t>
            </a:fld>
            <a:endParaRPr lang="it-IT" sz="1800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268323" y="-893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b="1" dirty="0"/>
          </a:p>
        </p:txBody>
      </p:sp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Conclusion</a:t>
            </a:r>
            <a:endParaRPr lang="it-IT" sz="4500" b="1" dirty="0"/>
          </a:p>
        </p:txBody>
      </p:sp>
      <p:cxnSp>
        <p:nvCxnSpPr>
          <p:cNvPr id="16" name="Connettore 1 1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1004276" y="1697155"/>
            <a:ext cx="103761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FELIX decodes 10 bits of TTC data </a:t>
            </a:r>
            <a:r>
              <a:rPr lang="en-US" sz="2400" dirty="0">
                <a:solidFill>
                  <a:srgbClr val="000000"/>
                </a:solidFill>
              </a:rPr>
              <a:t>@ 40MHz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Carrier will receive all the 10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data format between carrier and LATOME has been decided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Still two bits are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Open question: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Other </a:t>
            </a:r>
            <a:r>
              <a:rPr lang="en-US" sz="2400" dirty="0" smtClean="0"/>
              <a:t>info from the </a:t>
            </a:r>
            <a:r>
              <a:rPr lang="en-US" sz="2400" dirty="0" smtClean="0"/>
              <a:t>TTC? We </a:t>
            </a:r>
            <a:r>
              <a:rPr lang="en-US" sz="2400" dirty="0" smtClean="0"/>
              <a:t>already have L1A, ECR, BCR, </a:t>
            </a:r>
            <a:r>
              <a:rPr lang="en-US" sz="2400" dirty="0" smtClean="0"/>
              <a:t>broadcast and </a:t>
            </a:r>
            <a:r>
              <a:rPr lang="en-US" sz="2400" dirty="0" err="1" smtClean="0"/>
              <a:t>TType</a:t>
            </a:r>
            <a:r>
              <a:rPr lang="en-US" sz="2400" dirty="0" smtClean="0"/>
              <a:t> </a:t>
            </a:r>
            <a:r>
              <a:rPr lang="en-US" sz="2400" dirty="0" smtClean="0"/>
              <a:t>(from B channel</a:t>
            </a:r>
            <a:r>
              <a:rPr lang="en-US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TType</a:t>
            </a:r>
            <a:r>
              <a:rPr lang="en-US" sz="2400" dirty="0" smtClean="0"/>
              <a:t> decoded by FELIX?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00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13</a:t>
            </a:fld>
            <a:endParaRPr lang="it-IT" sz="1800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268323" y="-893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b="1" dirty="0"/>
          </a:p>
        </p:txBody>
      </p:sp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268323" y="3860258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Backup slides</a:t>
            </a:r>
            <a:endParaRPr lang="it-IT" sz="4500" b="1" dirty="0"/>
          </a:p>
        </p:txBody>
      </p:sp>
      <p:cxnSp>
        <p:nvCxnSpPr>
          <p:cNvPr id="16" name="Connettore 1 15"/>
          <p:cNvCxnSpPr/>
          <p:nvPr/>
        </p:nvCxnSpPr>
        <p:spPr>
          <a:xfrm flipV="1">
            <a:off x="4559968" y="4542925"/>
            <a:ext cx="7632032" cy="83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7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/>
          <p:cNvSpPr/>
          <p:nvPr/>
        </p:nvSpPr>
        <p:spPr>
          <a:xfrm>
            <a:off x="0" y="6238123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14</a:t>
            </a:fld>
            <a:endParaRPr lang="it-IT" sz="18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60377" y="2733144"/>
            <a:ext cx="116839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Data </a:t>
            </a:r>
            <a:r>
              <a:rPr lang="en-US" sz="1600" dirty="0"/>
              <a:t>in </a:t>
            </a:r>
            <a:r>
              <a:rPr lang="en-US" sz="1600" b="1" dirty="0"/>
              <a:t>channel B can be of two </a:t>
            </a:r>
            <a:r>
              <a:rPr lang="en-US" sz="1600" b="1" dirty="0" smtClean="0"/>
              <a:t>types</a:t>
            </a:r>
            <a:r>
              <a:rPr lang="en-US" sz="1600" dirty="0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smtClean="0"/>
              <a:t>Broadcast </a:t>
            </a:r>
            <a:r>
              <a:rPr lang="en-US" sz="1600" i="1" dirty="0"/>
              <a:t>commands </a:t>
            </a:r>
            <a:r>
              <a:rPr lang="en-US" sz="1600" dirty="0" smtClean="0"/>
              <a:t>- used </a:t>
            </a:r>
            <a:r>
              <a:rPr lang="en-US" sz="1600" dirty="0"/>
              <a:t>to distribute messages </a:t>
            </a:r>
            <a:r>
              <a:rPr lang="en-US" sz="1600" i="1" dirty="0" smtClean="0"/>
              <a:t>to ALL </a:t>
            </a:r>
            <a:r>
              <a:rPr lang="en-US" sz="1600" dirty="0"/>
              <a:t>TTC destinations in the system</a:t>
            </a:r>
            <a:endParaRPr lang="en-US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smtClean="0"/>
              <a:t>Individually addressed commands/data </a:t>
            </a:r>
            <a:r>
              <a:rPr lang="en-US" sz="1600" dirty="0" smtClean="0"/>
              <a:t>- implemented in the </a:t>
            </a:r>
            <a:r>
              <a:rPr lang="en-US" sz="1600" dirty="0"/>
              <a:t>system to transmit user-defined data and commands over the </a:t>
            </a:r>
            <a:r>
              <a:rPr lang="en-US" sz="1600" dirty="0" smtClean="0"/>
              <a:t>network </a:t>
            </a:r>
            <a:r>
              <a:rPr lang="en-US" sz="1600" i="1" dirty="0" smtClean="0"/>
              <a:t>to specific addresses</a:t>
            </a:r>
            <a:r>
              <a:rPr lang="en-US" sz="1600" dirty="0" smtClean="0"/>
              <a:t>. </a:t>
            </a:r>
          </a:p>
          <a:p>
            <a:endParaRPr lang="en-US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893" y="1330870"/>
            <a:ext cx="2939709" cy="1522125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160377" y="1374969"/>
            <a:ext cx="848983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/>
              <a:t>TTC has </a:t>
            </a:r>
            <a:r>
              <a:rPr lang="it-IT" sz="1600" b="1" dirty="0" err="1"/>
              <a:t>two</a:t>
            </a:r>
            <a:r>
              <a:rPr lang="it-IT" sz="1600" b="1" dirty="0"/>
              <a:t> </a:t>
            </a:r>
            <a:r>
              <a:rPr lang="it-IT" sz="1600" b="1" dirty="0" err="1"/>
              <a:t>communication</a:t>
            </a:r>
            <a:r>
              <a:rPr lang="it-IT" sz="1600" b="1" dirty="0"/>
              <a:t> </a:t>
            </a:r>
            <a:r>
              <a:rPr lang="it-IT" sz="1600" b="1" dirty="0" err="1"/>
              <a:t>channels</a:t>
            </a:r>
            <a:r>
              <a:rPr lang="it-IT" sz="1600" b="1" dirty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b="1" dirty="0" smtClean="0"/>
              <a:t>Channel A </a:t>
            </a:r>
            <a:r>
              <a:rPr lang="it-IT" sz="1600" dirty="0" smtClean="0"/>
              <a:t>-  </a:t>
            </a:r>
            <a:r>
              <a:rPr lang="en-US" sz="1600" dirty="0" smtClean="0"/>
              <a:t>exclusively dedicated to broadcast the first-level trigger-accept (L1A) decisions, delivering a one-bit decision for every bunch crossing</a:t>
            </a:r>
            <a:r>
              <a:rPr lang="it-IT" sz="16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b="1" dirty="0" smtClean="0"/>
              <a:t>Channel </a:t>
            </a:r>
            <a:r>
              <a:rPr lang="it-IT" sz="1600" b="1" dirty="0"/>
              <a:t>B </a:t>
            </a:r>
            <a:r>
              <a:rPr lang="it-IT" sz="1600" dirty="0"/>
              <a:t>- </a:t>
            </a:r>
            <a:r>
              <a:rPr lang="en-US" sz="1600" dirty="0"/>
              <a:t>used to broadcast data to all or specific system destinations.</a:t>
            </a:r>
          </a:p>
          <a:p>
            <a:endParaRPr lang="it-IT" dirty="0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53" y="4025653"/>
            <a:ext cx="4369020" cy="1910375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6492856" y="4180622"/>
            <a:ext cx="53783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smtClean="0"/>
              <a:t>FMT </a:t>
            </a:r>
            <a:r>
              <a:rPr lang="it-IT" sz="1400" dirty="0" err="1" smtClean="0"/>
              <a:t>defines</a:t>
            </a:r>
            <a:r>
              <a:rPr lang="it-IT" sz="1400" dirty="0" smtClean="0"/>
              <a:t> </a:t>
            </a:r>
            <a:r>
              <a:rPr lang="it-IT" sz="1400" dirty="0" err="1" smtClean="0"/>
              <a:t>which</a:t>
            </a:r>
            <a:r>
              <a:rPr lang="it-IT" sz="1400" dirty="0" smtClean="0"/>
              <a:t> </a:t>
            </a:r>
            <a:r>
              <a:rPr lang="it-IT" sz="1400" dirty="0" err="1" smtClean="0"/>
              <a:t>type</a:t>
            </a:r>
            <a:r>
              <a:rPr lang="it-IT" sz="1400" dirty="0" smtClean="0"/>
              <a:t> of </a:t>
            </a:r>
            <a:r>
              <a:rPr lang="it-IT" sz="1400" dirty="0" err="1" smtClean="0"/>
              <a:t>command</a:t>
            </a:r>
            <a:r>
              <a:rPr lang="it-IT" sz="1400" dirty="0" smtClean="0"/>
              <a:t> </a:t>
            </a:r>
            <a:r>
              <a:rPr lang="it-IT" sz="1400" dirty="0" err="1" smtClean="0"/>
              <a:t>should</a:t>
            </a:r>
            <a:r>
              <a:rPr lang="it-IT" sz="1400" dirty="0" smtClean="0"/>
              <a:t> be </a:t>
            </a:r>
            <a:r>
              <a:rPr lang="it-IT" sz="1400" dirty="0" err="1" smtClean="0"/>
              <a:t>sent</a:t>
            </a:r>
            <a:r>
              <a:rPr lang="it-IT" sz="1400" dirty="0" smtClean="0"/>
              <a:t> on </a:t>
            </a:r>
            <a:r>
              <a:rPr lang="it-IT" sz="1400" dirty="0" err="1" smtClean="0"/>
              <a:t>channel</a:t>
            </a:r>
            <a:r>
              <a:rPr lang="it-IT" sz="1400" dirty="0" smtClean="0"/>
              <a:t> 2: b</a:t>
            </a:r>
            <a:r>
              <a:rPr lang="en-US" sz="1400" dirty="0" err="1" smtClean="0"/>
              <a:t>roadcast</a:t>
            </a:r>
            <a:r>
              <a:rPr lang="en-US" sz="1400" dirty="0" smtClean="0"/>
              <a:t> or individually </a:t>
            </a:r>
            <a:r>
              <a:rPr lang="en-US" sz="1400" dirty="0"/>
              <a:t>addressed </a:t>
            </a:r>
            <a:r>
              <a:rPr lang="en-US" sz="1400" dirty="0" smtClean="0"/>
              <a:t>command.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smtClean="0"/>
              <a:t>DATA could be: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Bunch counter reset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Event counter reset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Other commands</a:t>
            </a:r>
            <a:endParaRPr lang="it-IT" sz="1400" dirty="0"/>
          </a:p>
        </p:txBody>
      </p:sp>
      <p:sp>
        <p:nvSpPr>
          <p:cNvPr id="24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TTC Channels(1)</a:t>
            </a:r>
            <a:endParaRPr lang="it-IT" sz="4500" b="1" dirty="0"/>
          </a:p>
        </p:txBody>
      </p:sp>
      <p:cxnSp>
        <p:nvCxnSpPr>
          <p:cNvPr id="25" name="Connettore 1 24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7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/>
          <p:cNvSpPr/>
          <p:nvPr/>
        </p:nvSpPr>
        <p:spPr>
          <a:xfrm>
            <a:off x="0" y="6238123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15</a:t>
            </a:fld>
            <a:endParaRPr lang="it-IT" sz="1800" dirty="0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" t="32082" r="3824" b="2000"/>
          <a:stretch/>
        </p:blipFill>
        <p:spPr>
          <a:xfrm>
            <a:off x="2936708" y="4312110"/>
            <a:ext cx="6191250" cy="1866900"/>
          </a:xfrm>
          <a:prstGeom prst="rect">
            <a:avLst/>
          </a:prstGeom>
        </p:spPr>
      </p:pic>
      <p:sp>
        <p:nvSpPr>
          <p:cNvPr id="24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TTC Channels(2)</a:t>
            </a:r>
            <a:endParaRPr lang="it-IT" sz="4500" b="1" dirty="0"/>
          </a:p>
        </p:txBody>
      </p:sp>
      <p:cxnSp>
        <p:nvCxnSpPr>
          <p:cNvPr id="25" name="Connettore 1 24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3225" y="1316936"/>
            <a:ext cx="1182793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it-IT" altLang="it-IT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channel</a:t>
            </a: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it-IT" altLang="it-IT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1=trigger, 0=no trigger. No </a:t>
            </a:r>
            <a:r>
              <a:rPr kumimoji="0" lang="it-IT" altLang="it-IT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encoding</a:t>
            </a:r>
            <a:r>
              <a:rPr kumimoji="0" lang="it-IT" altLang="it-IT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minimum </a:t>
            </a:r>
            <a:r>
              <a:rPr kumimoji="0" lang="it-IT" altLang="it-IT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</a:t>
            </a:r>
            <a:r>
              <a:rPr kumimoji="0" lang="it-IT" altLang="it-IT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 </a:t>
            </a:r>
            <a:r>
              <a:rPr kumimoji="0" lang="it-IT" altLang="it-IT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channel</a:t>
            </a: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it-IT" altLang="it-IT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 broadcast or long </a:t>
            </a:r>
            <a:r>
              <a:rPr kumimoji="0" lang="it-IT" altLang="it-IT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addressed</a:t>
            </a:r>
            <a:r>
              <a:rPr kumimoji="0" lang="it-IT" altLang="it-IT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commands</a:t>
            </a:r>
            <a:r>
              <a:rPr kumimoji="0" lang="it-IT" altLang="it-IT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it-IT" altLang="it-IT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Hamming</a:t>
            </a:r>
            <a:r>
              <a:rPr kumimoji="0" lang="it-IT" altLang="it-IT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</a:t>
            </a:r>
            <a:r>
              <a:rPr kumimoji="0" lang="it-IT" altLang="it-IT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 Broadcast</a:t>
            </a:r>
            <a:r>
              <a:rPr kumimoji="0" lang="it-IT" altLang="it-IT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16 bits: 00TTDDDDEBHHHHH1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dirty="0">
                <a:latin typeface="Arial" panose="020B0604020202020204" pitchFamily="34" charset="0"/>
              </a:rPr>
              <a:t>	</a:t>
            </a:r>
            <a:r>
              <a:rPr kumimoji="0" lang="it-IT" altLang="it-IT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T=test </a:t>
            </a:r>
            <a:r>
              <a:rPr kumimoji="0" lang="it-IT" altLang="it-IT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it-IT" altLang="it-IT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 bits. D=</a:t>
            </a:r>
            <a:r>
              <a:rPr kumimoji="0" lang="it-IT" altLang="it-IT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it-IT" altLang="it-IT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/Data, 4 bits. E=</a:t>
            </a:r>
            <a:r>
              <a:rPr kumimoji="0" lang="it-IT" altLang="it-IT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</a:t>
            </a:r>
            <a:r>
              <a:rPr kumimoji="0" lang="it-IT" altLang="it-IT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Counter</a:t>
            </a:r>
            <a:r>
              <a:rPr kumimoji="0" lang="it-IT" altLang="it-IT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Reset, 1 bit. B=</a:t>
            </a:r>
            <a:r>
              <a:rPr kumimoji="0" lang="it-IT" altLang="it-IT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Bunch</a:t>
            </a:r>
            <a:r>
              <a:rPr kumimoji="0" lang="it-IT" altLang="it-IT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Counter</a:t>
            </a:r>
            <a:r>
              <a:rPr kumimoji="0" lang="it-IT" altLang="it-IT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Reset, 1 bit. 	H=</a:t>
            </a:r>
            <a:r>
              <a:rPr kumimoji="0" lang="it-IT" altLang="it-IT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Hamming</a:t>
            </a:r>
            <a:r>
              <a:rPr kumimoji="0" lang="it-IT" altLang="it-IT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Code, 5 bits.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 </a:t>
            </a:r>
            <a:r>
              <a:rPr kumimoji="0" lang="it-IT" altLang="it-IT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Addressed</a:t>
            </a:r>
            <a:r>
              <a:rPr kumimoji="0" lang="it-IT" altLang="it-IT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42 bits: 01AAAAAAAAAAAAAAE1SSSSSSSSDDDDDDDDHHHHHHH1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dirty="0">
                <a:latin typeface="Arial" panose="020B0604020202020204" pitchFamily="34" charset="0"/>
              </a:rPr>
              <a:t>	</a:t>
            </a:r>
            <a:r>
              <a:rPr kumimoji="0" lang="it-IT" altLang="it-IT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A= </a:t>
            </a:r>
            <a:r>
              <a:rPr kumimoji="0" lang="it-IT" altLang="it-IT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TTCrx</a:t>
            </a:r>
            <a:r>
              <a:rPr kumimoji="0" lang="it-IT" altLang="it-IT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</a:t>
            </a:r>
            <a:r>
              <a:rPr kumimoji="0" lang="it-IT" altLang="it-IT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14 bits. E= </a:t>
            </a:r>
            <a:r>
              <a:rPr kumimoji="0" lang="it-IT" altLang="it-IT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internal</a:t>
            </a:r>
            <a:r>
              <a:rPr kumimoji="0" lang="it-IT" altLang="it-IT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(0)/</a:t>
            </a:r>
            <a:r>
              <a:rPr kumimoji="0" lang="it-IT" altLang="it-IT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</a:t>
            </a:r>
            <a:r>
              <a:rPr kumimoji="0" lang="it-IT" altLang="it-IT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(1), 1 bit. S=</a:t>
            </a:r>
            <a:r>
              <a:rPr kumimoji="0" lang="it-IT" altLang="it-IT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SubAddress</a:t>
            </a:r>
            <a:r>
              <a:rPr kumimoji="0" lang="it-IT" altLang="it-IT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8 bits. D=Data, 8 bits. H=</a:t>
            </a:r>
            <a:r>
              <a:rPr kumimoji="0" lang="it-IT" altLang="it-IT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Hamming</a:t>
            </a:r>
            <a:r>
              <a:rPr kumimoji="0" lang="it-IT" altLang="it-IT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80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2</a:t>
            </a:fld>
            <a:endParaRPr lang="it-IT" sz="1800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268323" y="-893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b="1" dirty="0"/>
          </a:p>
        </p:txBody>
      </p:sp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268323" y="3860258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FELIX/Carrier</a:t>
            </a:r>
            <a:endParaRPr lang="it-IT" sz="4500" b="1" dirty="0"/>
          </a:p>
        </p:txBody>
      </p:sp>
      <p:cxnSp>
        <p:nvCxnSpPr>
          <p:cNvPr id="16" name="Connettore 1 15"/>
          <p:cNvCxnSpPr/>
          <p:nvPr/>
        </p:nvCxnSpPr>
        <p:spPr>
          <a:xfrm flipV="1">
            <a:off x="4559968" y="4542925"/>
            <a:ext cx="7632032" cy="83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it-IT" sz="4500" b="1" dirty="0" smtClean="0"/>
              <a:t>TTC </a:t>
            </a:r>
            <a:r>
              <a:rPr lang="it-IT" sz="4500" b="1" dirty="0" err="1" smtClean="0"/>
              <a:t>decoding</a:t>
            </a:r>
            <a:r>
              <a:rPr lang="it-IT" sz="4500" b="1" dirty="0" smtClean="0"/>
              <a:t> in FELIX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3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/>
          <p:cNvSpPr/>
          <p:nvPr/>
        </p:nvSpPr>
        <p:spPr>
          <a:xfrm>
            <a:off x="163290" y="1440928"/>
            <a:ext cx="116028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/>
              <a:t>FELIX decodes 10 bits of TTC data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@ 40MHz </a:t>
            </a:r>
            <a:r>
              <a:rPr lang="en-US" sz="2000" dirty="0" smtClean="0"/>
              <a:t>: </a:t>
            </a:r>
            <a:endParaRPr lang="en-US" sz="2000" b="1" dirty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(where </a:t>
            </a:r>
            <a:r>
              <a:rPr lang="en-US" sz="2000" dirty="0" err="1" smtClean="0"/>
              <a:t>Brcst</a:t>
            </a:r>
            <a:r>
              <a:rPr lang="en-US" sz="2000" dirty="0" smtClean="0"/>
              <a:t> are </a:t>
            </a:r>
            <a:r>
              <a:rPr lang="en-US" sz="2000" dirty="0"/>
              <a:t>the 8 TTC broadcast bits, </a:t>
            </a:r>
            <a:r>
              <a:rPr lang="en-US" sz="2000" dirty="0" err="1" smtClean="0"/>
              <a:t>Brcst</a:t>
            </a:r>
            <a:r>
              <a:rPr lang="en-US" sz="2000" dirty="0" smtClean="0"/>
              <a:t>[1] is ECR and </a:t>
            </a:r>
            <a:r>
              <a:rPr lang="en-US" sz="2000" dirty="0" err="1" smtClean="0"/>
              <a:t>Brcst</a:t>
            </a:r>
            <a:r>
              <a:rPr lang="en-US" sz="2000" dirty="0" smtClean="0"/>
              <a:t>[0] is BCR)</a:t>
            </a:r>
            <a:endParaRPr lang="en-US" sz="2000" dirty="0"/>
          </a:p>
          <a:p>
            <a:pPr algn="just"/>
            <a:endParaRPr lang="en-US" sz="2000" i="1" dirty="0" smtClean="0">
              <a:solidFill>
                <a:srgbClr val="000000"/>
              </a:solidFill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</a:rPr>
              <a:t>FELIX can send </a:t>
            </a:r>
            <a:r>
              <a:rPr lang="en-US" sz="2000" b="1" dirty="0">
                <a:solidFill>
                  <a:srgbClr val="000000"/>
                </a:solidFill>
              </a:rPr>
              <a:t>TTC information on any E-link </a:t>
            </a:r>
            <a:r>
              <a:rPr lang="en-US" sz="2000" dirty="0">
                <a:solidFill>
                  <a:srgbClr val="000000"/>
                </a:solidFill>
              </a:rPr>
              <a:t>declared as a “TTC” E-link.</a:t>
            </a:r>
          </a:p>
          <a:p>
            <a:pPr algn="just"/>
            <a:endParaRPr lang="en-US" sz="2000" i="1" dirty="0">
              <a:solidFill>
                <a:srgbClr val="000000"/>
              </a:solidFill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688" y="1953120"/>
            <a:ext cx="7652623" cy="934152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465666" y="4084457"/>
            <a:ext cx="677333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i="1" dirty="0" smtClean="0">
                <a:solidFill>
                  <a:srgbClr val="000000"/>
                </a:solidFill>
              </a:rPr>
              <a:t>How E-links are defined by FELIX: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/>
              <a:t>GBT </a:t>
            </a:r>
            <a:r>
              <a:rPr lang="en-US" sz="1600" i="1" dirty="0" smtClean="0"/>
              <a:t>goal </a:t>
            </a:r>
            <a:r>
              <a:rPr lang="en-US" sz="1600" i="1" dirty="0"/>
              <a:t>is to aggregate many (up to </a:t>
            </a:r>
            <a:r>
              <a:rPr lang="en-US" sz="1600" i="1" dirty="0" smtClean="0"/>
              <a:t>41) </a:t>
            </a:r>
            <a:r>
              <a:rPr lang="en-US" sz="1600" i="1" dirty="0"/>
              <a:t>low speed links (as low as 80Mb/s), called </a:t>
            </a:r>
            <a:r>
              <a:rPr lang="en-US" sz="1600" i="1" dirty="0" smtClean="0"/>
              <a:t>E-links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smtClean="0"/>
              <a:t>E-links </a:t>
            </a:r>
            <a:r>
              <a:rPr lang="en-US" sz="1600" i="1" dirty="0"/>
              <a:t>can be “bonded” together to make higher bandwidth “lanes”.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smtClean="0"/>
              <a:t>Any </a:t>
            </a:r>
            <a:r>
              <a:rPr lang="en-US" sz="1600" i="1" dirty="0"/>
              <a:t>E-link can carry TTC </a:t>
            </a:r>
            <a:r>
              <a:rPr lang="en-US" sz="1600" i="1" dirty="0" smtClean="0"/>
              <a:t>information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smtClean="0"/>
              <a:t>“</a:t>
            </a:r>
            <a:r>
              <a:rPr lang="en-US" sz="1600" i="1" dirty="0"/>
              <a:t>TTC” E-links can be 80, 160 or 320 </a:t>
            </a:r>
            <a:r>
              <a:rPr lang="en-US" sz="1600" i="1" dirty="0" smtClean="0"/>
              <a:t>Mb/s </a:t>
            </a:r>
            <a:r>
              <a:rPr lang="en-US" sz="1600" i="1" dirty="0" smtClean="0"/>
              <a:t>E-links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D</a:t>
            </a:r>
            <a:r>
              <a:rPr lang="en-US" sz="1600" i="1" dirty="0" smtClean="0"/>
              <a:t>ata are </a:t>
            </a:r>
            <a:r>
              <a:rPr lang="en-US" sz="1600" i="1" dirty="0"/>
              <a:t>sent with FIXED </a:t>
            </a:r>
            <a:r>
              <a:rPr lang="en-US" sz="1600" i="1" dirty="0" smtClean="0"/>
              <a:t>latency</a:t>
            </a:r>
            <a:endParaRPr lang="en-US" sz="16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smtClean="0"/>
              <a:t>…</a:t>
            </a:r>
            <a:endParaRPr lang="it-IT" i="1" dirty="0">
              <a:solidFill>
                <a:srgbClr val="00000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947" y="4159602"/>
            <a:ext cx="2536924" cy="1874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ttangolo 7"/>
          <p:cNvSpPr/>
          <p:nvPr/>
        </p:nvSpPr>
        <p:spPr>
          <a:xfrm>
            <a:off x="9611441" y="3761455"/>
            <a:ext cx="20059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</a:t>
            </a:r>
            <a:r>
              <a:rPr lang="it-IT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info from:</a:t>
            </a:r>
            <a:endParaRPr lang="it-IT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31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Possible </a:t>
            </a:r>
            <a:r>
              <a:rPr lang="en-US" sz="4500" b="1" dirty="0"/>
              <a:t>TTC formats </a:t>
            </a:r>
            <a:r>
              <a:rPr lang="en-US" sz="4500" b="1" dirty="0" smtClean="0"/>
              <a:t>from FELIX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4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/>
          <p:cNvSpPr/>
          <p:nvPr/>
        </p:nvSpPr>
        <p:spPr>
          <a:xfrm>
            <a:off x="343218" y="1160149"/>
            <a:ext cx="110613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000" dirty="0"/>
          </a:p>
          <a:p>
            <a:r>
              <a:rPr lang="en-US" sz="2000" b="1" dirty="0" smtClean="0"/>
              <a:t>Content and format </a:t>
            </a:r>
            <a:r>
              <a:rPr lang="en-US" sz="2000" dirty="0" smtClean="0"/>
              <a:t>of </a:t>
            </a:r>
            <a:r>
              <a:rPr lang="en-US" sz="2000" dirty="0"/>
              <a:t>a TTC E-link is </a:t>
            </a:r>
            <a:r>
              <a:rPr lang="en-US" sz="2000" dirty="0" smtClean="0"/>
              <a:t>decided </a:t>
            </a:r>
            <a:r>
              <a:rPr lang="en-US" sz="2000" dirty="0"/>
              <a:t>in discussion with </a:t>
            </a:r>
            <a:r>
              <a:rPr lang="en-US" sz="2000" dirty="0" smtClean="0"/>
              <a:t>the </a:t>
            </a:r>
            <a:r>
              <a:rPr lang="en-US" sz="2000" b="1" dirty="0" smtClean="0"/>
              <a:t>users</a:t>
            </a:r>
            <a:r>
              <a:rPr lang="en-US" sz="2000" dirty="0" smtClean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can be chosen from 10 bits of decoded TTC </a:t>
            </a:r>
            <a:r>
              <a:rPr lang="en-US" sz="2000" dirty="0" smtClean="0"/>
              <a:t>data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14" y="2560600"/>
            <a:ext cx="6275248" cy="2481766"/>
          </a:xfrm>
          <a:prstGeom prst="rect">
            <a:avLst/>
          </a:prstGeom>
          <a:ln>
            <a:noFill/>
          </a:ln>
        </p:spPr>
      </p:pic>
      <p:sp>
        <p:nvSpPr>
          <p:cNvPr id="13" name="Rettangolo 12"/>
          <p:cNvSpPr/>
          <p:nvPr/>
        </p:nvSpPr>
        <p:spPr>
          <a:xfrm>
            <a:off x="0" y="5485233"/>
            <a:ext cx="91279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Phase 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FELIX will provide the formats used in Phase 1 with L1A replaced by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L0A.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947" y="4159602"/>
            <a:ext cx="2536924" cy="1874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ttangolo 14"/>
          <p:cNvSpPr/>
          <p:nvPr/>
        </p:nvSpPr>
        <p:spPr>
          <a:xfrm>
            <a:off x="9611441" y="3761455"/>
            <a:ext cx="20059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</a:t>
            </a:r>
            <a:r>
              <a:rPr lang="it-IT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info from:</a:t>
            </a:r>
            <a:endParaRPr lang="it-IT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999362" y="2855876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bit @ 80 Mb/s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999362" y="3594257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bit @ 160 Mb/s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6999362" y="4478090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bit @ 320 Mb/s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03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Possible </a:t>
            </a:r>
            <a:r>
              <a:rPr lang="en-US" sz="4500" b="1" dirty="0"/>
              <a:t>TTC formats </a:t>
            </a:r>
            <a:r>
              <a:rPr lang="en-US" sz="4500" b="1" dirty="0" smtClean="0"/>
              <a:t>from FELIX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5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/>
          <p:cNvSpPr/>
          <p:nvPr/>
        </p:nvSpPr>
        <p:spPr>
          <a:xfrm>
            <a:off x="343218" y="1160149"/>
            <a:ext cx="110613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000" dirty="0"/>
          </a:p>
          <a:p>
            <a:r>
              <a:rPr lang="en-US" sz="2000" b="1" dirty="0" smtClean="0"/>
              <a:t>Content and format </a:t>
            </a:r>
            <a:r>
              <a:rPr lang="en-US" sz="2000" dirty="0" smtClean="0"/>
              <a:t>of </a:t>
            </a:r>
            <a:r>
              <a:rPr lang="en-US" sz="2000" dirty="0"/>
              <a:t>a TTC E-link is </a:t>
            </a:r>
            <a:r>
              <a:rPr lang="en-US" sz="2000" dirty="0" smtClean="0"/>
              <a:t>decided </a:t>
            </a:r>
            <a:r>
              <a:rPr lang="en-US" sz="2000" dirty="0"/>
              <a:t>in discussion with </a:t>
            </a:r>
            <a:r>
              <a:rPr lang="en-US" sz="2000" dirty="0" smtClean="0"/>
              <a:t>the </a:t>
            </a:r>
            <a:r>
              <a:rPr lang="en-US" sz="2000" b="1" dirty="0" smtClean="0"/>
              <a:t>users</a:t>
            </a:r>
            <a:r>
              <a:rPr lang="en-US" sz="2000" dirty="0" smtClean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can be chosen from 10 bits of decoded TTC </a:t>
            </a:r>
            <a:r>
              <a:rPr lang="en-US" sz="2000" dirty="0" smtClean="0"/>
              <a:t>data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14" y="2560600"/>
            <a:ext cx="6275248" cy="2481766"/>
          </a:xfrm>
          <a:prstGeom prst="rect">
            <a:avLst/>
          </a:prstGeom>
          <a:ln>
            <a:noFill/>
          </a:ln>
        </p:spPr>
      </p:pic>
      <p:sp>
        <p:nvSpPr>
          <p:cNvPr id="13" name="Rettangolo 12"/>
          <p:cNvSpPr/>
          <p:nvPr/>
        </p:nvSpPr>
        <p:spPr>
          <a:xfrm>
            <a:off x="0" y="5485233"/>
            <a:ext cx="91279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Phase 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FELIX will provide the formats used in Phase 1 with L1A replaced by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L0A.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947" y="4159602"/>
            <a:ext cx="2536924" cy="1874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ttangolo 14"/>
          <p:cNvSpPr/>
          <p:nvPr/>
        </p:nvSpPr>
        <p:spPr>
          <a:xfrm>
            <a:off x="9611441" y="3761455"/>
            <a:ext cx="20059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</a:t>
            </a:r>
            <a:r>
              <a:rPr lang="it-IT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info from:</a:t>
            </a:r>
            <a:endParaRPr lang="it-IT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452517" y="4209329"/>
            <a:ext cx="6737723" cy="9068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452516" y="2784186"/>
            <a:ext cx="6737723" cy="5127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6999362" y="2855876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bit @ 80 Mb/s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999362" y="3594257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bit @ 160 Mb/s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6999362" y="4478090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bit @ 320 Mb/s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38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What Carrier will receive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6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665" y="1574564"/>
            <a:ext cx="5362070" cy="3239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ttangolo 15"/>
          <p:cNvSpPr/>
          <p:nvPr/>
        </p:nvSpPr>
        <p:spPr>
          <a:xfrm>
            <a:off x="6542570" y="3386646"/>
            <a:ext cx="4970057" cy="13395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268323" y="1831073"/>
            <a:ext cx="384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last discussion with Kenneth: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72159" y="2660165"/>
            <a:ext cx="3974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Two options were proposed.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Option 2 will be considered, because LATOME would like to receive all 10 bits of data for the TTC. </a:t>
            </a:r>
            <a:endParaRPr lang="it-IT" dirty="0"/>
          </a:p>
        </p:txBody>
      </p:sp>
      <p:cxnSp>
        <p:nvCxnSpPr>
          <p:cNvPr id="11" name="Connettore 2 10"/>
          <p:cNvCxnSpPr/>
          <p:nvPr/>
        </p:nvCxnSpPr>
        <p:spPr>
          <a:xfrm>
            <a:off x="3808063" y="3952326"/>
            <a:ext cx="217593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328091" y="5428484"/>
            <a:ext cx="7751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from a </a:t>
            </a:r>
            <a:r>
              <a:rPr lang="en-US" dirty="0"/>
              <a:t>recent discussion: </a:t>
            </a:r>
            <a:r>
              <a:rPr lang="en-US" dirty="0" smtClean="0"/>
              <a:t>FELIX would </a:t>
            </a:r>
            <a:r>
              <a:rPr lang="en-US" dirty="0"/>
              <a:t>be open to decoding the trigger </a:t>
            </a:r>
            <a:r>
              <a:rPr lang="en-US" dirty="0" smtClean="0"/>
              <a:t>type?</a:t>
            </a:r>
          </a:p>
          <a:p>
            <a:r>
              <a:rPr lang="en-US" dirty="0" smtClean="0"/>
              <a:t>But do we need other info from B-Channel?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59" y="4324407"/>
            <a:ext cx="5191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7</a:t>
            </a:fld>
            <a:endParaRPr lang="it-IT" sz="1800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268323" y="-893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b="1" dirty="0"/>
          </a:p>
        </p:txBody>
      </p:sp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268323" y="3860258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Carrier/LATOME</a:t>
            </a:r>
            <a:endParaRPr lang="it-IT" sz="4500" b="1" dirty="0"/>
          </a:p>
        </p:txBody>
      </p:sp>
      <p:cxnSp>
        <p:nvCxnSpPr>
          <p:cNvPr id="16" name="Connettore 1 15"/>
          <p:cNvCxnSpPr/>
          <p:nvPr/>
        </p:nvCxnSpPr>
        <p:spPr>
          <a:xfrm flipV="1">
            <a:off x="4559968" y="4542925"/>
            <a:ext cx="7632032" cy="83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1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8</a:t>
            </a:fld>
            <a:endParaRPr lang="it-IT" sz="18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134" y="1366620"/>
            <a:ext cx="4882069" cy="3063622"/>
          </a:xfrm>
          <a:prstGeom prst="rect">
            <a:avLst/>
          </a:prstGeom>
        </p:spPr>
      </p:pic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LATOME TTC component </a:t>
            </a:r>
            <a:endParaRPr lang="it-IT" sz="4500" b="1" dirty="0"/>
          </a:p>
        </p:txBody>
      </p:sp>
      <p:cxnSp>
        <p:nvCxnSpPr>
          <p:cNvPr id="16" name="Connettore 1 1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066" y="4544675"/>
            <a:ext cx="5731933" cy="1551158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6273800" y="5408403"/>
            <a:ext cx="1143000" cy="177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6273800" y="5586203"/>
            <a:ext cx="1143000" cy="177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6273800" y="4625381"/>
            <a:ext cx="1143000" cy="7775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268324" y="1521634"/>
            <a:ext cx="680981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interesting part to be described: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4 LVDS links </a:t>
            </a:r>
            <a:r>
              <a:rPr lang="en-US" dirty="0" smtClean="0"/>
              <a:t>(</a:t>
            </a:r>
            <a:r>
              <a:rPr lang="en-US" dirty="0" err="1" smtClean="0"/>
              <a:t>rx_data_st</a:t>
            </a:r>
            <a:r>
              <a:rPr lang="en-US" dirty="0" smtClean="0"/>
              <a:t> + </a:t>
            </a:r>
            <a:r>
              <a:rPr lang="en-US" dirty="0" err="1" smtClean="0"/>
              <a:t>tx_data_st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lvds_160_clk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lvds_160_rst</a:t>
            </a:r>
          </a:p>
          <a:p>
            <a:endParaRPr lang="en-US" dirty="0" smtClean="0"/>
          </a:p>
          <a:p>
            <a:r>
              <a:rPr lang="en-US" dirty="0" smtClean="0"/>
              <a:t>More in detail: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rx_data_st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</a:t>
            </a:r>
            <a:r>
              <a:rPr lang="en-US" dirty="0" smtClean="0"/>
              <a:t>: </a:t>
            </a:r>
            <a:r>
              <a:rPr lang="en-US" sz="1600" dirty="0"/>
              <a:t>d</a:t>
            </a:r>
            <a:r>
              <a:rPr lang="en-US" sz="1600" dirty="0" smtClean="0"/>
              <a:t>ata </a:t>
            </a:r>
            <a:r>
              <a:rPr lang="en-US" sz="1600" dirty="0"/>
              <a:t>bus synchronized to </a:t>
            </a:r>
            <a:r>
              <a:rPr lang="en-US" sz="1600" dirty="0" smtClean="0"/>
              <a:t>lvds_160_clk clock.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valid</a:t>
            </a:r>
            <a:r>
              <a:rPr lang="en-US" dirty="0"/>
              <a:t>: </a:t>
            </a:r>
            <a:r>
              <a:rPr lang="en-US" sz="1600" dirty="0"/>
              <a:t>TTC data valid, high active. </a:t>
            </a:r>
            <a:r>
              <a:rPr lang="en-US" sz="1600" dirty="0" smtClean="0"/>
              <a:t>Controlled only </a:t>
            </a:r>
            <a:r>
              <a:rPr lang="en-US" sz="1600" dirty="0"/>
              <a:t>from LLI meaning the LVDS </a:t>
            </a:r>
            <a:r>
              <a:rPr lang="en-US" sz="1600" dirty="0" smtClean="0"/>
              <a:t>module in </a:t>
            </a:r>
            <a:r>
              <a:rPr lang="en-US" sz="1600" dirty="0"/>
              <a:t>LLI is ready. Not connected </a:t>
            </a:r>
            <a:r>
              <a:rPr lang="en-US" sz="1600" dirty="0" smtClean="0"/>
              <a:t>whatsoever to </a:t>
            </a:r>
            <a:r>
              <a:rPr lang="en-US" sz="1600" dirty="0"/>
              <a:t>LVDS data content. If not </a:t>
            </a:r>
            <a:r>
              <a:rPr lang="en-US" sz="1600" dirty="0" smtClean="0"/>
              <a:t>active, should </a:t>
            </a:r>
            <a:r>
              <a:rPr lang="en-US" sz="1600" dirty="0"/>
              <a:t>discard the </a:t>
            </a:r>
            <a:r>
              <a:rPr lang="en-US" sz="1600" dirty="0" smtClean="0"/>
              <a:t>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660561" y="4968731"/>
            <a:ext cx="3680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>
                <a:ea typeface="Segoe UI Emoji" panose="020B0502040204020203" pitchFamily="34" charset="0"/>
              </a:rPr>
              <a:t>rx_lvds</a:t>
            </a:r>
            <a:r>
              <a:rPr lang="it-IT" dirty="0">
                <a:ea typeface="Segoe UI Emoji" panose="020B0502040204020203" pitchFamily="34" charset="0"/>
              </a:rPr>
              <a:t> </a:t>
            </a:r>
            <a:r>
              <a:rPr lang="it-IT" dirty="0" err="1">
                <a:ea typeface="Segoe UI Emoji" panose="020B0502040204020203" pitchFamily="34" charset="0"/>
              </a:rPr>
              <a:t>interface</a:t>
            </a:r>
            <a:r>
              <a:rPr lang="it-IT" dirty="0">
                <a:ea typeface="Segoe UI Emoji" panose="020B0502040204020203" pitchFamily="34" charset="0"/>
              </a:rPr>
              <a:t> </a:t>
            </a:r>
            <a:r>
              <a:rPr lang="it-IT" b="1" dirty="0">
                <a:ea typeface="Segoe UI Emoji" panose="020B0502040204020203" pitchFamily="34" charset="0"/>
              </a:rPr>
              <a:t>timing </a:t>
            </a:r>
            <a:r>
              <a:rPr lang="it-IT" b="1" dirty="0" err="1" smtClean="0">
                <a:ea typeface="Segoe UI Emoji" panose="020B0502040204020203" pitchFamily="34" charset="0"/>
              </a:rPr>
              <a:t>diagram</a:t>
            </a:r>
            <a:r>
              <a:rPr lang="it-IT" dirty="0" smtClean="0">
                <a:ea typeface="Segoe UI Emoji" panose="020B0502040204020203" pitchFamily="34" charset="0"/>
              </a:rPr>
              <a:t>:</a:t>
            </a:r>
            <a:endParaRPr lang="it-IT" dirty="0">
              <a:ea typeface="Segoe UI Emoji" panose="020B0502040204020203" pitchFamily="34" charset="0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7078134" y="1492567"/>
            <a:ext cx="2049824" cy="14199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/>
          <p:cNvCxnSpPr/>
          <p:nvPr/>
        </p:nvCxnSpPr>
        <p:spPr>
          <a:xfrm>
            <a:off x="4250267" y="5153397"/>
            <a:ext cx="14732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4682067" y="2202550"/>
            <a:ext cx="198966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0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9</a:t>
            </a:fld>
            <a:endParaRPr lang="it-IT" sz="1800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268323" y="-893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b="1" dirty="0"/>
          </a:p>
        </p:txBody>
      </p:sp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Carrier to LATOME</a:t>
            </a:r>
            <a:endParaRPr lang="it-IT" sz="4500" b="1" dirty="0"/>
          </a:p>
        </p:txBody>
      </p:sp>
      <p:cxnSp>
        <p:nvCxnSpPr>
          <p:cNvPr id="16" name="Connettore 1 1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/>
          <p:cNvSpPr/>
          <p:nvPr/>
        </p:nvSpPr>
        <p:spPr>
          <a:xfrm>
            <a:off x="268323" y="1595890"/>
            <a:ext cx="8101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Defined the TTC transmission format </a:t>
            </a:r>
            <a:r>
              <a:rPr lang="en-US" sz="2000" b="1" dirty="0"/>
              <a:t>between Carrier and LATOME</a:t>
            </a:r>
            <a:r>
              <a:rPr lang="en-US" sz="2000" dirty="0"/>
              <a:t>: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23" y="2507383"/>
            <a:ext cx="11721555" cy="27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TM02900720[[fn=Integrale]]</Template>
  <TotalTime>4941</TotalTime>
  <Words>773</Words>
  <Application>Microsoft Office PowerPoint</Application>
  <PresentationFormat>Widescreen</PresentationFormat>
  <Paragraphs>139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Segoe UI Emoji</vt:lpstr>
      <vt:lpstr>Wingdings</vt:lpstr>
      <vt:lpstr>Wingdings 2</vt:lpstr>
      <vt:lpstr>HDOfficeLightV0</vt:lpstr>
      <vt:lpstr>1_HDOfficeLightV0</vt:lpstr>
      <vt:lpstr>Tema di Office</vt:lpstr>
      <vt:lpstr>TTC status</vt:lpstr>
      <vt:lpstr>FELIX/Carrier</vt:lpstr>
      <vt:lpstr>TTC decoding in FELIX</vt:lpstr>
      <vt:lpstr>Possible TTC formats from FELIX</vt:lpstr>
      <vt:lpstr>Possible TTC formats from FELIX</vt:lpstr>
      <vt:lpstr>What Carrier will receive</vt:lpstr>
      <vt:lpstr>Carrier/LATOME</vt:lpstr>
      <vt:lpstr>LATOME TTC component </vt:lpstr>
      <vt:lpstr>Carrier to LATOME</vt:lpstr>
      <vt:lpstr>Format details</vt:lpstr>
      <vt:lpstr>Conclusion</vt:lpstr>
      <vt:lpstr>Conclusion</vt:lpstr>
      <vt:lpstr>Backup slides</vt:lpstr>
      <vt:lpstr>TTC Channels(1)</vt:lpstr>
      <vt:lpstr>TTC Channels(2)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about TTC</dc:title>
  <dc:creator>Uppsala1</dc:creator>
  <cp:lastModifiedBy>Uppsala1</cp:lastModifiedBy>
  <cp:revision>128</cp:revision>
  <dcterms:created xsi:type="dcterms:W3CDTF">2015-11-12T09:16:47Z</dcterms:created>
  <dcterms:modified xsi:type="dcterms:W3CDTF">2016-06-02T09:06:24Z</dcterms:modified>
</cp:coreProperties>
</file>