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9" r:id="rId4"/>
    <p:sldId id="267" r:id="rId5"/>
    <p:sldId id="268" r:id="rId6"/>
    <p:sldId id="287" r:id="rId7"/>
    <p:sldId id="269" r:id="rId8"/>
    <p:sldId id="270" r:id="rId9"/>
    <p:sldId id="271" r:id="rId10"/>
    <p:sldId id="280" r:id="rId11"/>
    <p:sldId id="288" r:id="rId12"/>
    <p:sldId id="272" r:id="rId13"/>
    <p:sldId id="281" r:id="rId14"/>
    <p:sldId id="275" r:id="rId15"/>
    <p:sldId id="276" r:id="rId16"/>
    <p:sldId id="273" r:id="rId17"/>
    <p:sldId id="274" r:id="rId18"/>
    <p:sldId id="277" r:id="rId19"/>
    <p:sldId id="278" r:id="rId20"/>
    <p:sldId id="279" r:id="rId21"/>
    <p:sldId id="282" r:id="rId22"/>
    <p:sldId id="284" r:id="rId23"/>
    <p:sldId id="285" r:id="rId24"/>
    <p:sldId id="286"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E6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03" d="100"/>
          <a:sy n="103" d="100"/>
        </p:scale>
        <p:origin x="144"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400">
                <a:solidFill>
                  <a:srgbClr val="C0000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68268B-77AB-4623-9CE6-68C4DA542843}"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61523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68268B-77AB-4623-9CE6-68C4DA542843}"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2638316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68268B-77AB-4623-9CE6-68C4DA542843}"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261662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1037"/>
          </a:xfrm>
        </p:spPr>
        <p:txBody>
          <a:bodyPr>
            <a:normAutofit/>
          </a:bodyPr>
          <a:lstStyle>
            <a:lvl1pPr>
              <a:defRPr sz="3200">
                <a:solidFill>
                  <a:srgbClr val="C00000"/>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0" y="1202724"/>
            <a:ext cx="10515600" cy="497423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68268B-77AB-4623-9CE6-68C4DA542843}"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1149297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400">
                <a:solidFill>
                  <a:srgbClr val="C00000"/>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68268B-77AB-4623-9CE6-68C4DA542843}"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2042424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1610"/>
          </a:xfrm>
        </p:spPr>
        <p:txBody>
          <a:bodyPr>
            <a:normAutofit/>
          </a:bodyPr>
          <a:lstStyle>
            <a:lvl1pPr>
              <a:defRPr sz="3200">
                <a:solidFill>
                  <a:srgbClr val="C00000"/>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128584"/>
            <a:ext cx="5181600" cy="50483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128584"/>
            <a:ext cx="5181600" cy="50483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68268B-77AB-4623-9CE6-68C4DA542843}" type="datetimeFigureOut">
              <a:rPr lang="en-US" smtClean="0"/>
              <a:t>9/20/2019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3756805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491610"/>
          </a:xfrm>
        </p:spPr>
        <p:txBody>
          <a:bodyPr>
            <a:normAutofit/>
          </a:bodyPr>
          <a:lstStyle>
            <a:lvl1pPr>
              <a:defRPr sz="3200">
                <a:solidFill>
                  <a:srgbClr val="C00000"/>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9788" y="1128585"/>
            <a:ext cx="5157787" cy="4942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1681163"/>
            <a:ext cx="5157787" cy="4508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096000" y="1129229"/>
            <a:ext cx="5183188" cy="49362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96000" y="1681163"/>
            <a:ext cx="5259388" cy="4508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68268B-77AB-4623-9CE6-68C4DA542843}" type="datetimeFigureOut">
              <a:rPr lang="en-US" smtClean="0"/>
              <a:t>9/20/2019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2631560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1653"/>
          </a:xfrm>
        </p:spPr>
        <p:txBody>
          <a:bodyPr>
            <a:noAutofit/>
          </a:bodyPr>
          <a:lstStyle>
            <a:lvl1pPr>
              <a:defRPr sz="3200">
                <a:solidFill>
                  <a:srgbClr val="C00000"/>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068268B-77AB-4623-9CE6-68C4DA542843}" type="datetimeFigureOut">
              <a:rPr lang="en-US" smtClean="0"/>
              <a:t>9/20/2019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1330390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68268B-77AB-4623-9CE6-68C4DA542843}" type="datetimeFigureOut">
              <a:rPr lang="en-US" smtClean="0"/>
              <a:t>9/20/2019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2562264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68268B-77AB-4623-9CE6-68C4DA542843}" type="datetimeFigureOut">
              <a:rPr lang="en-US" smtClean="0"/>
              <a:t>9/20/2019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223190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68268B-77AB-4623-9CE6-68C4DA542843}" type="datetimeFigureOut">
              <a:rPr lang="en-US" smtClean="0"/>
              <a:t>9/20/2019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4272984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442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897924"/>
            <a:ext cx="10515600" cy="5279039"/>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68268B-77AB-4623-9CE6-68C4DA542843}" type="datetimeFigureOut">
              <a:rPr lang="en-US" smtClean="0"/>
              <a:t>9/20/2019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307F18-7803-424F-BE2F-E76182E156FB}" type="slidenum">
              <a:rPr lang="en-US" smtClean="0"/>
              <a:t>‹#›</a:t>
            </a:fld>
            <a:endParaRPr lang="en-US"/>
          </a:p>
        </p:txBody>
      </p:sp>
    </p:spTree>
    <p:extLst>
      <p:ext uri="{BB962C8B-B14F-4D97-AF65-F5344CB8AC3E}">
        <p14:creationId xmlns:p14="http://schemas.microsoft.com/office/powerpoint/2010/main" val="34194011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econdatascience.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xkcd.com/1838/" TargetMode="External"/><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8300" y="549339"/>
            <a:ext cx="11417300" cy="2387600"/>
          </a:xfrm>
        </p:spPr>
        <p:txBody>
          <a:bodyPr>
            <a:normAutofit/>
          </a:bodyPr>
          <a:lstStyle/>
          <a:p>
            <a:r>
              <a:rPr lang="en-US" sz="3600" cap="all" dirty="0"/>
              <a:t>Do you know when your data is lying to you? </a:t>
            </a:r>
            <a:r>
              <a:rPr lang="en-US" sz="3600" cap="all" dirty="0" smtClean="0"/>
              <a:t/>
            </a:r>
            <a:br>
              <a:rPr lang="en-US" sz="3600" cap="all" dirty="0" smtClean="0"/>
            </a:br>
            <a:r>
              <a:rPr lang="en-US" sz="3600" cap="all" dirty="0" smtClean="0"/>
              <a:t>The H</a:t>
            </a:r>
            <a:r>
              <a:rPr lang="en-US" sz="2400" cap="all" dirty="0" smtClean="0"/>
              <a:t>ands</a:t>
            </a:r>
            <a:r>
              <a:rPr lang="en-US" sz="3600" cap="all" dirty="0" smtClean="0"/>
              <a:t> O</a:t>
            </a:r>
            <a:r>
              <a:rPr lang="en-US" sz="2400" cap="all" dirty="0" smtClean="0"/>
              <a:t>n</a:t>
            </a:r>
            <a:r>
              <a:rPr lang="en-US" sz="3600" cap="all" dirty="0" smtClean="0"/>
              <a:t> W</a:t>
            </a:r>
            <a:r>
              <a:rPr lang="en-US" sz="2400" cap="all" dirty="0" smtClean="0"/>
              <a:t>orkshop</a:t>
            </a:r>
            <a:r>
              <a:rPr lang="en-US" sz="3600" cap="all" dirty="0" smtClean="0"/>
              <a:t> </a:t>
            </a:r>
            <a:r>
              <a:rPr lang="en-US" sz="3600" cap="all" dirty="0"/>
              <a:t>of Regression Analysis with Quantitative and Qualitative Variables</a:t>
            </a:r>
          </a:p>
        </p:txBody>
      </p:sp>
      <p:sp>
        <p:nvSpPr>
          <p:cNvPr id="3" name="Subtitle 2"/>
          <p:cNvSpPr>
            <a:spLocks noGrp="1"/>
          </p:cNvSpPr>
          <p:nvPr>
            <p:ph type="subTitle" idx="1"/>
          </p:nvPr>
        </p:nvSpPr>
        <p:spPr>
          <a:xfrm>
            <a:off x="1524000" y="3602038"/>
            <a:ext cx="9144000" cy="2786570"/>
          </a:xfrm>
        </p:spPr>
        <p:txBody>
          <a:bodyPr>
            <a:normAutofit/>
          </a:bodyPr>
          <a:lstStyle/>
          <a:p>
            <a:r>
              <a:rPr lang="en-US" dirty="0"/>
              <a:t>Dr. Steven C. Myers</a:t>
            </a:r>
          </a:p>
          <a:p>
            <a:r>
              <a:rPr lang="en-US" dirty="0" smtClean="0">
                <a:hlinkClick r:id="rId2" action="ppaction://hlinkfile"/>
              </a:rPr>
              <a:t>econdatascience.com</a:t>
            </a:r>
            <a:r>
              <a:rPr lang="en-US" dirty="0" smtClean="0"/>
              <a:t> </a:t>
            </a:r>
            <a:endParaRPr lang="en-US" dirty="0"/>
          </a:p>
          <a:p>
            <a:endParaRPr lang="en-US" dirty="0"/>
          </a:p>
          <a:p>
            <a:r>
              <a:rPr lang="en-US" dirty="0" smtClean="0"/>
              <a:t>October 2019</a:t>
            </a:r>
            <a:endParaRPr lang="en-US" dirty="0"/>
          </a:p>
          <a:p>
            <a:endParaRPr lang="en-US" dirty="0"/>
          </a:p>
        </p:txBody>
      </p:sp>
    </p:spTree>
    <p:extLst>
      <p:ext uri="{BB962C8B-B14F-4D97-AF65-F5344CB8AC3E}">
        <p14:creationId xmlns:p14="http://schemas.microsoft.com/office/powerpoint/2010/main" val="2021334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151" y="365125"/>
            <a:ext cx="10728649" cy="631653"/>
          </a:xfrm>
        </p:spPr>
        <p:txBody>
          <a:bodyPr/>
          <a:lstStyle/>
          <a:p>
            <a:r>
              <a:rPr lang="en-US" dirty="0" smtClean="0"/>
              <a:t>What have we learned? </a:t>
            </a:r>
            <a:endParaRPr lang="en-US" dirty="0"/>
          </a:p>
        </p:txBody>
      </p:sp>
      <mc:AlternateContent xmlns:mc="http://schemas.openxmlformats.org/markup-compatibility/2006">
        <mc:Choice xmlns:a14="http://schemas.microsoft.com/office/drawing/2010/main" Requires="a14">
          <p:sp>
            <p:nvSpPr>
              <p:cNvPr id="6" name="TextBox 5"/>
              <p:cNvSpPr txBox="1"/>
              <p:nvPr/>
            </p:nvSpPr>
            <p:spPr>
              <a:xfrm>
                <a:off x="6723987" y="5640194"/>
                <a:ext cx="5135637" cy="369332"/>
              </a:xfrm>
              <a:prstGeom prst="rect">
                <a:avLst/>
              </a:prstGeom>
              <a:noFill/>
            </p:spPr>
            <p:txBody>
              <a:bodyPr wrap="none" rtlCol="0">
                <a:spAutoFit/>
              </a:bodyPr>
              <a:lstStyle/>
              <a:p>
                <a:pPr algn="ctr"/>
                <a:r>
                  <a:rPr lang="en-US" b="0" dirty="0" smtClean="0"/>
                  <a:t>Suggested model:  </a:t>
                </a:r>
                <a14:m>
                  <m:oMath xmlns:m="http://schemas.openxmlformats.org/officeDocument/2006/math">
                    <m:r>
                      <a:rPr lang="en-US" b="0" i="1" dirty="0" smtClean="0">
                        <a:latin typeface="Cambria Math" panose="02040503050406030204" pitchFamily="18" charset="0"/>
                      </a:rPr>
                      <m:t>𝑌</m:t>
                    </m:r>
                    <m:r>
                      <a:rPr lang="en-US" b="0"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𝛽</m:t>
                    </m:r>
                    <m:r>
                      <a:rPr lang="en-US" b="0" i="1" baseline="-25000" dirty="0" smtClean="0">
                        <a:latin typeface="Cambria Math" panose="02040503050406030204" pitchFamily="18" charset="0"/>
                        <a:ea typeface="Cambria Math" panose="02040503050406030204" pitchFamily="18" charset="0"/>
                      </a:rPr>
                      <m:t>0</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𝛽</m:t>
                    </m:r>
                    <m:r>
                      <a:rPr lang="en-US" b="0" i="1" baseline="-25000" dirty="0" smtClean="0">
                        <a:latin typeface="Cambria Math" panose="02040503050406030204" pitchFamily="18" charset="0"/>
                        <a:ea typeface="Cambria Math" panose="02040503050406030204" pitchFamily="18" charset="0"/>
                      </a:rPr>
                      <m:t>1</m:t>
                    </m:r>
                    <m:r>
                      <a:rPr lang="en-US" b="0" i="1" dirty="0" smtClean="0">
                        <a:latin typeface="Cambria Math" panose="02040503050406030204" pitchFamily="18" charset="0"/>
                        <a:ea typeface="Cambria Math" panose="02040503050406030204" pitchFamily="18" charset="0"/>
                      </a:rPr>
                      <m:t>𝑇</m:t>
                    </m:r>
                    <m:r>
                      <a:rPr lang="en-US" b="0" i="1" dirty="0" smtClean="0">
                        <a:solidFill>
                          <a:srgbClr val="C00000"/>
                        </a:solidFill>
                        <a:latin typeface="Cambria Math" panose="02040503050406030204" pitchFamily="18" charset="0"/>
                        <a:ea typeface="Cambria Math" panose="02040503050406030204" pitchFamily="18" charset="0"/>
                      </a:rPr>
                      <m:t>+</m:t>
                    </m:r>
                    <m:r>
                      <a:rPr lang="en-US" b="0" i="1" dirty="0" smtClean="0">
                        <a:solidFill>
                          <a:srgbClr val="C00000"/>
                        </a:solidFill>
                        <a:latin typeface="Cambria Math" panose="02040503050406030204" pitchFamily="18" charset="0"/>
                        <a:ea typeface="Cambria Math" panose="02040503050406030204" pitchFamily="18" charset="0"/>
                      </a:rPr>
                      <m:t>𝛽</m:t>
                    </m:r>
                    <m:r>
                      <a:rPr lang="en-US" b="0" i="1" baseline="-25000" dirty="0" smtClean="0">
                        <a:solidFill>
                          <a:srgbClr val="C00000"/>
                        </a:solidFill>
                        <a:latin typeface="Cambria Math" panose="02040503050406030204" pitchFamily="18" charset="0"/>
                        <a:ea typeface="Cambria Math" panose="02040503050406030204" pitchFamily="18" charset="0"/>
                      </a:rPr>
                      <m:t>2</m:t>
                    </m:r>
                    <m:r>
                      <a:rPr lang="en-US" b="0" i="1" dirty="0" smtClean="0">
                        <a:solidFill>
                          <a:srgbClr val="C00000"/>
                        </a:solidFill>
                        <a:latin typeface="Cambria Math" panose="02040503050406030204" pitchFamily="18" charset="0"/>
                        <a:ea typeface="Cambria Math" panose="02040503050406030204" pitchFamily="18" charset="0"/>
                      </a:rPr>
                      <m:t>𝐷</m:t>
                    </m:r>
                    <m:r>
                      <a:rPr lang="en-US" b="0" i="1" dirty="0" smtClean="0">
                        <a:solidFill>
                          <a:srgbClr val="C00000"/>
                        </a:solidFill>
                        <a:latin typeface="Cambria Math" panose="02040503050406030204" pitchFamily="18" charset="0"/>
                        <a:ea typeface="Cambria Math" panose="02040503050406030204" pitchFamily="18" charset="0"/>
                      </a:rPr>
                      <m:t>+</m:t>
                    </m:r>
                    <m:r>
                      <a:rPr lang="en-US" b="0" i="1" dirty="0" smtClean="0">
                        <a:solidFill>
                          <a:srgbClr val="C00000"/>
                        </a:solidFill>
                        <a:latin typeface="Cambria Math" panose="02040503050406030204" pitchFamily="18" charset="0"/>
                        <a:ea typeface="Cambria Math" panose="02040503050406030204" pitchFamily="18" charset="0"/>
                      </a:rPr>
                      <m:t>𝛽</m:t>
                    </m:r>
                    <m:r>
                      <a:rPr lang="en-US" b="0" i="1" baseline="-25000" dirty="0" smtClean="0">
                        <a:solidFill>
                          <a:srgbClr val="C00000"/>
                        </a:solidFill>
                        <a:latin typeface="Cambria Math" panose="02040503050406030204" pitchFamily="18" charset="0"/>
                        <a:ea typeface="Cambria Math" panose="02040503050406030204" pitchFamily="18" charset="0"/>
                      </a:rPr>
                      <m:t>3</m:t>
                    </m:r>
                    <m:r>
                      <a:rPr lang="en-US" b="0" i="1" dirty="0" smtClean="0">
                        <a:solidFill>
                          <a:srgbClr val="C00000"/>
                        </a:solidFill>
                        <a:latin typeface="Cambria Math" panose="02040503050406030204" pitchFamily="18" charset="0"/>
                        <a:ea typeface="Cambria Math" panose="02040503050406030204" pitchFamily="18" charset="0"/>
                      </a:rPr>
                      <m:t>𝐷𝑇</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𝜀</m:t>
                    </m:r>
                  </m:oMath>
                </a14:m>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6723987" y="5640194"/>
                <a:ext cx="5135637" cy="369332"/>
              </a:xfrm>
              <a:prstGeom prst="rect">
                <a:avLst/>
              </a:prstGeom>
              <a:blipFill>
                <a:blip r:embed="rId2"/>
                <a:stretch>
                  <a:fillRect l="-594" t="-819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838200" y="5640194"/>
                <a:ext cx="5068638" cy="369332"/>
              </a:xfrm>
              <a:prstGeom prst="rect">
                <a:avLst/>
              </a:prstGeom>
              <a:noFill/>
            </p:spPr>
            <p:txBody>
              <a:bodyPr wrap="square" rtlCol="0">
                <a:spAutoFit/>
              </a:bodyPr>
              <a:lstStyle/>
              <a:p>
                <a:pPr algn="ctr"/>
                <a:r>
                  <a:rPr lang="en-US" dirty="0" smtClean="0"/>
                  <a:t>Suggested model: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𝑇</m:t>
                    </m:r>
                    <m:r>
                      <a:rPr lang="en-US" i="1" dirty="0" smtClean="0">
                        <a:solidFill>
                          <a:srgbClr val="C00000"/>
                        </a:solidFill>
                        <a:latin typeface="Cambria Math" panose="02040503050406030204" pitchFamily="18" charset="0"/>
                        <a:ea typeface="Cambria Math" panose="02040503050406030204" pitchFamily="18" charset="0"/>
                      </a:rPr>
                      <m:t>+</m:t>
                    </m:r>
                    <m:r>
                      <a:rPr lang="en-US" i="1" dirty="0" smtClean="0">
                        <a:solidFill>
                          <a:srgbClr val="C00000"/>
                        </a:solidFill>
                        <a:latin typeface="Cambria Math" panose="02040503050406030204" pitchFamily="18" charset="0"/>
                        <a:ea typeface="Cambria Math" panose="02040503050406030204" pitchFamily="18" charset="0"/>
                      </a:rPr>
                      <m:t>𝛽</m:t>
                    </m:r>
                    <m:r>
                      <a:rPr lang="en-US" i="1" baseline="-25000" dirty="0">
                        <a:solidFill>
                          <a:srgbClr val="C00000"/>
                        </a:solidFill>
                        <a:latin typeface="Cambria Math" panose="02040503050406030204" pitchFamily="18" charset="0"/>
                        <a:ea typeface="Cambria Math" panose="02040503050406030204" pitchFamily="18" charset="0"/>
                      </a:rPr>
                      <m:t>2</m:t>
                    </m:r>
                    <m:r>
                      <a:rPr lang="en-US" i="1" dirty="0">
                        <a:solidFill>
                          <a:srgbClr val="C00000"/>
                        </a:solidFill>
                        <a:latin typeface="Cambria Math" panose="02040503050406030204" pitchFamily="18" charset="0"/>
                        <a:ea typeface="Cambria Math" panose="02040503050406030204" pitchFamily="18" charset="0"/>
                      </a:rPr>
                      <m:t>𝑇</m:t>
                    </m:r>
                    <m:r>
                      <a:rPr lang="en-US" i="1" baseline="30000" dirty="0">
                        <a:solidFill>
                          <a:srgbClr val="C00000"/>
                        </a:solidFill>
                        <a:latin typeface="Cambria Math" panose="02040503050406030204" pitchFamily="18" charset="0"/>
                        <a:ea typeface="Cambria Math" panose="02040503050406030204" pitchFamily="18" charset="0"/>
                      </a:rPr>
                      <m:t>2</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𝜀</m:t>
                    </m:r>
                  </m:oMath>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838200" y="5640194"/>
                <a:ext cx="5068638" cy="369332"/>
              </a:xfrm>
              <a:prstGeom prst="rect">
                <a:avLst/>
              </a:prstGeom>
              <a:blipFill>
                <a:blip r:embed="rId3"/>
                <a:stretch>
                  <a:fillRect t="-819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4459664" y="6344816"/>
                <a:ext cx="3595151" cy="369332"/>
              </a:xfrm>
              <a:prstGeom prst="rect">
                <a:avLst/>
              </a:prstGeom>
              <a:noFill/>
            </p:spPr>
            <p:txBody>
              <a:bodyPr wrap="none" rtlCol="0">
                <a:spAutoFit/>
              </a:bodyPr>
              <a:lstStyle/>
              <a:p>
                <a:r>
                  <a:rPr lang="en-US" dirty="0" smtClean="0"/>
                  <a:t>Restricted model: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𝑇</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𝜀</m:t>
                    </m:r>
                  </m:oMath>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4459664" y="6344816"/>
                <a:ext cx="3595151" cy="369332"/>
              </a:xfrm>
              <a:prstGeom prst="rect">
                <a:avLst/>
              </a:prstGeom>
              <a:blipFill>
                <a:blip r:embed="rId4"/>
                <a:stretch>
                  <a:fillRect l="-1528" t="-10000" b="-26667"/>
                </a:stretch>
              </a:blipFill>
            </p:spPr>
            <p:txBody>
              <a:bodyPr/>
              <a:lstStyle/>
              <a:p>
                <a:r>
                  <a:rPr lang="en-US">
                    <a:noFill/>
                  </a:rPr>
                  <a:t> </a:t>
                </a:r>
              </a:p>
            </p:txBody>
          </p:sp>
        </mc:Fallback>
      </mc:AlternateContent>
      <p:sp>
        <p:nvSpPr>
          <p:cNvPr id="9" name="Rectangle 8"/>
          <p:cNvSpPr/>
          <p:nvPr/>
        </p:nvSpPr>
        <p:spPr>
          <a:xfrm>
            <a:off x="838200" y="5514392"/>
            <a:ext cx="11114314" cy="11997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Elbow Connector 10"/>
          <p:cNvCxnSpPr/>
          <p:nvPr/>
        </p:nvCxnSpPr>
        <p:spPr>
          <a:xfrm rot="16200000" flipH="1">
            <a:off x="3094950" y="2437919"/>
            <a:ext cx="4833441" cy="1319504"/>
          </a:xfrm>
          <a:prstGeom prst="bentConnector3">
            <a:avLst>
              <a:gd name="adj1" fmla="val 195"/>
            </a:avLst>
          </a:prstGeom>
          <a:ln w="38100">
            <a:solidFill>
              <a:srgbClr val="C00000"/>
            </a:solidFill>
            <a:tailEnd type="triangle"/>
          </a:ln>
        </p:spPr>
        <p:style>
          <a:lnRef idx="2">
            <a:schemeClr val="accent2"/>
          </a:lnRef>
          <a:fillRef idx="0">
            <a:schemeClr val="accent2"/>
          </a:fillRef>
          <a:effectRef idx="1">
            <a:schemeClr val="accent2"/>
          </a:effectRef>
          <a:fontRef idx="minor">
            <a:schemeClr val="tx1"/>
          </a:fontRef>
        </p:style>
      </p:cxnSp>
      <p:pic>
        <p:nvPicPr>
          <p:cNvPr id="15" name="Picture 14"/>
          <p:cNvPicPr>
            <a:picLocks noChangeAspect="1"/>
          </p:cNvPicPr>
          <p:nvPr/>
        </p:nvPicPr>
        <p:blipFill>
          <a:blip r:embed="rId5"/>
          <a:stretch>
            <a:fillRect/>
          </a:stretch>
        </p:blipFill>
        <p:spPr>
          <a:xfrm>
            <a:off x="6365601" y="1169186"/>
            <a:ext cx="5353651" cy="4055796"/>
          </a:xfrm>
          <a:prstGeom prst="rect">
            <a:avLst/>
          </a:prstGeom>
          <a:ln>
            <a:noFill/>
          </a:ln>
          <a:effectLst>
            <a:outerShdw blurRad="292100" dist="139700" dir="2700000" algn="tl" rotWithShape="0">
              <a:srgbClr val="333333">
                <a:alpha val="65000"/>
              </a:srgbClr>
            </a:outerShdw>
          </a:effectLst>
        </p:spPr>
      </p:pic>
      <p:pic>
        <p:nvPicPr>
          <p:cNvPr id="16" name="Picture 15"/>
          <p:cNvPicPr>
            <a:picLocks noChangeAspect="1"/>
          </p:cNvPicPr>
          <p:nvPr/>
        </p:nvPicPr>
        <p:blipFill>
          <a:blip r:embed="rId6"/>
          <a:stretch>
            <a:fillRect/>
          </a:stretch>
        </p:blipFill>
        <p:spPr>
          <a:xfrm>
            <a:off x="396760" y="965891"/>
            <a:ext cx="5951518" cy="4611402"/>
          </a:xfrm>
          <a:prstGeom prst="rect">
            <a:avLst/>
          </a:prstGeom>
        </p:spPr>
      </p:pic>
    </p:spTree>
    <p:extLst>
      <p:ext uri="{BB962C8B-B14F-4D97-AF65-F5344CB8AC3E}">
        <p14:creationId xmlns:p14="http://schemas.microsoft.com/office/powerpoint/2010/main" val="419818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837" y="2604472"/>
            <a:ext cx="11094098" cy="631653"/>
          </a:xfrm>
        </p:spPr>
        <p:txBody>
          <a:bodyPr/>
          <a:lstStyle/>
          <a:p>
            <a:pPr algn="ctr"/>
            <a:r>
              <a:rPr lang="en-US" dirty="0"/>
              <a:t>Let’s turn from a graphical to a statistical / econometric </a:t>
            </a:r>
            <a:r>
              <a:rPr lang="en-US" dirty="0" smtClean="0"/>
              <a:t>approach</a:t>
            </a:r>
            <a:br>
              <a:rPr lang="en-US" dirty="0" smtClean="0"/>
            </a:br>
            <a:r>
              <a:rPr lang="en-US" dirty="0"/>
              <a:t/>
            </a:r>
            <a:br>
              <a:rPr lang="en-US" dirty="0"/>
            </a:br>
            <a:r>
              <a:rPr lang="en-US" dirty="0" smtClean="0">
                <a:solidFill>
                  <a:schemeClr val="tx1"/>
                </a:solidFill>
              </a:rPr>
              <a:t>The </a:t>
            </a:r>
            <a:r>
              <a:rPr lang="en-US" dirty="0" err="1" smtClean="0">
                <a:solidFill>
                  <a:schemeClr val="tx1"/>
                </a:solidFill>
              </a:rPr>
              <a:t>viz</a:t>
            </a:r>
            <a:r>
              <a:rPr lang="en-US" dirty="0" smtClean="0">
                <a:solidFill>
                  <a:schemeClr val="tx1"/>
                </a:solidFill>
              </a:rPr>
              <a:t> are a type of EDA, for example looking for outliers, before we estimate our models</a:t>
            </a:r>
            <a:br>
              <a:rPr lang="en-US" dirty="0" smtClean="0">
                <a:solidFill>
                  <a:schemeClr val="tx1"/>
                </a:solidFill>
              </a:rPr>
            </a:br>
            <a:r>
              <a:rPr lang="en-US" dirty="0">
                <a:solidFill>
                  <a:schemeClr val="tx1"/>
                </a:solidFill>
              </a:rPr>
              <a:t/>
            </a:r>
            <a:br>
              <a:rPr lang="en-US" dirty="0">
                <a:solidFill>
                  <a:schemeClr val="tx1"/>
                </a:solidFill>
              </a:rPr>
            </a:br>
            <a:r>
              <a:rPr lang="en-US" dirty="0" smtClean="0">
                <a:solidFill>
                  <a:schemeClr val="tx1"/>
                </a:solidFill>
              </a:rPr>
              <a:t>After we run the regressions we should be looking at influential observations, examining residuals and appropriate statistics, but in this paper we will not cove that. </a:t>
            </a:r>
            <a:endParaRPr lang="en-US" dirty="0">
              <a:solidFill>
                <a:schemeClr val="tx1"/>
              </a:solidFill>
            </a:endParaRPr>
          </a:p>
        </p:txBody>
      </p:sp>
    </p:spTree>
    <p:extLst>
      <p:ext uri="{BB962C8B-B14F-4D97-AF65-F5344CB8AC3E}">
        <p14:creationId xmlns:p14="http://schemas.microsoft.com/office/powerpoint/2010/main" val="2266878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regression: Establish the trend in the base model. </a:t>
            </a:r>
            <a:endParaRPr lang="en-US" dirty="0"/>
          </a:p>
        </p:txBody>
      </p:sp>
      <p:pic>
        <p:nvPicPr>
          <p:cNvPr id="3" name="Picture 2"/>
          <p:cNvPicPr/>
          <p:nvPr/>
        </p:nvPicPr>
        <p:blipFill>
          <a:blip r:embed="rId2"/>
          <a:stretch>
            <a:fillRect/>
          </a:stretch>
        </p:blipFill>
        <p:spPr>
          <a:xfrm>
            <a:off x="671944" y="996778"/>
            <a:ext cx="6463370" cy="3424650"/>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671944" y="4549676"/>
            <a:ext cx="6270031" cy="2308324"/>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err="1"/>
              <a:t>ods</a:t>
            </a:r>
            <a:r>
              <a:rPr lang="en-US" sz="2400" dirty="0"/>
              <a:t> graphics on;</a:t>
            </a:r>
          </a:p>
          <a:p>
            <a:r>
              <a:rPr lang="en-US" sz="2400" dirty="0"/>
              <a:t>Title1 'Regression Specifications - full sample' ;</a:t>
            </a:r>
          </a:p>
          <a:p>
            <a:r>
              <a:rPr lang="en-US" sz="2400" dirty="0" smtClean="0"/>
              <a:t>PROC 	REG data=</a:t>
            </a:r>
            <a:r>
              <a:rPr lang="en-US" sz="2400" dirty="0" err="1" smtClean="0"/>
              <a:t>trdata</a:t>
            </a:r>
            <a:r>
              <a:rPr lang="en-US" sz="2400" dirty="0"/>
              <a:t>;</a:t>
            </a:r>
          </a:p>
          <a:p>
            <a:r>
              <a:rPr lang="en-US" dirty="0"/>
              <a:t>	</a:t>
            </a:r>
            <a:r>
              <a:rPr lang="en-US" sz="2400" dirty="0" err="1"/>
              <a:t>var</a:t>
            </a:r>
            <a:r>
              <a:rPr lang="en-US" sz="2400" dirty="0"/>
              <a:t> T TSQ D DT;</a:t>
            </a:r>
          </a:p>
          <a:p>
            <a:r>
              <a:rPr lang="en-US" sz="2400" dirty="0"/>
              <a:t>	</a:t>
            </a:r>
            <a:r>
              <a:rPr lang="en-US" sz="2400" dirty="0" smtClean="0"/>
              <a:t>model_1</a:t>
            </a:r>
            <a:r>
              <a:rPr lang="en-US" sz="2400" dirty="0"/>
              <a:t>: model Y = T;</a:t>
            </a:r>
          </a:p>
          <a:p>
            <a:r>
              <a:rPr lang="en-US" sz="2400" dirty="0"/>
              <a:t>	</a:t>
            </a:r>
            <a:r>
              <a:rPr lang="en-US" sz="2400" dirty="0" smtClean="0"/>
              <a:t>run</a:t>
            </a:r>
            <a:r>
              <a:rPr lang="en-US" sz="2400" dirty="0"/>
              <a:t>;</a:t>
            </a:r>
            <a:endParaRPr lang="en-US" sz="2400" dirty="0">
              <a:latin typeface="SAS Monospace" panose="020B0609020202020204" pitchFamily="49"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7349919" y="2496961"/>
            <a:ext cx="4664347" cy="1754326"/>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8845420" y="2000785"/>
            <a:ext cx="1497526" cy="369332"/>
          </a:xfrm>
          <a:prstGeom prst="rect">
            <a:avLst/>
          </a:prstGeom>
          <a:noFill/>
        </p:spPr>
        <p:txBody>
          <a:bodyPr wrap="none" rtlCol="0">
            <a:spAutoFit/>
          </a:bodyPr>
          <a:lstStyle/>
          <a:p>
            <a:r>
              <a:rPr lang="en-US" dirty="0" err="1" smtClean="0"/>
              <a:t>Adj</a:t>
            </a:r>
            <a:r>
              <a:rPr lang="en-US" dirty="0" smtClean="0"/>
              <a:t> R</a:t>
            </a:r>
            <a:r>
              <a:rPr lang="en-US" baseline="30000" dirty="0" smtClean="0"/>
              <a:t>2</a:t>
            </a:r>
            <a:r>
              <a:rPr lang="en-US" dirty="0" smtClean="0"/>
              <a:t> = 0.972</a:t>
            </a:r>
            <a:endParaRPr lang="en-US" dirty="0"/>
          </a:p>
        </p:txBody>
      </p:sp>
    </p:spTree>
    <p:extLst>
      <p:ext uri="{BB962C8B-B14F-4D97-AF65-F5344CB8AC3E}">
        <p14:creationId xmlns:p14="http://schemas.microsoft.com/office/powerpoint/2010/main" val="15374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en-US" dirty="0" smtClean="0"/>
                  <a:t>Look at the residuals in this simple regression</a:t>
                </a:r>
                <a:r>
                  <a:rPr lang="en-US" sz="2400" dirty="0" smtClean="0"/>
                  <a:t> </a:t>
                </a:r>
                <a14:m>
                  <m:oMath xmlns:m="http://schemas.openxmlformats.org/officeDocument/2006/math">
                    <m:r>
                      <a:rPr lang="en-US" sz="2400" i="1" dirty="0">
                        <a:latin typeface="Cambria Math" panose="02040503050406030204" pitchFamily="18" charset="0"/>
                      </a:rPr>
                      <m:t>𝑌</m:t>
                    </m:r>
                    <m:r>
                      <a:rPr lang="en-US" sz="2400" i="1" dirty="0">
                        <a:latin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𝛽</m:t>
                    </m:r>
                    <m:r>
                      <a:rPr lang="en-US" sz="2400" i="1" baseline="-25000" dirty="0">
                        <a:latin typeface="Cambria Math" panose="02040503050406030204" pitchFamily="18" charset="0"/>
                        <a:ea typeface="Cambria Math" panose="02040503050406030204" pitchFamily="18" charset="0"/>
                      </a:rPr>
                      <m:t>0</m:t>
                    </m:r>
                    <m:r>
                      <a:rPr lang="en-US"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𝛽</m:t>
                    </m:r>
                    <m:r>
                      <a:rPr lang="en-US" sz="2400" i="1" baseline="-25000" dirty="0">
                        <a:latin typeface="Cambria Math" panose="02040503050406030204" pitchFamily="18" charset="0"/>
                        <a:ea typeface="Cambria Math" panose="02040503050406030204" pitchFamily="18" charset="0"/>
                      </a:rPr>
                      <m:t>1</m:t>
                    </m:r>
                    <m:r>
                      <a:rPr lang="en-US" sz="2400" i="1" dirty="0">
                        <a:latin typeface="Cambria Math" panose="02040503050406030204" pitchFamily="18" charset="0"/>
                        <a:ea typeface="Cambria Math" panose="02040503050406030204" pitchFamily="18" charset="0"/>
                      </a:rPr>
                      <m:t>𝑇</m:t>
                    </m:r>
                    <m:r>
                      <a:rPr lang="en-US"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𝜀</m:t>
                    </m:r>
                  </m:oMath>
                </a14:m>
                <a:r>
                  <a:rPr lang="en-US" sz="2400" dirty="0" smtClean="0"/>
                  <a:t> </a:t>
                </a:r>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1507" t="-12500" b="-23077"/>
                </a:stretch>
              </a:blipFill>
            </p:spPr>
            <p:txBody>
              <a:bodyPr/>
              <a:lstStyle/>
              <a:p>
                <a:r>
                  <a:rPr lang="en-US">
                    <a:noFill/>
                  </a:rPr>
                  <a:t> </a:t>
                </a:r>
              </a:p>
            </p:txBody>
          </p:sp>
        </mc:Fallback>
      </mc:AlternateContent>
      <p:pic>
        <p:nvPicPr>
          <p:cNvPr id="3" name="Picture 2"/>
          <p:cNvPicPr>
            <a:picLocks noChangeAspect="1"/>
          </p:cNvPicPr>
          <p:nvPr/>
        </p:nvPicPr>
        <p:blipFill>
          <a:blip r:embed="rId3"/>
          <a:stretch>
            <a:fillRect/>
          </a:stretch>
        </p:blipFill>
        <p:spPr>
          <a:xfrm>
            <a:off x="838200" y="1320281"/>
            <a:ext cx="6096000" cy="4572000"/>
          </a:xfrm>
          <a:prstGeom prst="rect">
            <a:avLst/>
          </a:prstGeom>
        </p:spPr>
      </p:pic>
      <p:cxnSp>
        <p:nvCxnSpPr>
          <p:cNvPr id="5" name="Straight Connector 4"/>
          <p:cNvCxnSpPr/>
          <p:nvPr/>
        </p:nvCxnSpPr>
        <p:spPr>
          <a:xfrm>
            <a:off x="1474237" y="1875453"/>
            <a:ext cx="2668555" cy="341500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4142792" y="1940767"/>
            <a:ext cx="2575249" cy="334969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436497" y="1689471"/>
            <a:ext cx="3656045" cy="4093428"/>
          </a:xfrm>
          <a:prstGeom prst="rect">
            <a:avLst/>
          </a:prstGeom>
          <a:noFill/>
        </p:spPr>
        <p:txBody>
          <a:bodyPr wrap="square" rtlCol="0">
            <a:spAutoFit/>
          </a:bodyPr>
          <a:lstStyle/>
          <a:p>
            <a:r>
              <a:rPr lang="en-US" sz="3200" dirty="0" smtClean="0"/>
              <a:t>These residuals suggest we, most likely, </a:t>
            </a:r>
            <a:r>
              <a:rPr lang="en-US" sz="3200" dirty="0"/>
              <a:t>would never run </a:t>
            </a:r>
            <a:r>
              <a:rPr lang="en-US" sz="3200" dirty="0" smtClean="0"/>
              <a:t>the model which I show next.</a:t>
            </a:r>
          </a:p>
          <a:p>
            <a:endParaRPr lang="en-US" sz="3200" dirty="0"/>
          </a:p>
          <a:p>
            <a:r>
              <a:rPr lang="en-US" sz="3200" dirty="0" smtClean="0"/>
              <a:t>But lots do! </a:t>
            </a:r>
          </a:p>
          <a:p>
            <a:endParaRPr lang="en-US" dirty="0"/>
          </a:p>
          <a:p>
            <a:r>
              <a:rPr lang="en-US" dirty="0" smtClean="0"/>
              <a:t>(lines hand drawn)</a:t>
            </a:r>
            <a:endParaRPr lang="en-US" dirty="0"/>
          </a:p>
        </p:txBody>
      </p:sp>
    </p:spTree>
    <p:extLst>
      <p:ext uri="{BB962C8B-B14F-4D97-AF65-F5344CB8AC3E}">
        <p14:creationId xmlns:p14="http://schemas.microsoft.com/office/powerpoint/2010/main" val="27388308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204" y="365125"/>
            <a:ext cx="10997738" cy="631653"/>
          </a:xfrm>
        </p:spPr>
        <p:txBody>
          <a:bodyPr/>
          <a:lstStyle/>
          <a:p>
            <a:endParaRPr lang="en-US" dirty="0"/>
          </a:p>
        </p:txBody>
      </p:sp>
      <p:sp>
        <p:nvSpPr>
          <p:cNvPr id="3" name="Rectangle 2"/>
          <p:cNvSpPr/>
          <p:nvPr/>
        </p:nvSpPr>
        <p:spPr>
          <a:xfrm>
            <a:off x="3050770" y="1380476"/>
            <a:ext cx="5752407" cy="2384627"/>
          </a:xfrm>
          <a:prstGeom prst="rect">
            <a:avLst/>
          </a:prstGeom>
        </p:spPr>
        <p:txBody>
          <a:bodyPr wrap="square">
            <a:spAutoFit/>
          </a:bodyPr>
          <a:lstStyle/>
          <a:p>
            <a:pPr algn="ctr">
              <a:spcBef>
                <a:spcPts val="1800"/>
              </a:spcBef>
              <a:spcAft>
                <a:spcPts val="200"/>
              </a:spcAft>
            </a:pPr>
            <a:r>
              <a:rPr lang="en-US" sz="3600" b="1" kern="0" dirty="0">
                <a:latin typeface="Cambria" panose="02040503050406030204" pitchFamily="18" charset="0"/>
                <a:ea typeface="Times New Roman" panose="02020603050405020304" pitchFamily="18" charset="0"/>
                <a:cs typeface="Times New Roman" panose="02020603050405020304" pitchFamily="18" charset="0"/>
              </a:rPr>
              <a:t>Hasty Regression</a:t>
            </a:r>
          </a:p>
          <a:p>
            <a:pPr algn="ctr">
              <a:lnSpc>
                <a:spcPct val="107000"/>
              </a:lnSpc>
              <a:spcBef>
                <a:spcPts val="1800"/>
              </a:spcBef>
              <a:spcAft>
                <a:spcPts val="1800"/>
              </a:spcAft>
            </a:pPr>
            <a:r>
              <a:rPr lang="en-US" i="1" dirty="0">
                <a:solidFill>
                  <a:srgbClr val="4F81BD"/>
                </a:solidFill>
                <a:latin typeface="Calibri" panose="020F0502020204030204" pitchFamily="34" charset="0"/>
                <a:ea typeface="Calibri" panose="020F0502020204030204" pitchFamily="34" charset="0"/>
                <a:cs typeface="Times New Roman" panose="02020603050405020304" pitchFamily="18" charset="0"/>
              </a:rPr>
              <a:t>“I was so excited to get our data, the first thing I wanted to do was run a regression,” a well published friend and careful data user said this to me recently in a voice that mixed both the excitement of new data and the tone of guilt because she knew it to be “wrong.” </a:t>
            </a:r>
          </a:p>
        </p:txBody>
      </p:sp>
      <p:sp>
        <p:nvSpPr>
          <p:cNvPr id="4" name="TextBox 3"/>
          <p:cNvSpPr txBox="1"/>
          <p:nvPr/>
        </p:nvSpPr>
        <p:spPr>
          <a:xfrm>
            <a:off x="1700926" y="4372496"/>
            <a:ext cx="8776313" cy="1754326"/>
          </a:xfrm>
          <a:prstGeom prst="rect">
            <a:avLst/>
          </a:prstGeom>
          <a:noFill/>
        </p:spPr>
        <p:txBody>
          <a:bodyPr wrap="none" rtlCol="0">
            <a:spAutoFit/>
          </a:bodyPr>
          <a:lstStyle/>
          <a:p>
            <a:pPr algn="ctr"/>
            <a:r>
              <a:rPr lang="en-US" dirty="0" smtClean="0"/>
              <a:t>Econometricians sometimes act like</a:t>
            </a:r>
          </a:p>
          <a:p>
            <a:pPr algn="ctr"/>
            <a:r>
              <a:rPr lang="en-US" dirty="0" smtClean="0"/>
              <a:t>“God gave us the model”</a:t>
            </a:r>
          </a:p>
          <a:p>
            <a:pPr algn="ctr"/>
            <a:r>
              <a:rPr lang="en-US" dirty="0" smtClean="0"/>
              <a:t>-- Susan </a:t>
            </a:r>
            <a:r>
              <a:rPr lang="en-US" dirty="0" err="1" smtClean="0"/>
              <a:t>Athey</a:t>
            </a:r>
            <a:endParaRPr lang="en-US" dirty="0" smtClean="0"/>
          </a:p>
          <a:p>
            <a:pPr algn="ctr"/>
            <a:endParaRPr lang="en-US" dirty="0"/>
          </a:p>
          <a:p>
            <a:pPr algn="ctr"/>
            <a:r>
              <a:rPr lang="en-US" dirty="0" smtClean="0"/>
              <a:t>Throwing a dummy variable in the model is not a sufficient test of the effect of that variable</a:t>
            </a:r>
          </a:p>
          <a:p>
            <a:pPr algn="ctr"/>
            <a:r>
              <a:rPr lang="en-US" dirty="0" smtClean="0"/>
              <a:t>-me</a:t>
            </a:r>
            <a:endParaRPr lang="en-US" dirty="0"/>
          </a:p>
        </p:txBody>
      </p:sp>
    </p:spTree>
    <p:extLst>
      <p:ext uri="{BB962C8B-B14F-4D97-AF65-F5344CB8AC3E}">
        <p14:creationId xmlns:p14="http://schemas.microsoft.com/office/powerpoint/2010/main" val="4515851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isn’t hasty regression enough?</a:t>
            </a:r>
            <a:endParaRPr lang="en-US" dirty="0"/>
          </a:p>
        </p:txBody>
      </p:sp>
      <p:pic>
        <p:nvPicPr>
          <p:cNvPr id="3" name="Picture 2"/>
          <p:cNvPicPr>
            <a:picLocks noChangeAspect="1"/>
          </p:cNvPicPr>
          <p:nvPr/>
        </p:nvPicPr>
        <p:blipFill>
          <a:blip r:embed="rId2"/>
          <a:stretch>
            <a:fillRect/>
          </a:stretch>
        </p:blipFill>
        <p:spPr>
          <a:xfrm>
            <a:off x="4329112" y="1338262"/>
            <a:ext cx="3533775" cy="4181475"/>
          </a:xfrm>
          <a:prstGeom prst="rect">
            <a:avLst/>
          </a:prstGeom>
        </p:spPr>
      </p:pic>
      <p:sp>
        <p:nvSpPr>
          <p:cNvPr id="4" name="Rectangle 3"/>
          <p:cNvSpPr/>
          <p:nvPr/>
        </p:nvSpPr>
        <p:spPr>
          <a:xfrm>
            <a:off x="4929549" y="5519737"/>
            <a:ext cx="2485552" cy="369332"/>
          </a:xfrm>
          <a:prstGeom prst="rect">
            <a:avLst/>
          </a:prstGeom>
        </p:spPr>
        <p:txBody>
          <a:bodyPr wrap="none">
            <a:spAutoFit/>
          </a:bodyPr>
          <a:lstStyle/>
          <a:p>
            <a:r>
              <a:rPr lang="en-US" dirty="0">
                <a:hlinkClick r:id="rId3"/>
              </a:rPr>
              <a:t>https://xkcd.com/1838</a:t>
            </a:r>
            <a:r>
              <a:rPr lang="en-US" dirty="0" smtClean="0">
                <a:hlinkClick r:id="rId3"/>
              </a:rPr>
              <a:t>/</a:t>
            </a:r>
            <a:r>
              <a:rPr lang="en-US" dirty="0" smtClean="0"/>
              <a:t> </a:t>
            </a:r>
            <a:endParaRPr lang="en-US" dirty="0"/>
          </a:p>
        </p:txBody>
      </p:sp>
      <p:sp>
        <p:nvSpPr>
          <p:cNvPr id="5" name="Rectangle 4"/>
          <p:cNvSpPr/>
          <p:nvPr/>
        </p:nvSpPr>
        <p:spPr>
          <a:xfrm>
            <a:off x="8875198" y="2388123"/>
            <a:ext cx="1947973" cy="1200329"/>
          </a:xfrm>
          <a:prstGeom prst="rect">
            <a:avLst/>
          </a:prstGeom>
          <a:ln>
            <a:solidFill>
              <a:srgbClr val="C00000"/>
            </a:solidFill>
          </a:ln>
        </p:spPr>
        <p:txBody>
          <a:bodyPr wrap="square">
            <a:spAutoFit/>
          </a:bodyPr>
          <a:lstStyle/>
          <a:p>
            <a:pPr algn="r"/>
            <a:r>
              <a:rPr lang="en-US" dirty="0"/>
              <a:t>If you torture the data long enough, it </a:t>
            </a:r>
            <a:r>
              <a:rPr lang="en-US" dirty="0" smtClean="0"/>
              <a:t>will confess.</a:t>
            </a:r>
          </a:p>
          <a:p>
            <a:pPr algn="r"/>
            <a:r>
              <a:rPr lang="en-US" dirty="0" smtClean="0"/>
              <a:t>-Ronald </a:t>
            </a:r>
            <a:r>
              <a:rPr lang="en-US" dirty="0" err="1" smtClean="0"/>
              <a:t>Coase</a:t>
            </a:r>
            <a:endParaRPr lang="en-US" dirty="0"/>
          </a:p>
        </p:txBody>
      </p:sp>
      <p:cxnSp>
        <p:nvCxnSpPr>
          <p:cNvPr id="7" name="Straight Arrow Connector 6"/>
          <p:cNvCxnSpPr>
            <a:stCxn id="5" idx="1"/>
          </p:cNvCxnSpPr>
          <p:nvPr/>
        </p:nvCxnSpPr>
        <p:spPr>
          <a:xfrm flipH="1">
            <a:off x="7572895" y="2988288"/>
            <a:ext cx="1302303" cy="4295"/>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
        <p:nvSpPr>
          <p:cNvPr id="9" name="TextBox 8"/>
          <p:cNvSpPr txBox="1"/>
          <p:nvPr/>
        </p:nvSpPr>
        <p:spPr>
          <a:xfrm>
            <a:off x="1371601" y="1669367"/>
            <a:ext cx="1407437" cy="646331"/>
          </a:xfrm>
          <a:prstGeom prst="rect">
            <a:avLst/>
          </a:prstGeom>
          <a:noFill/>
          <a:ln>
            <a:solidFill>
              <a:srgbClr val="C00000"/>
            </a:solidFill>
          </a:ln>
        </p:spPr>
        <p:txBody>
          <a:bodyPr wrap="none" rtlCol="0">
            <a:spAutoFit/>
          </a:bodyPr>
          <a:lstStyle/>
          <a:p>
            <a:r>
              <a:rPr lang="en-US" dirty="0" smtClean="0"/>
              <a:t>Garbage in, </a:t>
            </a:r>
          </a:p>
          <a:p>
            <a:r>
              <a:rPr lang="en-US" dirty="0" smtClean="0"/>
              <a:t>Garbage out.</a:t>
            </a:r>
            <a:endParaRPr lang="en-US" dirty="0"/>
          </a:p>
        </p:txBody>
      </p:sp>
      <p:cxnSp>
        <p:nvCxnSpPr>
          <p:cNvPr id="11" name="Straight Arrow Connector 10"/>
          <p:cNvCxnSpPr>
            <a:stCxn id="9" idx="3"/>
          </p:cNvCxnSpPr>
          <p:nvPr/>
        </p:nvCxnSpPr>
        <p:spPr>
          <a:xfrm flipV="1">
            <a:off x="2779038" y="1992532"/>
            <a:ext cx="2233537" cy="1"/>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2363380207"/>
              </p:ext>
            </p:extLst>
          </p:nvPr>
        </p:nvGraphicFramePr>
        <p:xfrm>
          <a:off x="327282" y="5067286"/>
          <a:ext cx="3652520" cy="1417320"/>
        </p:xfrm>
        <a:graphic>
          <a:graphicData uri="http://schemas.openxmlformats.org/drawingml/2006/table">
            <a:tbl>
              <a:tblPr firstRow="1"/>
              <a:tblGrid>
                <a:gridCol w="2168525">
                  <a:extLst>
                    <a:ext uri="{9D8B030D-6E8A-4147-A177-3AD203B41FA5}">
                      <a16:colId xmlns:a16="http://schemas.microsoft.com/office/drawing/2014/main" val="4110191680"/>
                    </a:ext>
                  </a:extLst>
                </a:gridCol>
                <a:gridCol w="1483995">
                  <a:extLst>
                    <a:ext uri="{9D8B030D-6E8A-4147-A177-3AD203B41FA5}">
                      <a16:colId xmlns:a16="http://schemas.microsoft.com/office/drawing/2014/main" val="3771324735"/>
                    </a:ext>
                  </a:extLst>
                </a:gridCol>
              </a:tblGrid>
              <a:tr h="0">
                <a:tc>
                  <a:txBody>
                    <a:bodyPr/>
                    <a:lstStyle/>
                    <a:p>
                      <a:pPr marL="0" marR="0">
                        <a:spcBef>
                          <a:spcPts val="0"/>
                        </a:spcBef>
                        <a:spcAft>
                          <a:spcPts val="0"/>
                        </a:spcAft>
                      </a:pPr>
                      <a:r>
                        <a:rPr lang="en-US" sz="900" b="1">
                          <a:solidFill>
                            <a:srgbClr val="FFFFFF"/>
                          </a:solidFill>
                          <a:effectLst/>
                          <a:latin typeface="SAS Monospace" panose="020B0609020202020204" pitchFamily="49" charset="0"/>
                          <a:ea typeface="Calibri" panose="020F0502020204030204" pitchFamily="34" charset="0"/>
                          <a:cs typeface="Times New Roman" panose="02020603050405020304" pitchFamily="18" charset="0"/>
                        </a:rPr>
                        <a:t>Regression selection process</a:t>
                      </a:r>
                      <a:endParaRPr lang="en-US" sz="900">
                        <a:effectLst/>
                        <a:latin typeface="SAS Monospace" panose="020B0609020202020204" pitchFamily="49" charset="0"/>
                        <a:ea typeface="Calibri" panose="020F0502020204030204" pitchFamily="34" charset="0"/>
                        <a:cs typeface="Times New Roman" panose="02020603050405020304" pitchFamily="18" charset="0"/>
                      </a:endParaRPr>
                    </a:p>
                  </a:txBody>
                  <a:tcPr marL="68580" marR="68580" marT="0" marB="0">
                    <a:lnL w="12700" cap="flat" cmpd="sng" algn="ctr">
                      <a:solidFill>
                        <a:srgbClr val="4472C4"/>
                      </a:solidFill>
                      <a:prstDash val="solid"/>
                      <a:round/>
                      <a:headEnd type="none" w="med" len="med"/>
                      <a:tailEnd type="none" w="med" len="med"/>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spcBef>
                          <a:spcPts val="0"/>
                        </a:spcBef>
                        <a:spcAft>
                          <a:spcPts val="0"/>
                        </a:spcAft>
                      </a:pPr>
                      <a:r>
                        <a:rPr lang="en-US" sz="900" b="1" dirty="0">
                          <a:solidFill>
                            <a:srgbClr val="FFFFFF"/>
                          </a:solidFill>
                          <a:effectLst/>
                          <a:latin typeface="SAS Monospace" panose="020B0609020202020204" pitchFamily="49" charset="0"/>
                          <a:ea typeface="Calibri" panose="020F0502020204030204" pitchFamily="34" charset="0"/>
                          <a:cs typeface="Times New Roman" panose="02020603050405020304" pitchFamily="18" charset="0"/>
                        </a:rPr>
                        <a:t>winning model</a:t>
                      </a:r>
                      <a:endParaRPr lang="en-US" sz="900" dirty="0">
                        <a:effectLst/>
                        <a:latin typeface="SAS Monospace" panose="020B0609020202020204" pitchFamily="49"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274012878"/>
                  </a:ext>
                </a:extLst>
              </a:tr>
              <a:tr h="0">
                <a:tc>
                  <a:txBody>
                    <a:bodyPr/>
                    <a:lstStyle/>
                    <a:p>
                      <a:pPr marL="0" marR="0">
                        <a:spcBef>
                          <a:spcPts val="0"/>
                        </a:spcBef>
                        <a:spcAft>
                          <a:spcPts val="0"/>
                        </a:spcAft>
                      </a:pPr>
                      <a:r>
                        <a:rPr lang="en-US" sz="1200" dirty="0">
                          <a:effectLst/>
                          <a:latin typeface="SAS Monospace" panose="020B0609020202020204" pitchFamily="49" charset="0"/>
                          <a:ea typeface="Calibri" panose="020F0502020204030204" pitchFamily="34" charset="0"/>
                          <a:cs typeface="Times New Roman" panose="02020603050405020304" pitchFamily="18" charset="0"/>
                        </a:rPr>
                        <a:t>Selection=</a:t>
                      </a:r>
                      <a:r>
                        <a:rPr lang="en-US" sz="1200" dirty="0" err="1">
                          <a:effectLst/>
                          <a:latin typeface="SAS Monospace" panose="020B0609020202020204" pitchFamily="49" charset="0"/>
                          <a:ea typeface="Calibri" panose="020F0502020204030204" pitchFamily="34" charset="0"/>
                          <a:cs typeface="Times New Roman" panose="02020603050405020304" pitchFamily="18" charset="0"/>
                        </a:rPr>
                        <a:t>adjRsq</a:t>
                      </a:r>
                      <a:endParaRPr lang="en-US" sz="1200" dirty="0">
                        <a:effectLst/>
                        <a:latin typeface="SAS Monospace" panose="020B0609020202020204" pitchFamily="49" charset="0"/>
                        <a:ea typeface="Calibri" panose="020F0502020204030204" pitchFamily="34" charset="0"/>
                        <a:cs typeface="Times New Roman" panose="02020603050405020304" pitchFamily="18"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200">
                          <a:effectLst/>
                          <a:latin typeface="SAS Monospace" panose="020B0609020202020204" pitchFamily="49" charset="0"/>
                          <a:ea typeface="Calibri" panose="020F0502020204030204" pitchFamily="34" charset="0"/>
                          <a:cs typeface="Times New Roman" panose="02020603050405020304" pitchFamily="18" charset="0"/>
                        </a:rPr>
                        <a:t>T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1220931511"/>
                  </a:ext>
                </a:extLst>
              </a:tr>
              <a:tr h="0">
                <a:tc>
                  <a:txBody>
                    <a:bodyPr/>
                    <a:lstStyle/>
                    <a:p>
                      <a:pPr marL="0" marR="0">
                        <a:spcBef>
                          <a:spcPts val="0"/>
                        </a:spcBef>
                        <a:spcAft>
                          <a:spcPts val="0"/>
                        </a:spcAft>
                      </a:pPr>
                      <a:r>
                        <a:rPr lang="en-US" sz="1200" dirty="0">
                          <a:effectLst/>
                          <a:latin typeface="SAS Monospace" panose="020B0609020202020204" pitchFamily="49" charset="0"/>
                          <a:ea typeface="Calibri" panose="020F0502020204030204" pitchFamily="34" charset="0"/>
                          <a:cs typeface="Times New Roman" panose="02020603050405020304" pitchFamily="18" charset="0"/>
                        </a:rPr>
                        <a:t>Selection=Stepwise</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200">
                          <a:effectLst/>
                          <a:latin typeface="SAS Monospace" panose="020B0609020202020204" pitchFamily="49" charset="0"/>
                          <a:ea typeface="Calibri" panose="020F0502020204030204" pitchFamily="34" charset="0"/>
                          <a:cs typeface="Times New Roman" panose="02020603050405020304" pitchFamily="18" charset="0"/>
                        </a:rPr>
                        <a:t>T TSQ</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2699937504"/>
                  </a:ext>
                </a:extLst>
              </a:tr>
              <a:tr h="0">
                <a:tc>
                  <a:txBody>
                    <a:bodyPr/>
                    <a:lstStyle/>
                    <a:p>
                      <a:pPr marL="0" marR="0">
                        <a:spcBef>
                          <a:spcPts val="0"/>
                        </a:spcBef>
                        <a:spcAft>
                          <a:spcPts val="0"/>
                        </a:spcAft>
                      </a:pPr>
                      <a:r>
                        <a:rPr lang="en-US" sz="1200" dirty="0">
                          <a:effectLst/>
                          <a:latin typeface="SAS Monospace" panose="020B0609020202020204" pitchFamily="49" charset="0"/>
                          <a:ea typeface="Calibri" panose="020F0502020204030204" pitchFamily="34" charset="0"/>
                          <a:cs typeface="Times New Roman" panose="02020603050405020304" pitchFamily="18" charset="0"/>
                        </a:rPr>
                        <a:t>Selection=Forward</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200">
                          <a:effectLst/>
                          <a:latin typeface="SAS Monospace" panose="020B0609020202020204" pitchFamily="49" charset="0"/>
                          <a:ea typeface="Calibri" panose="020F0502020204030204" pitchFamily="34" charset="0"/>
                          <a:cs typeface="Times New Roman" panose="02020603050405020304" pitchFamily="18" charset="0"/>
                        </a:rPr>
                        <a:t>T TSQ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1364476367"/>
                  </a:ext>
                </a:extLst>
              </a:tr>
              <a:tr h="0">
                <a:tc>
                  <a:txBody>
                    <a:bodyPr/>
                    <a:lstStyle/>
                    <a:p>
                      <a:pPr marL="0" marR="0">
                        <a:spcBef>
                          <a:spcPts val="0"/>
                        </a:spcBef>
                        <a:spcAft>
                          <a:spcPts val="0"/>
                        </a:spcAft>
                      </a:pPr>
                      <a:r>
                        <a:rPr lang="en-US" sz="1200" dirty="0">
                          <a:effectLst/>
                          <a:latin typeface="SAS Monospace" panose="020B0609020202020204" pitchFamily="49" charset="0"/>
                          <a:ea typeface="Calibri" panose="020F0502020204030204" pitchFamily="34" charset="0"/>
                          <a:cs typeface="Times New Roman" panose="02020603050405020304" pitchFamily="18" charset="0"/>
                        </a:rPr>
                        <a:t>Selection=Backward</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200">
                          <a:effectLst/>
                          <a:latin typeface="SAS Monospace" panose="020B0609020202020204" pitchFamily="49" charset="0"/>
                          <a:ea typeface="Calibri" panose="020F0502020204030204" pitchFamily="34" charset="0"/>
                          <a:cs typeface="Times New Roman" panose="02020603050405020304" pitchFamily="18" charset="0"/>
                        </a:rPr>
                        <a:t>T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4090070904"/>
                  </a:ext>
                </a:extLst>
              </a:tr>
              <a:tr h="0">
                <a:tc>
                  <a:txBody>
                    <a:bodyPr/>
                    <a:lstStyle/>
                    <a:p>
                      <a:pPr marL="0" marR="0">
                        <a:spcBef>
                          <a:spcPts val="0"/>
                        </a:spcBef>
                        <a:spcAft>
                          <a:spcPts val="0"/>
                        </a:spcAft>
                      </a:pPr>
                      <a:r>
                        <a:rPr lang="en-US" sz="1200" dirty="0">
                          <a:effectLst/>
                          <a:latin typeface="SAS Monospace" panose="020B0609020202020204" pitchFamily="49" charset="0"/>
                          <a:ea typeface="Calibri" panose="020F0502020204030204" pitchFamily="34" charset="0"/>
                          <a:cs typeface="Times New Roman" panose="02020603050405020304" pitchFamily="18" charset="0"/>
                        </a:rPr>
                        <a:t>Selection=</a:t>
                      </a:r>
                      <a:r>
                        <a:rPr lang="en-US" sz="1200" dirty="0" err="1">
                          <a:effectLst/>
                          <a:latin typeface="SAS Monospace" panose="020B0609020202020204" pitchFamily="49" charset="0"/>
                          <a:ea typeface="Calibri" panose="020F0502020204030204" pitchFamily="34" charset="0"/>
                          <a:cs typeface="Times New Roman" panose="02020603050405020304" pitchFamily="18" charset="0"/>
                        </a:rPr>
                        <a:t>maxR</a:t>
                      </a:r>
                      <a:endParaRPr lang="en-US" sz="1200" dirty="0">
                        <a:effectLst/>
                        <a:latin typeface="SAS Monospace" panose="020B0609020202020204" pitchFamily="49" charset="0"/>
                        <a:ea typeface="Calibri" panose="020F0502020204030204" pitchFamily="34" charset="0"/>
                        <a:cs typeface="Times New Roman" panose="02020603050405020304" pitchFamily="18"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200">
                          <a:effectLst/>
                          <a:latin typeface="SAS Monospace" panose="020B0609020202020204" pitchFamily="49" charset="0"/>
                          <a:ea typeface="Calibri" panose="020F0502020204030204" pitchFamily="34" charset="0"/>
                          <a:cs typeface="Times New Roman" panose="02020603050405020304" pitchFamily="18" charset="0"/>
                        </a:rPr>
                        <a:t>T TSQ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2071461847"/>
                  </a:ext>
                </a:extLst>
              </a:tr>
              <a:tr h="0">
                <a:tc>
                  <a:txBody>
                    <a:bodyPr/>
                    <a:lstStyle/>
                    <a:p>
                      <a:pPr marL="0" marR="0">
                        <a:spcBef>
                          <a:spcPts val="0"/>
                        </a:spcBef>
                        <a:spcAft>
                          <a:spcPts val="0"/>
                        </a:spcAft>
                      </a:pPr>
                      <a:r>
                        <a:rPr lang="en-US" sz="1200" dirty="0">
                          <a:effectLst/>
                          <a:latin typeface="SAS Monospace" panose="020B0609020202020204" pitchFamily="49" charset="0"/>
                          <a:ea typeface="Calibri" panose="020F0502020204030204" pitchFamily="34" charset="0"/>
                          <a:cs typeface="Times New Roman" panose="02020603050405020304" pitchFamily="18" charset="0"/>
                        </a:rPr>
                        <a:t>Selection=</a:t>
                      </a:r>
                      <a:r>
                        <a:rPr lang="en-US" sz="1200" dirty="0" err="1">
                          <a:effectLst/>
                          <a:latin typeface="SAS Monospace" panose="020B0609020202020204" pitchFamily="49" charset="0"/>
                          <a:ea typeface="Calibri" panose="020F0502020204030204" pitchFamily="34" charset="0"/>
                          <a:cs typeface="Times New Roman" panose="02020603050405020304" pitchFamily="18" charset="0"/>
                        </a:rPr>
                        <a:t>minR</a:t>
                      </a:r>
                      <a:endParaRPr lang="en-US" sz="1200" dirty="0">
                        <a:effectLst/>
                        <a:latin typeface="SAS Monospace" panose="020B0609020202020204" pitchFamily="49" charset="0"/>
                        <a:ea typeface="Calibri" panose="020F0502020204030204" pitchFamily="34" charset="0"/>
                        <a:cs typeface="Times New Roman" panose="02020603050405020304" pitchFamily="18"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200">
                          <a:effectLst/>
                          <a:latin typeface="SAS Monospace" panose="020B0609020202020204" pitchFamily="49" charset="0"/>
                          <a:ea typeface="Calibri" panose="020F0502020204030204" pitchFamily="34" charset="0"/>
                          <a:cs typeface="Times New Roman" panose="02020603050405020304" pitchFamily="18" charset="0"/>
                        </a:rPr>
                        <a:t>T TSQ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2070437691"/>
                  </a:ext>
                </a:extLst>
              </a:tr>
              <a:tr h="0">
                <a:tc>
                  <a:txBody>
                    <a:bodyPr/>
                    <a:lstStyle/>
                    <a:p>
                      <a:pPr marL="0" marR="0">
                        <a:spcBef>
                          <a:spcPts val="0"/>
                        </a:spcBef>
                        <a:spcAft>
                          <a:spcPts val="0"/>
                        </a:spcAft>
                      </a:pPr>
                      <a:r>
                        <a:rPr lang="en-US" sz="1200" dirty="0">
                          <a:effectLst/>
                          <a:latin typeface="SAS Monospace" panose="020B0609020202020204" pitchFamily="49" charset="0"/>
                          <a:ea typeface="Calibri" panose="020F0502020204030204" pitchFamily="34" charset="0"/>
                          <a:cs typeface="Times New Roman" panose="02020603050405020304" pitchFamily="18" charset="0"/>
                        </a:rPr>
                        <a:t>Selection=CP</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SAS Monospace" panose="020B0609020202020204" pitchFamily="49" charset="0"/>
                          <a:ea typeface="Calibri" panose="020F0502020204030204" pitchFamily="34" charset="0"/>
                          <a:cs typeface="Times New Roman" panose="02020603050405020304" pitchFamily="18" charset="0"/>
                        </a:rPr>
                        <a:t>T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1604104260"/>
                  </a:ext>
                </a:extLst>
              </a:tr>
            </a:tbl>
          </a:graphicData>
        </a:graphic>
      </p:graphicFrame>
      <p:sp>
        <p:nvSpPr>
          <p:cNvPr id="14" name="TextBox 13"/>
          <p:cNvSpPr txBox="1"/>
          <p:nvPr/>
        </p:nvSpPr>
        <p:spPr>
          <a:xfrm>
            <a:off x="1172640" y="3438910"/>
            <a:ext cx="1961804" cy="923330"/>
          </a:xfrm>
          <a:prstGeom prst="rect">
            <a:avLst/>
          </a:prstGeom>
          <a:noFill/>
          <a:ln>
            <a:solidFill>
              <a:srgbClr val="C00000"/>
            </a:solidFill>
          </a:ln>
        </p:spPr>
        <p:txBody>
          <a:bodyPr wrap="square" rtlCol="0">
            <a:spAutoFit/>
          </a:bodyPr>
          <a:lstStyle/>
          <a:p>
            <a:pPr algn="ctr"/>
            <a:r>
              <a:rPr lang="en-US" dirty="0" smtClean="0"/>
              <a:t>So why not automatic model selection?</a:t>
            </a:r>
            <a:endParaRPr lang="en-US" dirty="0"/>
          </a:p>
        </p:txBody>
      </p:sp>
      <p:cxnSp>
        <p:nvCxnSpPr>
          <p:cNvPr id="16" name="Straight Arrow Connector 15"/>
          <p:cNvCxnSpPr>
            <a:stCxn id="14" idx="2"/>
            <a:endCxn id="13" idx="0"/>
          </p:cNvCxnSpPr>
          <p:nvPr/>
        </p:nvCxnSpPr>
        <p:spPr>
          <a:xfrm>
            <a:off x="2153542" y="4362240"/>
            <a:ext cx="0" cy="705046"/>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8224046" y="4979797"/>
            <a:ext cx="3805465" cy="1754326"/>
          </a:xfrm>
          <a:prstGeom prst="rect">
            <a:avLst/>
          </a:prstGeom>
          <a:noFill/>
          <a:ln>
            <a:solidFill>
              <a:srgbClr val="C00000"/>
            </a:solidFill>
          </a:ln>
        </p:spPr>
        <p:txBody>
          <a:bodyPr wrap="none" rtlCol="0">
            <a:spAutoFit/>
          </a:bodyPr>
          <a:lstStyle/>
          <a:p>
            <a:r>
              <a:rPr lang="en-US" dirty="0" smtClean="0"/>
              <a:t>How about use some thought?</a:t>
            </a:r>
          </a:p>
          <a:p>
            <a:r>
              <a:rPr lang="en-US" dirty="0" smtClean="0"/>
              <a:t>Economics and common sense</a:t>
            </a:r>
          </a:p>
          <a:p>
            <a:r>
              <a:rPr lang="en-US" dirty="0" smtClean="0"/>
              <a:t>Know the DGP and context </a:t>
            </a:r>
          </a:p>
          <a:p>
            <a:r>
              <a:rPr lang="en-US" dirty="0" smtClean="0"/>
              <a:t>Clean the data before</a:t>
            </a:r>
          </a:p>
          <a:p>
            <a:r>
              <a:rPr lang="en-US" dirty="0" smtClean="0"/>
              <a:t>Inspect the data after </a:t>
            </a:r>
          </a:p>
          <a:p>
            <a:r>
              <a:rPr lang="en-US" dirty="0" smtClean="0"/>
              <a:t>Validate your specification and testing.</a:t>
            </a:r>
          </a:p>
        </p:txBody>
      </p:sp>
      <p:cxnSp>
        <p:nvCxnSpPr>
          <p:cNvPr id="19" name="Straight Arrow Connector 18"/>
          <p:cNvCxnSpPr/>
          <p:nvPr/>
        </p:nvCxnSpPr>
        <p:spPr>
          <a:xfrm flipV="1">
            <a:off x="3979802" y="6292735"/>
            <a:ext cx="4244244" cy="8313"/>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74595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4"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27" y="341985"/>
            <a:ext cx="10515600" cy="631653"/>
          </a:xfrm>
        </p:spPr>
        <p:txBody>
          <a:bodyPr/>
          <a:lstStyle/>
          <a:p>
            <a:r>
              <a:rPr lang="en-US" dirty="0" smtClean="0"/>
              <a:t>Hasty Regression: Just throw in a dummy variable.</a:t>
            </a:r>
            <a:endParaRPr lang="en-US" dirty="0"/>
          </a:p>
        </p:txBody>
      </p:sp>
      <p:pic>
        <p:nvPicPr>
          <p:cNvPr id="3" name="Picture 2"/>
          <p:cNvPicPr>
            <a:picLocks noChangeAspect="1"/>
          </p:cNvPicPr>
          <p:nvPr/>
        </p:nvPicPr>
        <p:blipFill>
          <a:blip r:embed="rId2"/>
          <a:stretch>
            <a:fillRect/>
          </a:stretch>
        </p:blipFill>
        <p:spPr>
          <a:xfrm>
            <a:off x="609627" y="1088218"/>
            <a:ext cx="6572569" cy="3317451"/>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609627" y="4940557"/>
            <a:ext cx="6733957"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	title2 'Just throw in a dummy variable';</a:t>
            </a:r>
          </a:p>
          <a:p>
            <a:r>
              <a:rPr lang="es-ES" sz="2400" dirty="0"/>
              <a:t>	</a:t>
            </a:r>
            <a:r>
              <a:rPr lang="es-ES" sz="2400" dirty="0" smtClean="0"/>
              <a:t>model_3:  </a:t>
            </a:r>
            <a:r>
              <a:rPr lang="es-ES" sz="2400" dirty="0" err="1" smtClean="0"/>
              <a:t>model</a:t>
            </a:r>
            <a:r>
              <a:rPr lang="es-ES" sz="2400" dirty="0" smtClean="0"/>
              <a:t> </a:t>
            </a:r>
            <a:r>
              <a:rPr lang="es-ES" sz="2400" dirty="0"/>
              <a:t>y = t d;</a:t>
            </a:r>
          </a:p>
          <a:p>
            <a:r>
              <a:rPr lang="en-US" sz="2400" dirty="0"/>
              <a:t>	</a:t>
            </a:r>
            <a:r>
              <a:rPr lang="en-US" sz="2400" b="1" dirty="0"/>
              <a:t>run</a:t>
            </a:r>
            <a:r>
              <a:rPr lang="en-US" sz="2400" dirty="0"/>
              <a:t>;</a:t>
            </a:r>
            <a:endParaRPr lang="en-US" sz="2400" dirty="0">
              <a:latin typeface="SAS Monospace" panose="020B0609020202020204" pitchFamily="49"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8064922" y="1489406"/>
            <a:ext cx="3420152" cy="1536325"/>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8448517" y="3406063"/>
            <a:ext cx="2905283" cy="1477328"/>
          </a:xfrm>
          <a:prstGeom prst="rect">
            <a:avLst/>
          </a:prstGeom>
          <a:noFill/>
        </p:spPr>
        <p:txBody>
          <a:bodyPr wrap="none" rtlCol="0">
            <a:spAutoFit/>
          </a:bodyPr>
          <a:lstStyle/>
          <a:p>
            <a:r>
              <a:rPr lang="en-US" dirty="0" smtClean="0"/>
              <a:t>The intervention apparently </a:t>
            </a:r>
          </a:p>
          <a:p>
            <a:r>
              <a:rPr lang="en-US" dirty="0" smtClean="0"/>
              <a:t>does not affect the outcome.</a:t>
            </a:r>
          </a:p>
          <a:p>
            <a:endParaRPr lang="en-US" dirty="0"/>
          </a:p>
          <a:p>
            <a:r>
              <a:rPr lang="en-US" dirty="0" smtClean="0"/>
              <a:t>Y = 5.9 + 3.1T             + e</a:t>
            </a:r>
            <a:r>
              <a:rPr lang="en-US" baseline="-25000" dirty="0" smtClean="0"/>
              <a:t>1</a:t>
            </a:r>
            <a:r>
              <a:rPr lang="en-US" dirty="0" smtClean="0"/>
              <a:t> </a:t>
            </a:r>
          </a:p>
          <a:p>
            <a:r>
              <a:rPr lang="en-US" dirty="0" smtClean="0"/>
              <a:t>Y = 6.2 + 3.0T + 0.9D + e</a:t>
            </a:r>
            <a:r>
              <a:rPr lang="en-US" baseline="-25000" dirty="0" smtClean="0"/>
              <a:t>2</a:t>
            </a:r>
            <a:endParaRPr lang="en-US" baseline="-25000" dirty="0"/>
          </a:p>
        </p:txBody>
      </p:sp>
      <p:sp>
        <p:nvSpPr>
          <p:cNvPr id="9" name="TextBox 8"/>
          <p:cNvSpPr txBox="1"/>
          <p:nvPr/>
        </p:nvSpPr>
        <p:spPr>
          <a:xfrm>
            <a:off x="8355766" y="5263723"/>
            <a:ext cx="3090783" cy="1200329"/>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smtClean="0"/>
              <a:t>This is the data lie in this paper</a:t>
            </a:r>
          </a:p>
          <a:p>
            <a:endParaRPr lang="en-US" dirty="0"/>
          </a:p>
          <a:p>
            <a:pPr algn="ctr"/>
            <a:r>
              <a:rPr lang="en-US" dirty="0" smtClean="0"/>
              <a:t>D is not significant </a:t>
            </a:r>
          </a:p>
          <a:p>
            <a:pPr algn="ctr"/>
            <a:r>
              <a:rPr lang="en-US" dirty="0" smtClean="0"/>
              <a:t>in this specification.</a:t>
            </a:r>
            <a:endParaRPr lang="en-US" dirty="0"/>
          </a:p>
        </p:txBody>
      </p:sp>
      <p:cxnSp>
        <p:nvCxnSpPr>
          <p:cNvPr id="11" name="Straight Arrow Connector 10"/>
          <p:cNvCxnSpPr/>
          <p:nvPr/>
        </p:nvCxnSpPr>
        <p:spPr>
          <a:xfrm flipV="1">
            <a:off x="10050087" y="4813069"/>
            <a:ext cx="149629" cy="450654"/>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
        <p:nvSpPr>
          <p:cNvPr id="13" name="TextBox 12"/>
          <p:cNvSpPr txBox="1"/>
          <p:nvPr/>
        </p:nvSpPr>
        <p:spPr>
          <a:xfrm>
            <a:off x="8920065" y="1058426"/>
            <a:ext cx="1497526" cy="369332"/>
          </a:xfrm>
          <a:prstGeom prst="rect">
            <a:avLst/>
          </a:prstGeom>
          <a:noFill/>
        </p:spPr>
        <p:txBody>
          <a:bodyPr wrap="none" rtlCol="0">
            <a:spAutoFit/>
          </a:bodyPr>
          <a:lstStyle/>
          <a:p>
            <a:r>
              <a:rPr lang="en-US" dirty="0" err="1" smtClean="0"/>
              <a:t>Adj</a:t>
            </a:r>
            <a:r>
              <a:rPr lang="en-US" dirty="0" smtClean="0"/>
              <a:t> R</a:t>
            </a:r>
            <a:r>
              <a:rPr lang="en-US" baseline="30000" dirty="0" smtClean="0"/>
              <a:t>2</a:t>
            </a:r>
            <a:r>
              <a:rPr lang="en-US" dirty="0" smtClean="0"/>
              <a:t> = 0.970</a:t>
            </a:r>
            <a:endParaRPr lang="en-US" dirty="0"/>
          </a:p>
        </p:txBody>
      </p:sp>
      <p:sp>
        <p:nvSpPr>
          <p:cNvPr id="14" name="Rectangle 13"/>
          <p:cNvSpPr/>
          <p:nvPr/>
        </p:nvSpPr>
        <p:spPr>
          <a:xfrm>
            <a:off x="10417591" y="2746943"/>
            <a:ext cx="1028958" cy="16420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458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3" grpId="0"/>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Lack of Proof, its all about rejection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88869816"/>
              </p:ext>
            </p:extLst>
          </p:nvPr>
        </p:nvGraphicFramePr>
        <p:xfrm>
          <a:off x="838200" y="1858510"/>
          <a:ext cx="9802092" cy="2778760"/>
        </p:xfrm>
        <a:graphic>
          <a:graphicData uri="http://schemas.openxmlformats.org/drawingml/2006/table">
            <a:tbl>
              <a:tblPr firstRow="1" firstCol="1">
                <a:tableStyleId>{5C22544A-7EE6-4342-B048-85BDC9FD1C3A}</a:tableStyleId>
              </a:tblPr>
              <a:tblGrid>
                <a:gridCol w="2885902">
                  <a:extLst>
                    <a:ext uri="{9D8B030D-6E8A-4147-A177-3AD203B41FA5}">
                      <a16:colId xmlns:a16="http://schemas.microsoft.com/office/drawing/2014/main" val="3657551492"/>
                    </a:ext>
                  </a:extLst>
                </a:gridCol>
                <a:gridCol w="3648826">
                  <a:extLst>
                    <a:ext uri="{9D8B030D-6E8A-4147-A177-3AD203B41FA5}">
                      <a16:colId xmlns:a16="http://schemas.microsoft.com/office/drawing/2014/main" val="120159241"/>
                    </a:ext>
                  </a:extLst>
                </a:gridCol>
                <a:gridCol w="3267364">
                  <a:extLst>
                    <a:ext uri="{9D8B030D-6E8A-4147-A177-3AD203B41FA5}">
                      <a16:colId xmlns:a16="http://schemas.microsoft.com/office/drawing/2014/main" val="3180571052"/>
                    </a:ext>
                  </a:extLst>
                </a:gridCol>
              </a:tblGrid>
              <a:tr h="370840">
                <a:tc>
                  <a:txBody>
                    <a:bodyPr/>
                    <a:lstStyle/>
                    <a:p>
                      <a:r>
                        <a:rPr lang="en-US" dirty="0" smtClean="0"/>
                        <a:t>The statistician’s decision</a:t>
                      </a:r>
                    </a:p>
                  </a:txBody>
                  <a:tcPr/>
                </a:tc>
                <a:tc>
                  <a:txBody>
                    <a:bodyPr/>
                    <a:lstStyle/>
                    <a:p>
                      <a:pPr algn="ctr"/>
                      <a:r>
                        <a:rPr lang="en-US" dirty="0" smtClean="0"/>
                        <a:t>H</a:t>
                      </a:r>
                      <a:r>
                        <a:rPr lang="en-US" baseline="-25000" dirty="0" smtClean="0"/>
                        <a:t>0</a:t>
                      </a:r>
                      <a:r>
                        <a:rPr lang="en-US" baseline="0" dirty="0" smtClean="0"/>
                        <a:t> is true</a:t>
                      </a:r>
                      <a:endParaRPr lang="en-US" baseline="0" dirty="0"/>
                    </a:p>
                  </a:txBody>
                  <a:tcPr/>
                </a:tc>
                <a:tc>
                  <a:txBody>
                    <a:bodyPr/>
                    <a:lstStyle/>
                    <a:p>
                      <a:pPr algn="ctr"/>
                      <a:r>
                        <a:rPr lang="en-US" dirty="0" smtClean="0"/>
                        <a:t>H</a:t>
                      </a:r>
                      <a:r>
                        <a:rPr lang="en-US" baseline="-25000" dirty="0" smtClean="0"/>
                        <a:t>0</a:t>
                      </a:r>
                      <a:r>
                        <a:rPr lang="en-US" baseline="0" dirty="0" smtClean="0"/>
                        <a:t> is false</a:t>
                      </a:r>
                      <a:endParaRPr lang="en-US" baseline="0" dirty="0"/>
                    </a:p>
                  </a:txBody>
                  <a:tcPr/>
                </a:tc>
                <a:extLst>
                  <a:ext uri="{0D108BD9-81ED-4DB2-BD59-A6C34878D82A}">
                    <a16:rowId xmlns:a16="http://schemas.microsoft.com/office/drawing/2014/main" val="2797820159"/>
                  </a:ext>
                </a:extLst>
              </a:tr>
              <a:tr h="370840">
                <a:tc>
                  <a:txBody>
                    <a:bodyPr/>
                    <a:lstStyle/>
                    <a:p>
                      <a:r>
                        <a:rPr lang="en-US" dirty="0" smtClean="0"/>
                        <a:t>Rejects H</a:t>
                      </a:r>
                      <a:r>
                        <a:rPr lang="en-US" baseline="-25000" dirty="0" smtClean="0"/>
                        <a:t>0</a:t>
                      </a:r>
                      <a:endParaRPr lang="en-US" baseline="-25000" dirty="0"/>
                    </a:p>
                  </a:txBody>
                  <a:tcPr/>
                </a:tc>
                <a:tc>
                  <a:txBody>
                    <a:bodyPr/>
                    <a:lstStyle/>
                    <a:p>
                      <a:pPr algn="ctr"/>
                      <a:r>
                        <a:rPr lang="el-GR" dirty="0" smtClean="0"/>
                        <a:t>α</a:t>
                      </a:r>
                      <a:r>
                        <a:rPr lang="en-US" dirty="0" smtClean="0"/>
                        <a:t> = P(reject H</a:t>
                      </a:r>
                      <a:r>
                        <a:rPr lang="en-US" baseline="-25000" dirty="0" smtClean="0"/>
                        <a:t>0</a:t>
                      </a:r>
                      <a:r>
                        <a:rPr lang="en-US" dirty="0" smtClean="0"/>
                        <a:t>|H</a:t>
                      </a:r>
                      <a:r>
                        <a:rPr lang="en-US" baseline="-25000" dirty="0" smtClean="0"/>
                        <a:t>0</a:t>
                      </a:r>
                      <a:r>
                        <a:rPr lang="en-US" baseline="0" dirty="0" smtClean="0"/>
                        <a:t> is true)</a:t>
                      </a:r>
                    </a:p>
                    <a:p>
                      <a:pPr algn="ctr"/>
                      <a:r>
                        <a:rPr lang="en-US" sz="1400" i="1" baseline="0" dirty="0" smtClean="0">
                          <a:solidFill>
                            <a:srgbClr val="FF0000"/>
                          </a:solidFill>
                        </a:rPr>
                        <a:t>A wrong decision</a:t>
                      </a:r>
                    </a:p>
                    <a:p>
                      <a:pPr algn="ctr"/>
                      <a:r>
                        <a:rPr lang="en-US" sz="1400" i="1" baseline="0" dirty="0" smtClean="0">
                          <a:solidFill>
                            <a:srgbClr val="FF0000"/>
                          </a:solidFill>
                        </a:rPr>
                        <a:t>Convicting the innocent</a:t>
                      </a:r>
                    </a:p>
                    <a:p>
                      <a:pPr algn="ctr"/>
                      <a:r>
                        <a:rPr lang="en-US" baseline="0" dirty="0" smtClean="0"/>
                        <a:t>Type I Error</a:t>
                      </a:r>
                      <a:endParaRPr lang="en-US" dirty="0"/>
                    </a:p>
                  </a:txBody>
                  <a:tcPr/>
                </a:tc>
                <a:tc>
                  <a:txBody>
                    <a:bodyPr/>
                    <a:lstStyle/>
                    <a:p>
                      <a:pPr algn="ctr"/>
                      <a:r>
                        <a:rPr lang="en-US" dirty="0" smtClean="0"/>
                        <a:t>1-</a:t>
                      </a:r>
                      <a:r>
                        <a:rPr lang="el-GR" dirty="0" smtClean="0"/>
                        <a:t>β</a:t>
                      </a:r>
                      <a:r>
                        <a:rPr lang="en-US" dirty="0" smtClean="0"/>
                        <a:t> = P(reject H</a:t>
                      </a:r>
                      <a:r>
                        <a:rPr lang="en-US" baseline="-25000" dirty="0" smtClean="0"/>
                        <a:t>0</a:t>
                      </a:r>
                      <a:r>
                        <a:rPr lang="en-US" dirty="0" smtClean="0"/>
                        <a:t>|H</a:t>
                      </a:r>
                      <a:r>
                        <a:rPr lang="en-US" baseline="-25000" dirty="0" smtClean="0"/>
                        <a:t>0</a:t>
                      </a:r>
                      <a:r>
                        <a:rPr lang="en-US" baseline="0" dirty="0" smtClean="0"/>
                        <a:t> is false)</a:t>
                      </a:r>
                    </a:p>
                    <a:p>
                      <a:pPr marL="0" algn="ctr" defTabSz="914400" rtl="0" eaLnBrk="1" latinLnBrk="0" hangingPunct="1"/>
                      <a:r>
                        <a:rPr lang="en-US" sz="1400" i="1" kern="1200" baseline="0" dirty="0" smtClean="0">
                          <a:solidFill>
                            <a:srgbClr val="00B050"/>
                          </a:solidFill>
                          <a:latin typeface="+mn-lt"/>
                          <a:ea typeface="+mn-ea"/>
                          <a:cs typeface="+mn-cs"/>
                        </a:rPr>
                        <a:t>A correct decision</a:t>
                      </a:r>
                    </a:p>
                    <a:p>
                      <a:pPr marL="0" algn="ctr" defTabSz="914400" rtl="0" eaLnBrk="1" latinLnBrk="0" hangingPunct="1"/>
                      <a:r>
                        <a:rPr lang="en-US" sz="1400" i="1" kern="1200" baseline="0" dirty="0" smtClean="0">
                          <a:solidFill>
                            <a:srgbClr val="00B050"/>
                          </a:solidFill>
                          <a:latin typeface="+mn-lt"/>
                          <a:ea typeface="+mn-ea"/>
                          <a:cs typeface="+mn-cs"/>
                        </a:rPr>
                        <a:t>Convicting the guilty</a:t>
                      </a:r>
                    </a:p>
                    <a:p>
                      <a:pPr algn="ctr"/>
                      <a:r>
                        <a:rPr lang="en-US" baseline="0" dirty="0" smtClean="0"/>
                        <a:t>Power of the test</a:t>
                      </a:r>
                    </a:p>
                  </a:txBody>
                  <a:tcPr/>
                </a:tc>
                <a:extLst>
                  <a:ext uri="{0D108BD9-81ED-4DB2-BD59-A6C34878D82A}">
                    <a16:rowId xmlns:a16="http://schemas.microsoft.com/office/drawing/2014/main" val="3350376281"/>
                  </a:ext>
                </a:extLst>
              </a:tr>
              <a:tr h="370840">
                <a:tc>
                  <a:txBody>
                    <a:bodyPr/>
                    <a:lstStyle/>
                    <a:p>
                      <a:r>
                        <a:rPr lang="en-US" dirty="0" smtClean="0"/>
                        <a:t>Fails to Reject H</a:t>
                      </a:r>
                      <a:r>
                        <a:rPr lang="en-US" baseline="-25000" dirty="0" smtClean="0"/>
                        <a:t>0</a:t>
                      </a:r>
                      <a:r>
                        <a:rPr lang="en-US" dirty="0" smtClean="0"/>
                        <a:t> </a:t>
                      </a:r>
                      <a:endParaRPr lang="en-US" dirty="0"/>
                    </a:p>
                  </a:txBody>
                  <a:tcPr/>
                </a:tc>
                <a:tc>
                  <a:txBody>
                    <a:bodyPr/>
                    <a:lstStyle/>
                    <a:p>
                      <a:pPr algn="ctr"/>
                      <a:r>
                        <a:rPr lang="en-US" dirty="0" smtClean="0"/>
                        <a:t>1-</a:t>
                      </a:r>
                      <a:r>
                        <a:rPr lang="el-GR" dirty="0" smtClean="0"/>
                        <a:t>α</a:t>
                      </a:r>
                      <a:r>
                        <a:rPr lang="en-US" dirty="0" smtClean="0"/>
                        <a:t> = P(fail to reject H</a:t>
                      </a:r>
                      <a:r>
                        <a:rPr lang="en-US" baseline="-25000" dirty="0" smtClean="0"/>
                        <a:t>0</a:t>
                      </a:r>
                      <a:r>
                        <a:rPr lang="en-US" dirty="0" smtClean="0"/>
                        <a:t>|H</a:t>
                      </a:r>
                      <a:r>
                        <a:rPr lang="en-US" baseline="-25000" dirty="0" smtClean="0"/>
                        <a:t>0</a:t>
                      </a:r>
                      <a:r>
                        <a:rPr lang="en-US" baseline="0" dirty="0" smtClean="0"/>
                        <a:t> is true)</a:t>
                      </a:r>
                    </a:p>
                    <a:p>
                      <a:pPr marL="0" algn="ctr" defTabSz="914400" rtl="0" eaLnBrk="1" latinLnBrk="0" hangingPunct="1"/>
                      <a:r>
                        <a:rPr lang="en-US" sz="1400" i="1" kern="1200" baseline="0" dirty="0" smtClean="0">
                          <a:solidFill>
                            <a:srgbClr val="00B050"/>
                          </a:solidFill>
                          <a:latin typeface="+mn-lt"/>
                          <a:ea typeface="+mn-ea"/>
                          <a:cs typeface="+mn-cs"/>
                        </a:rPr>
                        <a:t>A correct decision</a:t>
                      </a:r>
                    </a:p>
                    <a:p>
                      <a:pPr marL="0" algn="ctr" defTabSz="914400" rtl="0" eaLnBrk="1" latinLnBrk="0" hangingPunct="1"/>
                      <a:r>
                        <a:rPr lang="en-US" sz="1400" i="1" kern="1200" baseline="0" dirty="0" smtClean="0">
                          <a:solidFill>
                            <a:srgbClr val="00B050"/>
                          </a:solidFill>
                          <a:latin typeface="+mn-lt"/>
                          <a:ea typeface="+mn-ea"/>
                          <a:cs typeface="+mn-cs"/>
                        </a:rPr>
                        <a:t>Letting the innocent go free</a:t>
                      </a:r>
                    </a:p>
                    <a:p>
                      <a:pPr algn="ctr"/>
                      <a:r>
                        <a:rPr lang="en-US" dirty="0" smtClean="0"/>
                        <a:t>Confidence in the test</a:t>
                      </a:r>
                      <a:endParaRPr lang="en-US" dirty="0"/>
                    </a:p>
                  </a:txBody>
                  <a:tcPr/>
                </a:tc>
                <a:tc>
                  <a:txBody>
                    <a:bodyPr/>
                    <a:lstStyle/>
                    <a:p>
                      <a:pPr algn="ctr"/>
                      <a:r>
                        <a:rPr lang="el-GR" dirty="0" smtClean="0"/>
                        <a:t>β</a:t>
                      </a:r>
                      <a:r>
                        <a:rPr lang="en-US" dirty="0" smtClean="0"/>
                        <a:t> = P(fail to reject H</a:t>
                      </a:r>
                      <a:r>
                        <a:rPr lang="en-US" baseline="-25000" dirty="0" smtClean="0"/>
                        <a:t>0</a:t>
                      </a:r>
                      <a:r>
                        <a:rPr lang="en-US" dirty="0" smtClean="0"/>
                        <a:t>|H</a:t>
                      </a:r>
                      <a:r>
                        <a:rPr lang="en-US" baseline="-25000" dirty="0" smtClean="0"/>
                        <a:t>0</a:t>
                      </a:r>
                      <a:r>
                        <a:rPr lang="en-US" baseline="0" dirty="0" smtClean="0"/>
                        <a:t> is false)</a:t>
                      </a:r>
                    </a:p>
                    <a:p>
                      <a:pPr marL="0" algn="ctr" defTabSz="914400" rtl="0" eaLnBrk="1" latinLnBrk="0" hangingPunct="1"/>
                      <a:r>
                        <a:rPr lang="en-US" sz="1400" i="1" kern="1200" baseline="0" dirty="0" smtClean="0">
                          <a:solidFill>
                            <a:srgbClr val="FF0000"/>
                          </a:solidFill>
                          <a:latin typeface="+mn-lt"/>
                          <a:ea typeface="+mn-ea"/>
                          <a:cs typeface="+mn-cs"/>
                        </a:rPr>
                        <a:t>A wrong decision</a:t>
                      </a:r>
                    </a:p>
                    <a:p>
                      <a:pPr marL="0" algn="ctr" defTabSz="914400" rtl="0" eaLnBrk="1" latinLnBrk="0" hangingPunct="1"/>
                      <a:r>
                        <a:rPr lang="en-US" sz="1400" i="1" kern="1200" baseline="0" dirty="0" smtClean="0">
                          <a:solidFill>
                            <a:srgbClr val="FF0000"/>
                          </a:solidFill>
                          <a:latin typeface="+mn-lt"/>
                          <a:ea typeface="+mn-ea"/>
                          <a:cs typeface="+mn-cs"/>
                        </a:rPr>
                        <a:t>Letting the guilty go free</a:t>
                      </a:r>
                    </a:p>
                    <a:p>
                      <a:pPr algn="ctr"/>
                      <a:r>
                        <a:rPr lang="en-US" baseline="0" dirty="0" smtClean="0"/>
                        <a:t>Type II Error</a:t>
                      </a:r>
                      <a:endParaRPr lang="en-US" dirty="0" smtClean="0"/>
                    </a:p>
                    <a:p>
                      <a:pPr algn="ctr"/>
                      <a:endParaRPr lang="en-US" dirty="0"/>
                    </a:p>
                  </a:txBody>
                  <a:tcPr/>
                </a:tc>
                <a:extLst>
                  <a:ext uri="{0D108BD9-81ED-4DB2-BD59-A6C34878D82A}">
                    <a16:rowId xmlns:a16="http://schemas.microsoft.com/office/drawing/2014/main" val="1712256863"/>
                  </a:ext>
                </a:extLst>
              </a:tr>
            </a:tbl>
          </a:graphicData>
        </a:graphic>
      </p:graphicFrame>
      <p:sp>
        <p:nvSpPr>
          <p:cNvPr id="4" name="TextBox 3"/>
          <p:cNvSpPr txBox="1"/>
          <p:nvPr/>
        </p:nvSpPr>
        <p:spPr>
          <a:xfrm>
            <a:off x="838200" y="1104478"/>
            <a:ext cx="4232564" cy="646331"/>
          </a:xfrm>
          <a:prstGeom prst="rect">
            <a:avLst/>
          </a:prstGeom>
          <a:noFill/>
        </p:spPr>
        <p:txBody>
          <a:bodyPr wrap="square" rtlCol="0">
            <a:spAutoFit/>
          </a:bodyPr>
          <a:lstStyle/>
          <a:p>
            <a:r>
              <a:rPr lang="en-US" dirty="0" smtClean="0"/>
              <a:t>H</a:t>
            </a:r>
            <a:r>
              <a:rPr lang="en-US" baseline="-25000" dirty="0" smtClean="0"/>
              <a:t>0</a:t>
            </a:r>
            <a:r>
              <a:rPr lang="en-US" dirty="0" smtClean="0"/>
              <a:t>: D=0 The intervention had no effect</a:t>
            </a:r>
          </a:p>
          <a:p>
            <a:r>
              <a:rPr lang="en-US" dirty="0" smtClean="0"/>
              <a:t>H</a:t>
            </a:r>
            <a:r>
              <a:rPr lang="en-US" baseline="-25000" dirty="0" smtClean="0"/>
              <a:t>1</a:t>
            </a:r>
            <a:r>
              <a:rPr lang="en-US" dirty="0" smtClean="0"/>
              <a:t>: D≠0 The intervention had an effect</a:t>
            </a:r>
            <a:endParaRPr lang="en-US" dirty="0"/>
          </a:p>
        </p:txBody>
      </p:sp>
      <p:sp>
        <p:nvSpPr>
          <p:cNvPr id="8" name="TextBox 7"/>
          <p:cNvSpPr txBox="1"/>
          <p:nvPr/>
        </p:nvSpPr>
        <p:spPr>
          <a:xfrm>
            <a:off x="5239712" y="1135256"/>
            <a:ext cx="4985404" cy="584775"/>
          </a:xfrm>
          <a:prstGeom prst="rect">
            <a:avLst/>
          </a:prstGeom>
          <a:noFill/>
        </p:spPr>
        <p:txBody>
          <a:bodyPr wrap="none" rtlCol="0">
            <a:spAutoFit/>
          </a:bodyPr>
          <a:lstStyle/>
          <a:p>
            <a:r>
              <a:rPr lang="en-US" sz="1600" dirty="0" smtClean="0">
                <a:ln>
                  <a:solidFill>
                    <a:srgbClr val="FF0000"/>
                  </a:solidFill>
                </a:ln>
                <a:solidFill>
                  <a:srgbClr val="FF0000"/>
                </a:solidFill>
              </a:rPr>
              <a:t>This requires a testing strategy which will require multiple</a:t>
            </a:r>
          </a:p>
          <a:p>
            <a:r>
              <a:rPr lang="en-US" sz="1600" dirty="0" smtClean="0">
                <a:ln>
                  <a:solidFill>
                    <a:srgbClr val="FF0000"/>
                  </a:solidFill>
                </a:ln>
                <a:solidFill>
                  <a:srgbClr val="FF0000"/>
                </a:solidFill>
              </a:rPr>
              <a:t>Well thought specifications and test statements </a:t>
            </a:r>
            <a:endParaRPr lang="en-US" sz="1600" dirty="0">
              <a:ln>
                <a:solidFill>
                  <a:srgbClr val="FF0000"/>
                </a:solidFill>
              </a:ln>
              <a:solidFill>
                <a:srgbClr val="FF0000"/>
              </a:solidFill>
            </a:endParaRPr>
          </a:p>
        </p:txBody>
      </p:sp>
      <p:sp>
        <p:nvSpPr>
          <p:cNvPr id="9" name="Right Arrow 8"/>
          <p:cNvSpPr/>
          <p:nvPr/>
        </p:nvSpPr>
        <p:spPr>
          <a:xfrm rot="10800000">
            <a:off x="4758267" y="1312333"/>
            <a:ext cx="481445" cy="220134"/>
          </a:xfrm>
          <a:prstGeom prst="rightArrow">
            <a:avLst>
              <a:gd name="adj1" fmla="val 65384"/>
              <a:gd name="adj2" fmla="val 69231"/>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762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Lack of Proof, its all about rejection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253315578"/>
              </p:ext>
            </p:extLst>
          </p:nvPr>
        </p:nvGraphicFramePr>
        <p:xfrm>
          <a:off x="838200" y="1858510"/>
          <a:ext cx="9802092" cy="2778760"/>
        </p:xfrm>
        <a:graphic>
          <a:graphicData uri="http://schemas.openxmlformats.org/drawingml/2006/table">
            <a:tbl>
              <a:tblPr firstRow="1" firstCol="1">
                <a:tableStyleId>{5C22544A-7EE6-4342-B048-85BDC9FD1C3A}</a:tableStyleId>
              </a:tblPr>
              <a:tblGrid>
                <a:gridCol w="2885902">
                  <a:extLst>
                    <a:ext uri="{9D8B030D-6E8A-4147-A177-3AD203B41FA5}">
                      <a16:colId xmlns:a16="http://schemas.microsoft.com/office/drawing/2014/main" val="3657551492"/>
                    </a:ext>
                  </a:extLst>
                </a:gridCol>
                <a:gridCol w="3648826">
                  <a:extLst>
                    <a:ext uri="{9D8B030D-6E8A-4147-A177-3AD203B41FA5}">
                      <a16:colId xmlns:a16="http://schemas.microsoft.com/office/drawing/2014/main" val="120159241"/>
                    </a:ext>
                  </a:extLst>
                </a:gridCol>
                <a:gridCol w="3267364">
                  <a:extLst>
                    <a:ext uri="{9D8B030D-6E8A-4147-A177-3AD203B41FA5}">
                      <a16:colId xmlns:a16="http://schemas.microsoft.com/office/drawing/2014/main" val="3180571052"/>
                    </a:ext>
                  </a:extLst>
                </a:gridCol>
              </a:tblGrid>
              <a:tr h="370840">
                <a:tc>
                  <a:txBody>
                    <a:bodyPr/>
                    <a:lstStyle/>
                    <a:p>
                      <a:r>
                        <a:rPr lang="en-US" dirty="0" smtClean="0"/>
                        <a:t>The statistician’s decision</a:t>
                      </a:r>
                    </a:p>
                  </a:txBody>
                  <a:tcPr/>
                </a:tc>
                <a:tc>
                  <a:txBody>
                    <a:bodyPr/>
                    <a:lstStyle/>
                    <a:p>
                      <a:pPr algn="ctr"/>
                      <a:r>
                        <a:rPr lang="en-US" dirty="0" smtClean="0"/>
                        <a:t>H</a:t>
                      </a:r>
                      <a:r>
                        <a:rPr lang="en-US" baseline="-25000" dirty="0" smtClean="0"/>
                        <a:t>0</a:t>
                      </a:r>
                      <a:r>
                        <a:rPr lang="en-US" baseline="0" dirty="0" smtClean="0"/>
                        <a:t> is true</a:t>
                      </a:r>
                      <a:endParaRPr lang="en-US" baseline="0" dirty="0"/>
                    </a:p>
                  </a:txBody>
                  <a:tcPr/>
                </a:tc>
                <a:tc>
                  <a:txBody>
                    <a:bodyPr/>
                    <a:lstStyle/>
                    <a:p>
                      <a:pPr algn="ctr"/>
                      <a:r>
                        <a:rPr lang="en-US" dirty="0" smtClean="0"/>
                        <a:t>H</a:t>
                      </a:r>
                      <a:r>
                        <a:rPr lang="en-US" baseline="-25000" dirty="0" smtClean="0"/>
                        <a:t>0</a:t>
                      </a:r>
                      <a:r>
                        <a:rPr lang="en-US" baseline="0" dirty="0" smtClean="0"/>
                        <a:t> is false</a:t>
                      </a:r>
                      <a:endParaRPr lang="en-US" baseline="0" dirty="0"/>
                    </a:p>
                  </a:txBody>
                  <a:tcPr/>
                </a:tc>
                <a:extLst>
                  <a:ext uri="{0D108BD9-81ED-4DB2-BD59-A6C34878D82A}">
                    <a16:rowId xmlns:a16="http://schemas.microsoft.com/office/drawing/2014/main" val="2797820159"/>
                  </a:ext>
                </a:extLst>
              </a:tr>
              <a:tr h="370840">
                <a:tc>
                  <a:txBody>
                    <a:bodyPr/>
                    <a:lstStyle/>
                    <a:p>
                      <a:r>
                        <a:rPr lang="en-US" dirty="0" smtClean="0"/>
                        <a:t>Rejects H</a:t>
                      </a:r>
                      <a:r>
                        <a:rPr lang="en-US" baseline="-25000" dirty="0" smtClean="0"/>
                        <a:t>0</a:t>
                      </a:r>
                      <a:endParaRPr lang="en-US" baseline="-25000" dirty="0"/>
                    </a:p>
                  </a:txBody>
                  <a:tcPr/>
                </a:tc>
                <a:tc>
                  <a:txBody>
                    <a:bodyPr/>
                    <a:lstStyle/>
                    <a:p>
                      <a:pPr algn="ctr"/>
                      <a:r>
                        <a:rPr lang="el-GR" dirty="0" smtClean="0"/>
                        <a:t>α</a:t>
                      </a:r>
                      <a:r>
                        <a:rPr lang="en-US" dirty="0" smtClean="0"/>
                        <a:t> = P(reject H</a:t>
                      </a:r>
                      <a:r>
                        <a:rPr lang="en-US" baseline="-25000" dirty="0" smtClean="0"/>
                        <a:t>0</a:t>
                      </a:r>
                      <a:r>
                        <a:rPr lang="en-US" dirty="0" smtClean="0"/>
                        <a:t>|H</a:t>
                      </a:r>
                      <a:r>
                        <a:rPr lang="en-US" baseline="-25000" dirty="0" smtClean="0"/>
                        <a:t>0</a:t>
                      </a:r>
                      <a:r>
                        <a:rPr lang="en-US" baseline="0" dirty="0" smtClean="0"/>
                        <a:t> is true)</a:t>
                      </a:r>
                    </a:p>
                    <a:p>
                      <a:pPr algn="ctr"/>
                      <a:r>
                        <a:rPr lang="en-US" sz="1400" i="1" baseline="0" dirty="0" smtClean="0">
                          <a:solidFill>
                            <a:srgbClr val="FF0000"/>
                          </a:solidFill>
                        </a:rPr>
                        <a:t>A wrong decision</a:t>
                      </a:r>
                    </a:p>
                    <a:p>
                      <a:pPr algn="ctr"/>
                      <a:r>
                        <a:rPr lang="en-US" sz="1400" i="1" baseline="0" dirty="0" smtClean="0">
                          <a:solidFill>
                            <a:srgbClr val="FF0000"/>
                          </a:solidFill>
                        </a:rPr>
                        <a:t>Convicting the innocent</a:t>
                      </a:r>
                    </a:p>
                    <a:p>
                      <a:pPr algn="ctr"/>
                      <a:r>
                        <a:rPr lang="en-US" baseline="0" dirty="0" smtClean="0"/>
                        <a:t>Type I Error</a:t>
                      </a:r>
                      <a:endParaRPr lang="en-US" dirty="0"/>
                    </a:p>
                  </a:txBody>
                  <a:tcPr/>
                </a:tc>
                <a:tc>
                  <a:txBody>
                    <a:bodyPr/>
                    <a:lstStyle/>
                    <a:p>
                      <a:pPr algn="ctr"/>
                      <a:r>
                        <a:rPr lang="en-US" dirty="0" smtClean="0"/>
                        <a:t>1-</a:t>
                      </a:r>
                      <a:r>
                        <a:rPr lang="el-GR" dirty="0" smtClean="0"/>
                        <a:t>β</a:t>
                      </a:r>
                      <a:r>
                        <a:rPr lang="en-US" dirty="0" smtClean="0"/>
                        <a:t> = P(reject H</a:t>
                      </a:r>
                      <a:r>
                        <a:rPr lang="en-US" baseline="-25000" dirty="0" smtClean="0"/>
                        <a:t>0</a:t>
                      </a:r>
                      <a:r>
                        <a:rPr lang="en-US" dirty="0" smtClean="0"/>
                        <a:t>|H</a:t>
                      </a:r>
                      <a:r>
                        <a:rPr lang="en-US" baseline="-25000" dirty="0" smtClean="0"/>
                        <a:t>0</a:t>
                      </a:r>
                      <a:r>
                        <a:rPr lang="en-US" baseline="0" dirty="0" smtClean="0"/>
                        <a:t> is false)</a:t>
                      </a:r>
                    </a:p>
                    <a:p>
                      <a:pPr marL="0" algn="ctr" defTabSz="914400" rtl="0" eaLnBrk="1" latinLnBrk="0" hangingPunct="1"/>
                      <a:r>
                        <a:rPr lang="en-US" sz="1400" i="1" kern="1200" baseline="0" dirty="0" smtClean="0">
                          <a:solidFill>
                            <a:srgbClr val="00B050"/>
                          </a:solidFill>
                          <a:latin typeface="+mn-lt"/>
                          <a:ea typeface="+mn-ea"/>
                          <a:cs typeface="+mn-cs"/>
                        </a:rPr>
                        <a:t>A correct decision</a:t>
                      </a:r>
                    </a:p>
                    <a:p>
                      <a:pPr marL="0" algn="ctr" defTabSz="914400" rtl="0" eaLnBrk="1" latinLnBrk="0" hangingPunct="1"/>
                      <a:r>
                        <a:rPr lang="en-US" sz="1400" i="1" kern="1200" baseline="0" dirty="0" smtClean="0">
                          <a:solidFill>
                            <a:srgbClr val="00B050"/>
                          </a:solidFill>
                          <a:latin typeface="+mn-lt"/>
                          <a:ea typeface="+mn-ea"/>
                          <a:cs typeface="+mn-cs"/>
                        </a:rPr>
                        <a:t>Convicting the guilty</a:t>
                      </a:r>
                    </a:p>
                    <a:p>
                      <a:pPr algn="ctr"/>
                      <a:r>
                        <a:rPr lang="en-US" baseline="0" dirty="0" smtClean="0"/>
                        <a:t>Power of the test</a:t>
                      </a:r>
                    </a:p>
                  </a:txBody>
                  <a:tcPr/>
                </a:tc>
                <a:extLst>
                  <a:ext uri="{0D108BD9-81ED-4DB2-BD59-A6C34878D82A}">
                    <a16:rowId xmlns:a16="http://schemas.microsoft.com/office/drawing/2014/main" val="3350376281"/>
                  </a:ext>
                </a:extLst>
              </a:tr>
              <a:tr h="370840">
                <a:tc>
                  <a:txBody>
                    <a:bodyPr/>
                    <a:lstStyle/>
                    <a:p>
                      <a:r>
                        <a:rPr lang="en-US" dirty="0" smtClean="0"/>
                        <a:t>Fails to Reject H</a:t>
                      </a:r>
                      <a:r>
                        <a:rPr lang="en-US" baseline="-25000" dirty="0" smtClean="0"/>
                        <a:t>0</a:t>
                      </a:r>
                      <a:r>
                        <a:rPr lang="en-US" dirty="0" smtClean="0"/>
                        <a:t> </a:t>
                      </a:r>
                      <a:endParaRPr lang="en-US" dirty="0"/>
                    </a:p>
                  </a:txBody>
                  <a:tcPr/>
                </a:tc>
                <a:tc>
                  <a:txBody>
                    <a:bodyPr/>
                    <a:lstStyle/>
                    <a:p>
                      <a:pPr algn="ctr"/>
                      <a:r>
                        <a:rPr lang="en-US" dirty="0" smtClean="0"/>
                        <a:t>1-</a:t>
                      </a:r>
                      <a:r>
                        <a:rPr lang="el-GR" dirty="0" smtClean="0"/>
                        <a:t>α</a:t>
                      </a:r>
                      <a:r>
                        <a:rPr lang="en-US" dirty="0" smtClean="0"/>
                        <a:t> = P(fail to reject H</a:t>
                      </a:r>
                      <a:r>
                        <a:rPr lang="en-US" baseline="-25000" dirty="0" smtClean="0"/>
                        <a:t>0</a:t>
                      </a:r>
                      <a:r>
                        <a:rPr lang="en-US" dirty="0" smtClean="0"/>
                        <a:t>|H</a:t>
                      </a:r>
                      <a:r>
                        <a:rPr lang="en-US" baseline="-25000" dirty="0" smtClean="0"/>
                        <a:t>0</a:t>
                      </a:r>
                      <a:r>
                        <a:rPr lang="en-US" baseline="0" dirty="0" smtClean="0"/>
                        <a:t> is true)</a:t>
                      </a:r>
                    </a:p>
                    <a:p>
                      <a:pPr marL="0" algn="ctr" defTabSz="914400" rtl="0" eaLnBrk="1" latinLnBrk="0" hangingPunct="1"/>
                      <a:r>
                        <a:rPr lang="en-US" sz="1400" i="1" kern="1200" baseline="0" dirty="0" smtClean="0">
                          <a:solidFill>
                            <a:srgbClr val="00B050"/>
                          </a:solidFill>
                          <a:latin typeface="+mn-lt"/>
                          <a:ea typeface="+mn-ea"/>
                          <a:cs typeface="+mn-cs"/>
                        </a:rPr>
                        <a:t>A correct decision</a:t>
                      </a:r>
                    </a:p>
                    <a:p>
                      <a:pPr marL="0" algn="ctr" defTabSz="914400" rtl="0" eaLnBrk="1" latinLnBrk="0" hangingPunct="1"/>
                      <a:r>
                        <a:rPr lang="en-US" sz="1400" i="1" kern="1200" baseline="0" dirty="0" smtClean="0">
                          <a:solidFill>
                            <a:srgbClr val="00B050"/>
                          </a:solidFill>
                          <a:latin typeface="+mn-lt"/>
                          <a:ea typeface="+mn-ea"/>
                          <a:cs typeface="+mn-cs"/>
                        </a:rPr>
                        <a:t>Letting the innocent go free</a:t>
                      </a:r>
                    </a:p>
                    <a:p>
                      <a:pPr algn="ctr"/>
                      <a:r>
                        <a:rPr lang="en-US" dirty="0" smtClean="0"/>
                        <a:t>Confidence in the test</a:t>
                      </a:r>
                      <a:endParaRPr lang="en-US" dirty="0"/>
                    </a:p>
                  </a:txBody>
                  <a:tcPr/>
                </a:tc>
                <a:tc>
                  <a:txBody>
                    <a:bodyPr/>
                    <a:lstStyle/>
                    <a:p>
                      <a:pPr algn="ctr"/>
                      <a:r>
                        <a:rPr lang="el-GR" dirty="0" smtClean="0"/>
                        <a:t>Β</a:t>
                      </a:r>
                      <a:r>
                        <a:rPr lang="en-US" dirty="0" smtClean="0"/>
                        <a:t> = P(fail to reject H</a:t>
                      </a:r>
                      <a:r>
                        <a:rPr lang="en-US" baseline="-25000" dirty="0" smtClean="0"/>
                        <a:t>0</a:t>
                      </a:r>
                      <a:r>
                        <a:rPr lang="en-US" dirty="0" smtClean="0"/>
                        <a:t>|H</a:t>
                      </a:r>
                      <a:r>
                        <a:rPr lang="en-US" baseline="-25000" dirty="0" smtClean="0"/>
                        <a:t>0</a:t>
                      </a:r>
                      <a:r>
                        <a:rPr lang="en-US" baseline="0" dirty="0" smtClean="0"/>
                        <a:t> is false)</a:t>
                      </a:r>
                    </a:p>
                    <a:p>
                      <a:pPr marL="0" algn="ctr" defTabSz="914400" rtl="0" eaLnBrk="1" latinLnBrk="0" hangingPunct="1"/>
                      <a:r>
                        <a:rPr lang="en-US" sz="1400" i="1" kern="1200" baseline="0" dirty="0" smtClean="0">
                          <a:solidFill>
                            <a:srgbClr val="FF0000"/>
                          </a:solidFill>
                          <a:latin typeface="+mn-lt"/>
                          <a:ea typeface="+mn-ea"/>
                          <a:cs typeface="+mn-cs"/>
                        </a:rPr>
                        <a:t>A wrong decision</a:t>
                      </a:r>
                    </a:p>
                    <a:p>
                      <a:pPr marL="0" algn="ctr" defTabSz="914400" rtl="0" eaLnBrk="1" latinLnBrk="0" hangingPunct="1"/>
                      <a:r>
                        <a:rPr lang="en-US" sz="1400" i="1" kern="1200" baseline="0" dirty="0" smtClean="0">
                          <a:solidFill>
                            <a:srgbClr val="FF0000"/>
                          </a:solidFill>
                          <a:latin typeface="+mn-lt"/>
                          <a:ea typeface="+mn-ea"/>
                          <a:cs typeface="+mn-cs"/>
                        </a:rPr>
                        <a:t>Letting the guilty go free</a:t>
                      </a:r>
                    </a:p>
                    <a:p>
                      <a:pPr algn="ctr"/>
                      <a:r>
                        <a:rPr lang="en-US" baseline="0" dirty="0" smtClean="0"/>
                        <a:t>Type II Error</a:t>
                      </a:r>
                      <a:endParaRPr lang="en-US" dirty="0" smtClean="0"/>
                    </a:p>
                    <a:p>
                      <a:pPr algn="ctr"/>
                      <a:endParaRPr lang="en-US" dirty="0"/>
                    </a:p>
                  </a:txBody>
                  <a:tcPr/>
                </a:tc>
                <a:extLst>
                  <a:ext uri="{0D108BD9-81ED-4DB2-BD59-A6C34878D82A}">
                    <a16:rowId xmlns:a16="http://schemas.microsoft.com/office/drawing/2014/main" val="1712256863"/>
                  </a:ext>
                </a:extLst>
              </a:tr>
            </a:tbl>
          </a:graphicData>
        </a:graphic>
      </p:graphicFrame>
      <p:sp>
        <p:nvSpPr>
          <p:cNvPr id="4" name="TextBox 3"/>
          <p:cNvSpPr txBox="1"/>
          <p:nvPr/>
        </p:nvSpPr>
        <p:spPr>
          <a:xfrm>
            <a:off x="838200" y="1104478"/>
            <a:ext cx="4232564" cy="646331"/>
          </a:xfrm>
          <a:prstGeom prst="rect">
            <a:avLst/>
          </a:prstGeom>
          <a:noFill/>
        </p:spPr>
        <p:txBody>
          <a:bodyPr wrap="square" rtlCol="0">
            <a:spAutoFit/>
          </a:bodyPr>
          <a:lstStyle/>
          <a:p>
            <a:r>
              <a:rPr lang="en-US" dirty="0" smtClean="0"/>
              <a:t>H</a:t>
            </a:r>
            <a:r>
              <a:rPr lang="en-US" baseline="-25000" dirty="0" smtClean="0"/>
              <a:t>0</a:t>
            </a:r>
            <a:r>
              <a:rPr lang="en-US" dirty="0" smtClean="0"/>
              <a:t>: D=0 The intervention had no effect</a:t>
            </a:r>
          </a:p>
          <a:p>
            <a:r>
              <a:rPr lang="en-US" dirty="0" smtClean="0"/>
              <a:t>H</a:t>
            </a:r>
            <a:r>
              <a:rPr lang="en-US" baseline="-25000" dirty="0" smtClean="0"/>
              <a:t>1</a:t>
            </a:r>
            <a:r>
              <a:rPr lang="en-US" dirty="0" smtClean="0"/>
              <a:t>: D≠0 The intervention had an effect</a:t>
            </a:r>
            <a:endParaRPr lang="en-US" dirty="0"/>
          </a:p>
        </p:txBody>
      </p:sp>
      <p:sp>
        <p:nvSpPr>
          <p:cNvPr id="5" name="TextBox 4"/>
          <p:cNvSpPr txBox="1"/>
          <p:nvPr/>
        </p:nvSpPr>
        <p:spPr>
          <a:xfrm>
            <a:off x="702043" y="4744971"/>
            <a:ext cx="10149460" cy="400110"/>
          </a:xfrm>
          <a:prstGeom prst="rect">
            <a:avLst/>
          </a:prstGeom>
          <a:noFill/>
        </p:spPr>
        <p:txBody>
          <a:bodyPr wrap="square" rtlCol="0">
            <a:spAutoFit/>
          </a:bodyPr>
          <a:lstStyle/>
          <a:p>
            <a:pPr algn="ctr"/>
            <a:r>
              <a:rPr lang="en-US" sz="1600" dirty="0" smtClean="0"/>
              <a:t>Avoid</a:t>
            </a:r>
            <a:r>
              <a:rPr lang="en-US" sz="2000" b="1" dirty="0" smtClean="0">
                <a:solidFill>
                  <a:srgbClr val="FF0000"/>
                </a:solidFill>
              </a:rPr>
              <a:t> Type III errors</a:t>
            </a:r>
            <a:r>
              <a:rPr lang="en-US" sz="1600" dirty="0" smtClean="0"/>
              <a:t> which occurs when you get the right answer to the wrong question (Kennedy, 2008).</a:t>
            </a:r>
          </a:p>
        </p:txBody>
      </p:sp>
      <p:sp>
        <p:nvSpPr>
          <p:cNvPr id="6" name="TextBox 5"/>
          <p:cNvSpPr txBox="1"/>
          <p:nvPr/>
        </p:nvSpPr>
        <p:spPr>
          <a:xfrm>
            <a:off x="5239712" y="1242977"/>
            <a:ext cx="5819798" cy="369332"/>
          </a:xfrm>
          <a:prstGeom prst="rect">
            <a:avLst/>
          </a:prstGeom>
          <a:noFill/>
        </p:spPr>
        <p:txBody>
          <a:bodyPr wrap="none" rtlCol="0">
            <a:spAutoFit/>
          </a:bodyPr>
          <a:lstStyle/>
          <a:p>
            <a:r>
              <a:rPr lang="en-US" dirty="0" smtClean="0">
                <a:ln>
                  <a:solidFill>
                    <a:srgbClr val="FF0000"/>
                  </a:solidFill>
                </a:ln>
                <a:solidFill>
                  <a:srgbClr val="FF0000"/>
                </a:solidFill>
              </a:rPr>
              <a:t>The problem with this is it is sensitive to model specification</a:t>
            </a:r>
            <a:endParaRPr lang="en-US" dirty="0">
              <a:ln>
                <a:solidFill>
                  <a:srgbClr val="FF0000"/>
                </a:solidFill>
              </a:ln>
              <a:solidFill>
                <a:srgbClr val="FF0000"/>
              </a:solidFill>
            </a:endParaRPr>
          </a:p>
        </p:txBody>
      </p:sp>
      <p:sp>
        <p:nvSpPr>
          <p:cNvPr id="7" name="Right Arrow 6"/>
          <p:cNvSpPr/>
          <p:nvPr/>
        </p:nvSpPr>
        <p:spPr>
          <a:xfrm rot="10800000">
            <a:off x="4758267" y="1312333"/>
            <a:ext cx="481445" cy="220134"/>
          </a:xfrm>
          <a:prstGeom prst="rightArrow">
            <a:avLst>
              <a:gd name="adj1" fmla="val 65384"/>
              <a:gd name="adj2" fmla="val 69231"/>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46557" y="5360502"/>
            <a:ext cx="7660432" cy="1077218"/>
          </a:xfrm>
          <a:prstGeom prst="rect">
            <a:avLst/>
          </a:prstGeom>
          <a:noFill/>
        </p:spPr>
        <p:txBody>
          <a:bodyPr wrap="square" rtlCol="0">
            <a:spAutoFit/>
          </a:bodyPr>
          <a:lstStyle/>
          <a:p>
            <a:pPr algn="ctr"/>
            <a:r>
              <a:rPr lang="en-US" sz="1600" dirty="0"/>
              <a:t>Far better an approximate answer to the right question than an exact answer to the wrong question, which can always be made </a:t>
            </a:r>
            <a:r>
              <a:rPr lang="en-US" sz="1600" dirty="0" smtClean="0"/>
              <a:t>precise. </a:t>
            </a:r>
            <a:r>
              <a:rPr lang="en-US" sz="1600" dirty="0"/>
              <a:t>(Tukey, 1962) </a:t>
            </a:r>
          </a:p>
          <a:p>
            <a:pPr algn="ctr"/>
            <a:endParaRPr lang="en-US" sz="1600" dirty="0"/>
          </a:p>
          <a:p>
            <a:pPr algn="ctr"/>
            <a:r>
              <a:rPr lang="en-US" sz="1600" dirty="0"/>
              <a:t>… the initial problem has been transformed to a different question (</a:t>
            </a:r>
            <a:r>
              <a:rPr lang="en-US" sz="1600" dirty="0" err="1"/>
              <a:t>Maddala</a:t>
            </a:r>
            <a:r>
              <a:rPr lang="en-US" sz="1600" dirty="0"/>
              <a:t>, 1999</a:t>
            </a:r>
            <a:r>
              <a:rPr lang="en-US" sz="1600" dirty="0" smtClean="0"/>
              <a:t>)</a:t>
            </a:r>
            <a:endParaRPr lang="en-US" sz="1600" dirty="0"/>
          </a:p>
        </p:txBody>
      </p:sp>
    </p:spTree>
    <p:extLst>
      <p:ext uri="{BB962C8B-B14F-4D97-AF65-F5344CB8AC3E}">
        <p14:creationId xmlns:p14="http://schemas.microsoft.com/office/powerpoint/2010/main" val="45481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200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579" y="256462"/>
            <a:ext cx="10515600" cy="631653"/>
          </a:xfrm>
        </p:spPr>
        <p:txBody>
          <a:bodyPr/>
          <a:lstStyle/>
          <a:p>
            <a:r>
              <a:rPr lang="en-US" dirty="0" smtClean="0"/>
              <a:t>Two models suggested by the visual analysis</a:t>
            </a:r>
            <a:endParaRPr lang="en-US" dirty="0"/>
          </a:p>
        </p:txBody>
      </p:sp>
      <p:pic>
        <p:nvPicPr>
          <p:cNvPr id="3" name="Picture 2"/>
          <p:cNvPicPr>
            <a:picLocks noChangeAspect="1"/>
          </p:cNvPicPr>
          <p:nvPr/>
        </p:nvPicPr>
        <p:blipFill>
          <a:blip r:embed="rId2"/>
          <a:stretch>
            <a:fillRect/>
          </a:stretch>
        </p:blipFill>
        <p:spPr>
          <a:xfrm>
            <a:off x="6198675" y="3867487"/>
            <a:ext cx="5588924" cy="2808618"/>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stretch>
            <a:fillRect/>
          </a:stretch>
        </p:blipFill>
        <p:spPr>
          <a:xfrm>
            <a:off x="6225334" y="847490"/>
            <a:ext cx="5562265" cy="2744796"/>
          </a:xfrm>
          <a:prstGeom prst="rect">
            <a:avLst/>
          </a:prstGeom>
          <a:ln>
            <a:noFill/>
          </a:ln>
          <a:effectLst>
            <a:outerShdw blurRad="292100" dist="139700" dir="2700000" algn="tl" rotWithShape="0">
              <a:srgbClr val="333333">
                <a:alpha val="65000"/>
              </a:srgbClr>
            </a:outerShdw>
          </a:effectLst>
        </p:spPr>
      </p:pic>
      <p:sp>
        <p:nvSpPr>
          <p:cNvPr id="29" name="TextBox 28"/>
          <p:cNvSpPr txBox="1"/>
          <p:nvPr/>
        </p:nvSpPr>
        <p:spPr>
          <a:xfrm>
            <a:off x="976536" y="1406305"/>
            <a:ext cx="2929776" cy="1200329"/>
          </a:xfrm>
          <a:prstGeom prst="rect">
            <a:avLst/>
          </a:prstGeom>
          <a:noFill/>
        </p:spPr>
        <p:txBody>
          <a:bodyPr wrap="none" rtlCol="0">
            <a:spAutoFit/>
          </a:bodyPr>
          <a:lstStyle/>
          <a:p>
            <a:r>
              <a:rPr lang="en-US" dirty="0"/>
              <a:t>title2 </a:t>
            </a:r>
            <a:r>
              <a:rPr lang="en-US" dirty="0"/>
              <a:t>'Quadratic Model';</a:t>
            </a:r>
          </a:p>
          <a:p>
            <a:r>
              <a:rPr lang="es-ES" dirty="0"/>
              <a:t>model_2</a:t>
            </a:r>
            <a:r>
              <a:rPr lang="es-ES" dirty="0"/>
              <a:t>: </a:t>
            </a:r>
            <a:r>
              <a:rPr lang="es-ES" dirty="0" smtClean="0"/>
              <a:t>   </a:t>
            </a:r>
            <a:r>
              <a:rPr lang="es-ES" dirty="0" err="1" smtClean="0"/>
              <a:t>model</a:t>
            </a:r>
            <a:r>
              <a:rPr lang="es-ES" dirty="0" smtClean="0"/>
              <a:t> </a:t>
            </a:r>
            <a:r>
              <a:rPr lang="es-ES" dirty="0"/>
              <a:t>Y = T </a:t>
            </a:r>
            <a:r>
              <a:rPr lang="es-ES" dirty="0"/>
              <a:t> TSQ</a:t>
            </a:r>
            <a:r>
              <a:rPr lang="es-ES" dirty="0"/>
              <a:t>;</a:t>
            </a:r>
          </a:p>
          <a:p>
            <a:r>
              <a:rPr lang="en-US" dirty="0"/>
              <a:t>Quadratic: </a:t>
            </a:r>
            <a:r>
              <a:rPr lang="en-US" dirty="0" smtClean="0"/>
              <a:t>  test </a:t>
            </a:r>
            <a:r>
              <a:rPr lang="en-US" dirty="0" err="1"/>
              <a:t>tsq</a:t>
            </a:r>
            <a:r>
              <a:rPr lang="en-US" dirty="0"/>
              <a:t>=0;      </a:t>
            </a:r>
          </a:p>
          <a:p>
            <a:r>
              <a:rPr lang="en-US" dirty="0"/>
              <a:t>run</a:t>
            </a:r>
            <a:r>
              <a:rPr lang="en-US" dirty="0"/>
              <a:t>;</a:t>
            </a:r>
          </a:p>
        </p:txBody>
      </p:sp>
      <p:sp>
        <p:nvSpPr>
          <p:cNvPr id="30" name="TextBox 29"/>
          <p:cNvSpPr txBox="1"/>
          <p:nvPr/>
        </p:nvSpPr>
        <p:spPr>
          <a:xfrm>
            <a:off x="976536" y="4578848"/>
            <a:ext cx="3673442" cy="1200329"/>
          </a:xfrm>
          <a:prstGeom prst="rect">
            <a:avLst/>
          </a:prstGeom>
          <a:noFill/>
        </p:spPr>
        <p:txBody>
          <a:bodyPr wrap="none" rtlCol="0">
            <a:spAutoFit/>
          </a:bodyPr>
          <a:lstStyle/>
          <a:p>
            <a:r>
              <a:rPr lang="en-US" dirty="0"/>
              <a:t>title2 </a:t>
            </a:r>
            <a:r>
              <a:rPr lang="en-US" dirty="0"/>
              <a:t>'Structural break model';</a:t>
            </a:r>
          </a:p>
          <a:p>
            <a:r>
              <a:rPr lang="es-ES" dirty="0"/>
              <a:t>model_4: </a:t>
            </a:r>
            <a:r>
              <a:rPr lang="es-ES" dirty="0" smtClean="0"/>
              <a:t>               </a:t>
            </a:r>
            <a:r>
              <a:rPr lang="es-ES" dirty="0" err="1" smtClean="0"/>
              <a:t>model</a:t>
            </a:r>
            <a:r>
              <a:rPr lang="es-ES" dirty="0" smtClean="0"/>
              <a:t> </a:t>
            </a:r>
            <a:r>
              <a:rPr lang="es-ES" dirty="0"/>
              <a:t>Y = T </a:t>
            </a:r>
            <a:r>
              <a:rPr lang="es-ES" dirty="0"/>
              <a:t> D  DT</a:t>
            </a:r>
            <a:r>
              <a:rPr lang="es-ES" dirty="0"/>
              <a:t>;</a:t>
            </a:r>
          </a:p>
          <a:p>
            <a:r>
              <a:rPr lang="en-US" dirty="0" err="1"/>
              <a:t>Structural_break</a:t>
            </a:r>
            <a:r>
              <a:rPr lang="en-US" dirty="0"/>
              <a:t>: </a:t>
            </a:r>
            <a:r>
              <a:rPr lang="en-US" dirty="0" smtClean="0"/>
              <a:t> test </a:t>
            </a:r>
            <a:r>
              <a:rPr lang="en-US" dirty="0"/>
              <a:t>D=DT=0; </a:t>
            </a:r>
            <a:endParaRPr lang="en-US" dirty="0"/>
          </a:p>
          <a:p>
            <a:r>
              <a:rPr lang="en-US" dirty="0"/>
              <a:t>run</a:t>
            </a:r>
            <a:r>
              <a:rPr lang="en-US" dirty="0"/>
              <a:t>;</a:t>
            </a:r>
          </a:p>
        </p:txBody>
      </p:sp>
      <p:graphicFrame>
        <p:nvGraphicFramePr>
          <p:cNvPr id="31" name="Table 30"/>
          <p:cNvGraphicFramePr>
            <a:graphicFrameLocks noGrp="1"/>
          </p:cNvGraphicFramePr>
          <p:nvPr>
            <p:extLst>
              <p:ext uri="{D42A27DB-BD31-4B8C-83A1-F6EECF244321}">
                <p14:modId xmlns:p14="http://schemas.microsoft.com/office/powerpoint/2010/main" val="3263666423"/>
              </p:ext>
            </p:extLst>
          </p:nvPr>
        </p:nvGraphicFramePr>
        <p:xfrm>
          <a:off x="298579" y="3016161"/>
          <a:ext cx="5645023" cy="1153160"/>
        </p:xfrm>
        <a:graphic>
          <a:graphicData uri="http://schemas.openxmlformats.org/drawingml/2006/table">
            <a:tbl>
              <a:tblPr firstRow="1">
                <a:effectLst>
                  <a:outerShdw blurRad="50800" dist="38100" dir="2700000" algn="tl" rotWithShape="0">
                    <a:prstClr val="black">
                      <a:alpha val="40000"/>
                    </a:prstClr>
                  </a:outerShdw>
                </a:effectLst>
                <a:tableStyleId>{5C22544A-7EE6-4342-B048-85BDC9FD1C3A}</a:tableStyleId>
              </a:tblPr>
              <a:tblGrid>
                <a:gridCol w="2725683">
                  <a:extLst>
                    <a:ext uri="{9D8B030D-6E8A-4147-A177-3AD203B41FA5}">
                      <a16:colId xmlns:a16="http://schemas.microsoft.com/office/drawing/2014/main" val="2113608710"/>
                    </a:ext>
                  </a:extLst>
                </a:gridCol>
                <a:gridCol w="766597">
                  <a:extLst>
                    <a:ext uri="{9D8B030D-6E8A-4147-A177-3AD203B41FA5}">
                      <a16:colId xmlns:a16="http://schemas.microsoft.com/office/drawing/2014/main" val="2303278991"/>
                    </a:ext>
                  </a:extLst>
                </a:gridCol>
                <a:gridCol w="717581">
                  <a:extLst>
                    <a:ext uri="{9D8B030D-6E8A-4147-A177-3AD203B41FA5}">
                      <a16:colId xmlns:a16="http://schemas.microsoft.com/office/drawing/2014/main" val="3641963224"/>
                    </a:ext>
                  </a:extLst>
                </a:gridCol>
                <a:gridCol w="717581">
                  <a:extLst>
                    <a:ext uri="{9D8B030D-6E8A-4147-A177-3AD203B41FA5}">
                      <a16:colId xmlns:a16="http://schemas.microsoft.com/office/drawing/2014/main" val="1386297312"/>
                    </a:ext>
                  </a:extLst>
                </a:gridCol>
                <a:gridCol w="717581">
                  <a:extLst>
                    <a:ext uri="{9D8B030D-6E8A-4147-A177-3AD203B41FA5}">
                      <a16:colId xmlns:a16="http://schemas.microsoft.com/office/drawing/2014/main" val="2343483587"/>
                    </a:ext>
                  </a:extLst>
                </a:gridCol>
              </a:tblGrid>
              <a:tr h="370840">
                <a:tc>
                  <a:txBody>
                    <a:bodyPr/>
                    <a:lstStyle/>
                    <a:p>
                      <a:endParaRPr lang="en-US" sz="900" b="1"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r>
                        <a:rPr lang="en-US" sz="900" b="1" kern="1200" dirty="0" smtClean="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F Value</a:t>
                      </a:r>
                      <a:endParaRPr lang="en-US" sz="900" b="1"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r>
                        <a:rPr lang="en-US" sz="900" b="1" kern="1200" dirty="0" smtClean="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P-value</a:t>
                      </a:r>
                      <a:endParaRPr lang="en-US" sz="900" b="1"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pPr algn="ctr"/>
                      <a:r>
                        <a:rPr lang="en-US" sz="1200" b="0" kern="1200" dirty="0" smtClean="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adj</a:t>
                      </a:r>
                      <a:r>
                        <a:rPr lang="en-US" sz="1400" b="1" kern="1200" dirty="0" smtClean="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R</a:t>
                      </a:r>
                      <a:r>
                        <a:rPr lang="en-US" sz="1400" b="1" kern="1200" baseline="30000" dirty="0" smtClean="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n-US" sz="1400" b="1"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pPr algn="ctr"/>
                      <a:r>
                        <a:rPr lang="en-US" sz="1050" b="1" kern="1200" dirty="0" smtClean="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Root MSE</a:t>
                      </a:r>
                      <a:endParaRPr lang="en-US" sz="1050" b="1"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extLst>
                  <a:ext uri="{0D108BD9-81ED-4DB2-BD59-A6C34878D82A}">
                    <a16:rowId xmlns:a16="http://schemas.microsoft.com/office/drawing/2014/main" val="3254966076"/>
                  </a:ext>
                </a:extLst>
              </a:tr>
              <a:tr h="370840">
                <a:tc>
                  <a:txBody>
                    <a:bodyPr/>
                    <a:lstStyle/>
                    <a:p>
                      <a:r>
                        <a:rPr lang="en-US" sz="1400" dirty="0" smtClean="0">
                          <a:latin typeface="Arial" panose="020B0604020202020204" pitchFamily="34" charset="0"/>
                          <a:ea typeface="Calibri" panose="020F0502020204030204" pitchFamily="34" charset="0"/>
                          <a:cs typeface="Arial" panose="020B0604020202020204" pitchFamily="34" charset="0"/>
                        </a:rPr>
                        <a:t>Quadratic: test </a:t>
                      </a:r>
                      <a:r>
                        <a:rPr lang="en-US" sz="1400" dirty="0" err="1" smtClean="0">
                          <a:latin typeface="Arial" panose="020B0604020202020204" pitchFamily="34" charset="0"/>
                          <a:ea typeface="Calibri" panose="020F0502020204030204" pitchFamily="34" charset="0"/>
                          <a:cs typeface="Arial" panose="020B0604020202020204" pitchFamily="34" charset="0"/>
                        </a:rPr>
                        <a:t>tsq</a:t>
                      </a:r>
                      <a:r>
                        <a:rPr lang="en-US" sz="1400" dirty="0" smtClean="0">
                          <a:latin typeface="Arial" panose="020B0604020202020204" pitchFamily="34" charset="0"/>
                          <a:ea typeface="Calibri" panose="020F0502020204030204" pitchFamily="34" charset="0"/>
                          <a:cs typeface="Arial" panose="020B0604020202020204" pitchFamily="34" charset="0"/>
                        </a:rPr>
                        <a:t>=0;</a:t>
                      </a:r>
                      <a:endParaRPr 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76.84</a:t>
                      </a:r>
                      <a:endParaRPr 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&lt;.0001</a:t>
                      </a:r>
                      <a:endParaRPr 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0.996</a:t>
                      </a:r>
                      <a:endParaRPr 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0.80</a:t>
                      </a:r>
                      <a:endParaRPr 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656661"/>
                  </a:ext>
                </a:extLst>
              </a:tr>
              <a:tr h="370840">
                <a:tc>
                  <a:txBody>
                    <a:bodyPr/>
                    <a:lstStyle/>
                    <a:p>
                      <a:r>
                        <a:rPr lang="en-US" sz="1400" dirty="0" err="1" smtClean="0">
                          <a:latin typeface="Arial" panose="020B0604020202020204" pitchFamily="34" charset="0"/>
                          <a:ea typeface="Calibri" panose="020F0502020204030204" pitchFamily="34" charset="0"/>
                          <a:cs typeface="Arial" panose="020B0604020202020204" pitchFamily="34" charset="0"/>
                        </a:rPr>
                        <a:t>Structural_break</a:t>
                      </a:r>
                      <a:r>
                        <a:rPr lang="en-US" sz="1400" kern="1200" dirty="0" smtClean="0">
                          <a:solidFill>
                            <a:schemeClr val="dk1"/>
                          </a:solidFill>
                          <a:latin typeface="Arial" panose="020B0604020202020204" pitchFamily="34" charset="0"/>
                          <a:ea typeface="Calibri" panose="020F0502020204030204" pitchFamily="34" charset="0"/>
                          <a:cs typeface="Arial" panose="020B0604020202020204" pitchFamily="34" charset="0"/>
                        </a:rPr>
                        <a:t>: test D=DT=0;</a:t>
                      </a:r>
                      <a:endParaRPr lang="en-US" sz="1400" kern="1200" dirty="0">
                        <a:solidFill>
                          <a:schemeClr val="dk1"/>
                        </a:solidFill>
                        <a:latin typeface="Arial" panose="020B0604020202020204" pitchFamily="34" charset="0"/>
                        <a:ea typeface="Calibri" panose="020F050202020403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61.32</a:t>
                      </a:r>
                      <a:endParaRPr 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&lt;.0001</a:t>
                      </a:r>
                      <a:endParaRPr 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smtClean="0">
                          <a:solidFill>
                            <a:schemeClr val="tx1"/>
                          </a:solidFill>
                        </a:rPr>
                        <a:t>0.998</a:t>
                      </a:r>
                      <a:endParaRPr lang="en-US" sz="1400" b="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smtClean="0">
                          <a:solidFill>
                            <a:schemeClr val="tx1"/>
                          </a:solidFill>
                        </a:rPr>
                        <a:t>0.65</a:t>
                      </a:r>
                      <a:endParaRPr lang="en-US" sz="1400" b="0"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2052870"/>
                  </a:ext>
                </a:extLst>
              </a:tr>
            </a:tbl>
          </a:graphicData>
        </a:graphic>
      </p:graphicFrame>
    </p:spTree>
    <p:extLst>
      <p:ext uri="{BB962C8B-B14F-4D97-AF65-F5344CB8AC3E}">
        <p14:creationId xmlns:p14="http://schemas.microsoft.com/office/powerpoint/2010/main" val="2402778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301626"/>
            <a:ext cx="10515600" cy="491610"/>
          </a:xfrm>
        </p:spPr>
        <p:txBody>
          <a:bodyPr>
            <a:normAutofit fontScale="90000"/>
          </a:bodyPr>
          <a:lstStyle/>
          <a:p>
            <a:r>
              <a:rPr lang="en-US" dirty="0" smtClean="0"/>
              <a:t>To begin: join me in creating the dataset Y.</a:t>
            </a:r>
            <a:endParaRPr lang="en-US" dirty="0"/>
          </a:p>
        </p:txBody>
      </p:sp>
      <p:sp>
        <p:nvSpPr>
          <p:cNvPr id="5" name="Content Placeholder 4"/>
          <p:cNvSpPr>
            <a:spLocks noGrp="1"/>
          </p:cNvSpPr>
          <p:nvPr>
            <p:ph sz="half" idx="2"/>
          </p:nvPr>
        </p:nvSpPr>
        <p:spPr>
          <a:xfrm>
            <a:off x="558800" y="1155700"/>
            <a:ext cx="6718300" cy="5033963"/>
          </a:xfrm>
        </p:spPr>
        <p:txBody>
          <a:bodyPr>
            <a:normAutofit fontScale="92500" lnSpcReduction="10000"/>
          </a:bodyPr>
          <a:lstStyle/>
          <a:p>
            <a:pPr marL="0" indent="0">
              <a:buNone/>
            </a:pPr>
            <a:r>
              <a:rPr lang="en-US" dirty="0" smtClean="0"/>
              <a:t>DATA </a:t>
            </a:r>
            <a:r>
              <a:rPr lang="en-US" dirty="0"/>
              <a:t>Y;</a:t>
            </a:r>
          </a:p>
          <a:p>
            <a:pPr marL="0" indent="0">
              <a:buNone/>
            </a:pPr>
            <a:r>
              <a:rPr lang="en-US" dirty="0" smtClean="0"/>
              <a:t>   input </a:t>
            </a:r>
            <a:r>
              <a:rPr lang="en-US" dirty="0"/>
              <a:t>Y @@; </a:t>
            </a:r>
          </a:p>
          <a:p>
            <a:pPr marL="0" indent="0">
              <a:buNone/>
            </a:pPr>
            <a:r>
              <a:rPr lang="en-US" dirty="0" smtClean="0"/>
              <a:t>   datalines</a:t>
            </a:r>
            <a:r>
              <a:rPr lang="en-US" dirty="0"/>
              <a:t>;  </a:t>
            </a:r>
          </a:p>
          <a:p>
            <a:pPr marL="0" indent="0">
              <a:buNone/>
            </a:pPr>
            <a:r>
              <a:rPr lang="en-US" dirty="0" smtClean="0"/>
              <a:t>   12.35  </a:t>
            </a:r>
            <a:r>
              <a:rPr lang="en-US" dirty="0"/>
              <a:t>13.71  16.00  17.94  20.76  21.11  24.63</a:t>
            </a:r>
          </a:p>
          <a:p>
            <a:pPr marL="0" indent="0">
              <a:buNone/>
            </a:pPr>
            <a:r>
              <a:rPr lang="en-US" dirty="0" smtClean="0"/>
              <a:t>   27.56  </a:t>
            </a:r>
            <a:r>
              <a:rPr lang="en-US" dirty="0"/>
              <a:t>32.88  35.16  39.26  44.28  47.27  51.55;</a:t>
            </a:r>
          </a:p>
          <a:p>
            <a:pPr marL="0" indent="0">
              <a:buNone/>
            </a:pPr>
            <a:r>
              <a:rPr lang="en-US" dirty="0" smtClean="0"/>
              <a:t>   run</a:t>
            </a:r>
            <a:r>
              <a:rPr lang="en-US" dirty="0"/>
              <a:t>;</a:t>
            </a:r>
          </a:p>
          <a:p>
            <a:pPr marL="0" indent="0">
              <a:buNone/>
            </a:pPr>
            <a:endParaRPr lang="en-US" dirty="0" smtClean="0"/>
          </a:p>
          <a:p>
            <a:pPr marL="0" indent="0">
              <a:buNone/>
            </a:pPr>
            <a:r>
              <a:rPr lang="en-US" dirty="0" smtClean="0"/>
              <a:t>PROC </a:t>
            </a:r>
            <a:r>
              <a:rPr lang="en-US" dirty="0"/>
              <a:t>means data=y mean </a:t>
            </a:r>
            <a:r>
              <a:rPr lang="en-US" dirty="0" err="1"/>
              <a:t>std</a:t>
            </a:r>
            <a:r>
              <a:rPr lang="en-US" dirty="0"/>
              <a:t> </a:t>
            </a:r>
            <a:r>
              <a:rPr lang="en-US" dirty="0" err="1"/>
              <a:t>maxdec</a:t>
            </a:r>
            <a:r>
              <a:rPr lang="en-US" dirty="0"/>
              <a:t>=4; </a:t>
            </a:r>
          </a:p>
          <a:p>
            <a:pPr marL="0" indent="0">
              <a:buNone/>
            </a:pPr>
            <a:r>
              <a:rPr lang="en-US" dirty="0" smtClean="0"/>
              <a:t>	title </a:t>
            </a:r>
            <a:r>
              <a:rPr lang="en-US" dirty="0"/>
              <a:t>'The correct mean of y is 28.890 and </a:t>
            </a:r>
            <a:r>
              <a:rPr lang="en-US" dirty="0" smtClean="0"/>
              <a:t>		the </a:t>
            </a:r>
            <a:r>
              <a:rPr lang="en-US" dirty="0" err="1"/>
              <a:t>Std</a:t>
            </a:r>
            <a:r>
              <a:rPr lang="en-US" dirty="0"/>
              <a:t> Dev is 12.9719'; </a:t>
            </a:r>
            <a:endParaRPr lang="en-US" dirty="0" smtClean="0"/>
          </a:p>
          <a:p>
            <a:pPr marL="0" indent="0">
              <a:buNone/>
            </a:pPr>
            <a:r>
              <a:rPr lang="en-US" dirty="0" smtClean="0"/>
              <a:t>	run</a:t>
            </a:r>
            <a:r>
              <a:rPr lang="en-US" dirty="0"/>
              <a:t>; title;</a:t>
            </a:r>
          </a:p>
          <a:p>
            <a:pPr marL="0" indent="0">
              <a:buNone/>
            </a:pPr>
            <a:endParaRPr lang="en-US" dirty="0"/>
          </a:p>
        </p:txBody>
      </p:sp>
      <p:sp>
        <p:nvSpPr>
          <p:cNvPr id="7" name="Content Placeholder 6"/>
          <p:cNvSpPr>
            <a:spLocks noGrp="1"/>
          </p:cNvSpPr>
          <p:nvPr>
            <p:ph sz="quarter" idx="4"/>
          </p:nvPr>
        </p:nvSpPr>
        <p:spPr>
          <a:xfrm>
            <a:off x="7950200" y="793235"/>
            <a:ext cx="3468688" cy="5396427"/>
          </a:xfr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rmAutofit fontScale="92500"/>
          </a:bodyPr>
          <a:lstStyle/>
          <a:p>
            <a:pPr marL="0" indent="0">
              <a:buNone/>
            </a:pPr>
            <a:r>
              <a:rPr lang="en-US" dirty="0" smtClean="0"/>
              <a:t>What is the business problem and how do we solve it?</a:t>
            </a:r>
          </a:p>
          <a:p>
            <a:pPr marL="514350" indent="-514350">
              <a:buFont typeface="+mj-lt"/>
              <a:buAutoNum type="arabicPeriod"/>
            </a:pPr>
            <a:r>
              <a:rPr lang="en-US" dirty="0" smtClean="0"/>
              <a:t>Articulate the problem.</a:t>
            </a:r>
          </a:p>
          <a:p>
            <a:pPr marL="514350" indent="-514350">
              <a:buFont typeface="+mj-lt"/>
              <a:buAutoNum type="arabicPeriod"/>
            </a:pPr>
            <a:r>
              <a:rPr lang="en-US" dirty="0" smtClean="0"/>
              <a:t>Acquire, clean and transform the data.</a:t>
            </a:r>
          </a:p>
          <a:p>
            <a:pPr marL="514350" indent="-514350">
              <a:buFont typeface="+mj-lt"/>
              <a:buAutoNum type="arabicPeriod"/>
            </a:pPr>
            <a:r>
              <a:rPr lang="en-US" dirty="0" smtClean="0"/>
              <a:t>Model specification and selection</a:t>
            </a:r>
          </a:p>
          <a:p>
            <a:pPr marL="514350" indent="-514350">
              <a:buFont typeface="+mj-lt"/>
              <a:buAutoNum type="arabicPeriod"/>
            </a:pPr>
            <a:r>
              <a:rPr lang="en-US" dirty="0" smtClean="0"/>
              <a:t>Do the analysis</a:t>
            </a:r>
          </a:p>
          <a:p>
            <a:pPr marL="514350" indent="-514350">
              <a:buFont typeface="+mj-lt"/>
              <a:buAutoNum type="arabicPeriod"/>
            </a:pPr>
            <a:r>
              <a:rPr lang="en-US" dirty="0" smtClean="0"/>
              <a:t>Sensitivity of results to alternate models</a:t>
            </a:r>
          </a:p>
        </p:txBody>
      </p:sp>
    </p:spTree>
    <p:extLst>
      <p:ext uri="{BB962C8B-B14F-4D97-AF65-F5344CB8AC3E}">
        <p14:creationId xmlns:p14="http://schemas.microsoft.com/office/powerpoint/2010/main" val="9875614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469" y="365125"/>
            <a:ext cx="10963331" cy="631653"/>
          </a:xfrm>
        </p:spPr>
        <p:txBody>
          <a:bodyPr/>
          <a:lstStyle/>
          <a:p>
            <a:r>
              <a:rPr lang="en-US" dirty="0" smtClean="0"/>
              <a:t>Both models perform very well.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18119120"/>
              </p:ext>
            </p:extLst>
          </p:nvPr>
        </p:nvGraphicFramePr>
        <p:xfrm>
          <a:off x="4825463" y="1175339"/>
          <a:ext cx="4673098" cy="5486719"/>
        </p:xfrm>
        <a:graphic>
          <a:graphicData uri="http://schemas.openxmlformats.org/drawingml/2006/table">
            <a:tbl>
              <a:tblPr firstRow="1" firstCol="1" bandRow="1"/>
              <a:tblGrid>
                <a:gridCol w="1060324">
                  <a:extLst>
                    <a:ext uri="{9D8B030D-6E8A-4147-A177-3AD203B41FA5}">
                      <a16:colId xmlns:a16="http://schemas.microsoft.com/office/drawing/2014/main" val="1169760485"/>
                    </a:ext>
                  </a:extLst>
                </a:gridCol>
                <a:gridCol w="592944">
                  <a:extLst>
                    <a:ext uri="{9D8B030D-6E8A-4147-A177-3AD203B41FA5}">
                      <a16:colId xmlns:a16="http://schemas.microsoft.com/office/drawing/2014/main" val="3332041371"/>
                    </a:ext>
                  </a:extLst>
                </a:gridCol>
                <a:gridCol w="334839">
                  <a:extLst>
                    <a:ext uri="{9D8B030D-6E8A-4147-A177-3AD203B41FA5}">
                      <a16:colId xmlns:a16="http://schemas.microsoft.com/office/drawing/2014/main" val="266447503"/>
                    </a:ext>
                  </a:extLst>
                </a:gridCol>
                <a:gridCol w="592944">
                  <a:extLst>
                    <a:ext uri="{9D8B030D-6E8A-4147-A177-3AD203B41FA5}">
                      <a16:colId xmlns:a16="http://schemas.microsoft.com/office/drawing/2014/main" val="4253273354"/>
                    </a:ext>
                  </a:extLst>
                </a:gridCol>
                <a:gridCol w="334839">
                  <a:extLst>
                    <a:ext uri="{9D8B030D-6E8A-4147-A177-3AD203B41FA5}">
                      <a16:colId xmlns:a16="http://schemas.microsoft.com/office/drawing/2014/main" val="737497697"/>
                    </a:ext>
                  </a:extLst>
                </a:gridCol>
                <a:gridCol w="515513">
                  <a:extLst>
                    <a:ext uri="{9D8B030D-6E8A-4147-A177-3AD203B41FA5}">
                      <a16:colId xmlns:a16="http://schemas.microsoft.com/office/drawing/2014/main" val="561435350"/>
                    </a:ext>
                  </a:extLst>
                </a:gridCol>
                <a:gridCol w="334839">
                  <a:extLst>
                    <a:ext uri="{9D8B030D-6E8A-4147-A177-3AD203B41FA5}">
                      <a16:colId xmlns:a16="http://schemas.microsoft.com/office/drawing/2014/main" val="1452375986"/>
                    </a:ext>
                  </a:extLst>
                </a:gridCol>
                <a:gridCol w="592944">
                  <a:extLst>
                    <a:ext uri="{9D8B030D-6E8A-4147-A177-3AD203B41FA5}">
                      <a16:colId xmlns:a16="http://schemas.microsoft.com/office/drawing/2014/main" val="1834467470"/>
                    </a:ext>
                  </a:extLst>
                </a:gridCol>
                <a:gridCol w="313912">
                  <a:extLst>
                    <a:ext uri="{9D8B030D-6E8A-4147-A177-3AD203B41FA5}">
                      <a16:colId xmlns:a16="http://schemas.microsoft.com/office/drawing/2014/main" val="745485596"/>
                    </a:ext>
                  </a:extLst>
                </a:gridCol>
              </a:tblGrid>
              <a:tr h="177543">
                <a:tc>
                  <a:txBody>
                    <a:bodyPr/>
                    <a:lstStyle/>
                    <a:p>
                      <a:pPr marL="0" marR="0">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CE6F1"/>
                    </a:solidFill>
                  </a:tcPr>
                </a:tc>
                <a:tc gridSpan="7">
                  <a:txBody>
                    <a:bodyPr/>
                    <a:lstStyle/>
                    <a:p>
                      <a:pPr marL="0" marR="0" algn="ctr">
                        <a:lnSpc>
                          <a:spcPct val="107000"/>
                        </a:lnSpc>
                        <a:spcBef>
                          <a:spcPts val="0"/>
                        </a:spcBef>
                        <a:spcAft>
                          <a:spcPts val="0"/>
                        </a:spcAft>
                      </a:pPr>
                      <a:r>
                        <a:rPr lang="en-US" sz="900" b="1" dirty="0">
                          <a:effectLst/>
                          <a:latin typeface="Arial" panose="020B0604020202020204" pitchFamily="34" charset="0"/>
                          <a:ea typeface="Times New Roman" panose="02020603050405020304" pitchFamily="18" charset="0"/>
                          <a:cs typeface="Times New Roman" panose="02020603050405020304" pitchFamily="18" charset="0"/>
                        </a:rPr>
                        <a:t>Sample defined as years 1 to 14</a:t>
                      </a: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CE6F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CE6F1"/>
                    </a:solidFill>
                  </a:tcPr>
                </a:tc>
                <a:extLst>
                  <a:ext uri="{0D108BD9-81ED-4DB2-BD59-A6C34878D82A}">
                    <a16:rowId xmlns:a16="http://schemas.microsoft.com/office/drawing/2014/main" val="2135908237"/>
                  </a:ext>
                </a:extLst>
              </a:tr>
              <a:tr h="187986">
                <a:tc>
                  <a:txBody>
                    <a:bodyPr/>
                    <a:lstStyle/>
                    <a:p>
                      <a:pPr marL="0" marR="0" algn="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(3)</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28575" cap="flat" cmpd="dbl"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2175273001"/>
                  </a:ext>
                </a:extLst>
              </a:tr>
              <a:tr h="187986">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constant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5.93</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w="28575" cap="flat" cmpd="dbl"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11.12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6.2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10.01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31033601"/>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(4.87)</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(14.96)</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(4.22)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(18.25)</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923871106"/>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745412570"/>
                  </a:ext>
                </a:extLst>
              </a:tr>
              <a:tr h="177543">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3.06</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1.12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2.97</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2.01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8079886"/>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(21.39)</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(4.9)</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(9.91)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(16.42)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12911371"/>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78826251"/>
                  </a:ext>
                </a:extLst>
              </a:tr>
              <a:tr h="322654">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TSQ</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b="0" dirty="0">
                          <a:effectLst/>
                          <a:latin typeface="Arial" panose="020B0604020202020204" pitchFamily="34" charset="0"/>
                          <a:ea typeface="Times New Roman" panose="02020603050405020304" pitchFamily="18" charset="0"/>
                          <a:cs typeface="Times New Roman" panose="02020603050405020304" pitchFamily="18" charset="0"/>
                        </a:rPr>
                        <a:t>0.13</a:t>
                      </a:r>
                      <a:endParaRPr lang="en-US" sz="1000" b="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991395435"/>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b="0" dirty="0">
                          <a:effectLst/>
                          <a:latin typeface="Arial" panose="020B0604020202020204" pitchFamily="34" charset="0"/>
                          <a:ea typeface="Times New Roman" panose="02020603050405020304" pitchFamily="18" charset="0"/>
                          <a:cs typeface="Times New Roman" panose="02020603050405020304" pitchFamily="18" charset="0"/>
                        </a:rPr>
                        <a:t>(8.77)</a:t>
                      </a:r>
                      <a:endParaRPr lang="en-US" sz="1000" b="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20767123"/>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2397391"/>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D</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dirty="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0.85</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-13.47</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4784940"/>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(0.35)</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(-9.12)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775858904"/>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46976604"/>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DT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1.91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160022657"/>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(11.01)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01443695"/>
                  </a:ext>
                </a:extLst>
              </a:tr>
              <a:tr h="177543">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9327414"/>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n</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66505845"/>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adj R sq</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0.972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0.996</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0.970</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0.998</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336862775"/>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F</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457.6</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1713.4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212.2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1717.1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92540605"/>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root MSE</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2.16</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0.80</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2.24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0.65</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394583629"/>
                  </a:ext>
                </a:extLst>
              </a:tr>
              <a:tr h="178796">
                <a:tc>
                  <a:txBody>
                    <a:bodyPr/>
                    <a:lstStyle/>
                    <a:p>
                      <a:pPr marL="0" marR="0" algn="ctr">
                        <a:lnSpc>
                          <a:spcPct val="107000"/>
                        </a:lnSpc>
                        <a:spcBef>
                          <a:spcPts val="0"/>
                        </a:spcBef>
                        <a:spcAft>
                          <a:spcPts val="0"/>
                        </a:spcAft>
                      </a:pP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8036809"/>
                  </a:ext>
                </a:extLst>
              </a:tr>
              <a:tr h="1126318">
                <a:tc gridSpan="9">
                  <a:txBody>
                    <a:bodyPr/>
                    <a:lstStyle/>
                    <a:p>
                      <a:pPr marL="0" marR="0">
                        <a:lnSpc>
                          <a:spcPct val="107000"/>
                        </a:lnSpc>
                        <a:spcBef>
                          <a:spcPts val="0"/>
                        </a:spcBef>
                        <a:spcAft>
                          <a:spcPts val="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note:  All regressions estimated with OLS using the SAS REG procedure.</a:t>
                      </a: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t-stats in parentheses</a:t>
                      </a:r>
                      <a:r>
                        <a:rPr lang="en-US" sz="9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0" marR="0">
                        <a:lnSpc>
                          <a:spcPct val="107000"/>
                        </a:lnSpc>
                        <a:spcBef>
                          <a:spcPts val="0"/>
                        </a:spcBef>
                        <a:spcAft>
                          <a:spcPts val="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9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900"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900" dirty="0">
                          <a:effectLst/>
                          <a:latin typeface="Arial" panose="020B0604020202020204" pitchFamily="34" charset="0"/>
                          <a:ea typeface="Times New Roman" panose="02020603050405020304" pitchFamily="18" charset="0"/>
                          <a:cs typeface="Times New Roman" panose="02020603050405020304" pitchFamily="18" charset="0"/>
                        </a:rPr>
                        <a:t>significant at the .01 </a:t>
                      </a:r>
                      <a:r>
                        <a:rPr lang="en-US" sz="900" dirty="0" smtClean="0">
                          <a:effectLst/>
                          <a:latin typeface="Arial" panose="020B0604020202020204" pitchFamily="34" charset="0"/>
                          <a:ea typeface="Times New Roman" panose="02020603050405020304" pitchFamily="18" charset="0"/>
                          <a:cs typeface="Times New Roman" panose="02020603050405020304" pitchFamily="18" charset="0"/>
                        </a:rPr>
                        <a:t>level</a:t>
                      </a:r>
                      <a:r>
                        <a:rPr lang="en-US" sz="9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  significant at the .05 </a:t>
                      </a:r>
                      <a:r>
                        <a:rPr lang="en-US" sz="900" dirty="0" smtClean="0">
                          <a:effectLst/>
                          <a:latin typeface="Arial" panose="020B0604020202020204" pitchFamily="34" charset="0"/>
                          <a:ea typeface="Times New Roman" panose="02020603050405020304" pitchFamily="18" charset="0"/>
                          <a:cs typeface="Times New Roman" panose="02020603050405020304" pitchFamily="18" charset="0"/>
                        </a:rPr>
                        <a:t>level</a:t>
                      </a:r>
                      <a:r>
                        <a:rPr lang="en-US" sz="9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   significant at the .10 level						</a:t>
                      </a: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66234174"/>
                  </a:ext>
                </a:extLst>
              </a:tr>
            </a:tbl>
          </a:graphicData>
        </a:graphic>
      </p:graphicFrame>
      <p:sp>
        <p:nvSpPr>
          <p:cNvPr id="5" name="Rectangle 4"/>
          <p:cNvSpPr/>
          <p:nvPr/>
        </p:nvSpPr>
        <p:spPr>
          <a:xfrm>
            <a:off x="6959276" y="2845249"/>
            <a:ext cx="723207" cy="36576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718084" y="3451122"/>
            <a:ext cx="706470" cy="98644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014939" y="680951"/>
            <a:ext cx="1911220" cy="3693319"/>
          </a:xfrm>
          <a:prstGeom prst="rect">
            <a:avLst/>
          </a:prstGeom>
          <a:noFill/>
          <a:ln>
            <a:solidFill>
              <a:srgbClr val="C00000"/>
            </a:solidFill>
          </a:ln>
        </p:spPr>
        <p:txBody>
          <a:bodyPr wrap="square" rtlCol="0">
            <a:spAutoFit/>
          </a:bodyPr>
          <a:lstStyle/>
          <a:p>
            <a:r>
              <a:rPr lang="en-US" dirty="0" smtClean="0"/>
              <a:t>These are called nested hypothesis. The null hypothesis</a:t>
            </a:r>
          </a:p>
          <a:p>
            <a:r>
              <a:rPr lang="en-US" dirty="0" smtClean="0"/>
              <a:t>Is a subset of the model being tested. </a:t>
            </a:r>
          </a:p>
          <a:p>
            <a:endParaRPr lang="en-US" dirty="0"/>
          </a:p>
          <a:p>
            <a:r>
              <a:rPr lang="en-US" dirty="0" smtClean="0"/>
              <a:t>Model 1 is the restricted model compared to the unrestricted models 2 and 4.  </a:t>
            </a:r>
            <a:endParaRPr lang="en-US" dirty="0"/>
          </a:p>
        </p:txBody>
      </p:sp>
      <p:cxnSp>
        <p:nvCxnSpPr>
          <p:cNvPr id="9" name="Straight Arrow Connector 8"/>
          <p:cNvCxnSpPr/>
          <p:nvPr/>
        </p:nvCxnSpPr>
        <p:spPr>
          <a:xfrm flipH="1">
            <a:off x="7682483" y="2584580"/>
            <a:ext cx="2332456" cy="443549"/>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flipH="1">
            <a:off x="9071319" y="2584580"/>
            <a:ext cx="943620" cy="866542"/>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743236" y="1175339"/>
            <a:ext cx="3565849" cy="1754326"/>
          </a:xfrm>
          <a:prstGeom prst="rect">
            <a:avLst/>
          </a:prstGeom>
          <a:noFill/>
          <a:ln>
            <a:solidFill>
              <a:srgbClr val="C00000"/>
            </a:solidFill>
          </a:ln>
        </p:spPr>
        <p:txBody>
          <a:bodyPr wrap="square" rtlCol="0">
            <a:spAutoFit/>
          </a:bodyPr>
          <a:lstStyle/>
          <a:p>
            <a:r>
              <a:rPr lang="en-US" dirty="0" smtClean="0"/>
              <a:t>Both models 2 and 3 reject the null hypothesis of a linear trend.</a:t>
            </a:r>
          </a:p>
          <a:p>
            <a:endParaRPr lang="en-US" dirty="0"/>
          </a:p>
          <a:p>
            <a:r>
              <a:rPr lang="en-US" dirty="0" smtClean="0"/>
              <a:t>Both the quadratic model and structural break model are “acceptable.” </a:t>
            </a:r>
            <a:endParaRPr lang="en-US" dirty="0"/>
          </a:p>
        </p:txBody>
      </p:sp>
      <p:graphicFrame>
        <p:nvGraphicFramePr>
          <p:cNvPr id="15" name="Table 14"/>
          <p:cNvGraphicFramePr>
            <a:graphicFrameLocks noGrp="1"/>
          </p:cNvGraphicFramePr>
          <p:nvPr>
            <p:extLst>
              <p:ext uri="{D42A27DB-BD31-4B8C-83A1-F6EECF244321}">
                <p14:modId xmlns:p14="http://schemas.microsoft.com/office/powerpoint/2010/main" val="1091580168"/>
              </p:ext>
            </p:extLst>
          </p:nvPr>
        </p:nvGraphicFramePr>
        <p:xfrm>
          <a:off x="390469" y="3281892"/>
          <a:ext cx="4209861" cy="1112520"/>
        </p:xfrm>
        <a:graphic>
          <a:graphicData uri="http://schemas.openxmlformats.org/drawingml/2006/table">
            <a:tbl>
              <a:tblPr firstRow="1">
                <a:tableStyleId>{5C22544A-7EE6-4342-B048-85BDC9FD1C3A}</a:tableStyleId>
              </a:tblPr>
              <a:tblGrid>
                <a:gridCol w="2725683">
                  <a:extLst>
                    <a:ext uri="{9D8B030D-6E8A-4147-A177-3AD203B41FA5}">
                      <a16:colId xmlns:a16="http://schemas.microsoft.com/office/drawing/2014/main" val="2113608710"/>
                    </a:ext>
                  </a:extLst>
                </a:gridCol>
                <a:gridCol w="766597">
                  <a:extLst>
                    <a:ext uri="{9D8B030D-6E8A-4147-A177-3AD203B41FA5}">
                      <a16:colId xmlns:a16="http://schemas.microsoft.com/office/drawing/2014/main" val="2303278991"/>
                    </a:ext>
                  </a:extLst>
                </a:gridCol>
                <a:gridCol w="717581">
                  <a:extLst>
                    <a:ext uri="{9D8B030D-6E8A-4147-A177-3AD203B41FA5}">
                      <a16:colId xmlns:a16="http://schemas.microsoft.com/office/drawing/2014/main" val="3641963224"/>
                    </a:ext>
                  </a:extLst>
                </a:gridCol>
              </a:tblGrid>
              <a:tr h="370840">
                <a:tc>
                  <a:txBody>
                    <a:bodyPr/>
                    <a:lstStyle/>
                    <a:p>
                      <a:endParaRPr lang="en-US" sz="900" b="1"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r>
                        <a:rPr lang="en-US" sz="900" b="1" kern="1200" dirty="0" smtClean="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F Value</a:t>
                      </a:r>
                      <a:endParaRPr lang="en-US" sz="900" b="1"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r>
                        <a:rPr lang="en-US" sz="900" b="1" kern="1200" dirty="0" smtClean="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P-value</a:t>
                      </a:r>
                      <a:endParaRPr lang="en-US" sz="900" b="1"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extLst>
                  <a:ext uri="{0D108BD9-81ED-4DB2-BD59-A6C34878D82A}">
                    <a16:rowId xmlns:a16="http://schemas.microsoft.com/office/drawing/2014/main" val="3254966076"/>
                  </a:ext>
                </a:extLst>
              </a:tr>
              <a:tr h="370840">
                <a:tc>
                  <a:txBody>
                    <a:bodyPr/>
                    <a:lstStyle/>
                    <a:p>
                      <a:r>
                        <a:rPr lang="en-US" sz="1400" dirty="0" smtClean="0">
                          <a:latin typeface="Arial" panose="020B0604020202020204" pitchFamily="34" charset="0"/>
                          <a:ea typeface="Calibri" panose="020F0502020204030204" pitchFamily="34" charset="0"/>
                          <a:cs typeface="Arial" panose="020B0604020202020204" pitchFamily="34" charset="0"/>
                        </a:rPr>
                        <a:t>Quadratic: test </a:t>
                      </a:r>
                      <a:r>
                        <a:rPr lang="en-US" sz="1400" dirty="0" err="1" smtClean="0">
                          <a:latin typeface="Arial" panose="020B0604020202020204" pitchFamily="34" charset="0"/>
                          <a:ea typeface="Calibri" panose="020F0502020204030204" pitchFamily="34" charset="0"/>
                          <a:cs typeface="Arial" panose="020B0604020202020204" pitchFamily="34" charset="0"/>
                        </a:rPr>
                        <a:t>tsq</a:t>
                      </a:r>
                      <a:r>
                        <a:rPr lang="en-US" sz="1400" dirty="0" smtClean="0">
                          <a:latin typeface="Arial" panose="020B0604020202020204" pitchFamily="34" charset="0"/>
                          <a:ea typeface="Calibri" panose="020F0502020204030204" pitchFamily="34" charset="0"/>
                          <a:cs typeface="Arial" panose="020B0604020202020204" pitchFamily="34" charset="0"/>
                        </a:rPr>
                        <a:t>=0;</a:t>
                      </a:r>
                      <a:endParaRPr 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76.84</a:t>
                      </a:r>
                      <a:endParaRPr 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&lt;.0001</a:t>
                      </a:r>
                      <a:endParaRPr 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656661"/>
                  </a:ext>
                </a:extLst>
              </a:tr>
              <a:tr h="370840">
                <a:tc>
                  <a:txBody>
                    <a:bodyPr/>
                    <a:lstStyle/>
                    <a:p>
                      <a:r>
                        <a:rPr lang="en-US" sz="1400" dirty="0" err="1" smtClean="0">
                          <a:latin typeface="Arial" panose="020B0604020202020204" pitchFamily="34" charset="0"/>
                          <a:ea typeface="Calibri" panose="020F0502020204030204" pitchFamily="34" charset="0"/>
                          <a:cs typeface="Arial" panose="020B0604020202020204" pitchFamily="34" charset="0"/>
                        </a:rPr>
                        <a:t>Structural_break</a:t>
                      </a:r>
                      <a:r>
                        <a:rPr lang="en-US" sz="1400" kern="1200" dirty="0" smtClean="0">
                          <a:solidFill>
                            <a:schemeClr val="dk1"/>
                          </a:solidFill>
                          <a:latin typeface="Arial" panose="020B0604020202020204" pitchFamily="34" charset="0"/>
                          <a:ea typeface="Calibri" panose="020F0502020204030204" pitchFamily="34" charset="0"/>
                          <a:cs typeface="Arial" panose="020B0604020202020204" pitchFamily="34" charset="0"/>
                        </a:rPr>
                        <a:t>: test D=DT=0;</a:t>
                      </a:r>
                      <a:endParaRPr lang="en-US" sz="1400" kern="1200" dirty="0">
                        <a:solidFill>
                          <a:schemeClr val="dk1"/>
                        </a:solidFill>
                        <a:latin typeface="Arial" panose="020B0604020202020204" pitchFamily="34" charset="0"/>
                        <a:ea typeface="Calibri" panose="020F050202020403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61.32</a:t>
                      </a:r>
                      <a:endParaRPr 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&lt;.0001</a:t>
                      </a:r>
                      <a:endParaRPr 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2052870"/>
                  </a:ext>
                </a:extLst>
              </a:tr>
            </a:tbl>
          </a:graphicData>
        </a:graphic>
      </p:graphicFrame>
    </p:spTree>
    <p:extLst>
      <p:ext uri="{BB962C8B-B14F-4D97-AF65-F5344CB8AC3E}">
        <p14:creationId xmlns:p14="http://schemas.microsoft.com/office/powerpoint/2010/main" val="19787124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the models fit in the before and after period?</a:t>
            </a:r>
            <a:endParaRPr lang="en-US" dirty="0"/>
          </a:p>
        </p:txBody>
      </p:sp>
      <p:sp>
        <p:nvSpPr>
          <p:cNvPr id="3" name="Rectangle 2"/>
          <p:cNvSpPr/>
          <p:nvPr/>
        </p:nvSpPr>
        <p:spPr>
          <a:xfrm>
            <a:off x="354563" y="1650575"/>
            <a:ext cx="6018245" cy="4247317"/>
          </a:xfrm>
          <a:prstGeom prst="rect">
            <a:avLst/>
          </a:prstGeom>
        </p:spPr>
        <p:txBody>
          <a:bodyPr wrap="square">
            <a:spAutoFit/>
          </a:bodyPr>
          <a:lstStyle/>
          <a:p>
            <a:r>
              <a:rPr lang="en-US" dirty="0">
                <a:latin typeface="SAS Monospace" panose="020B0609020202020204" pitchFamily="49" charset="0"/>
                <a:ea typeface="Calibri" panose="020F0502020204030204" pitchFamily="34" charset="0"/>
                <a:cs typeface="Times New Roman" panose="02020603050405020304" pitchFamily="18" charset="0"/>
              </a:rPr>
              <a:t>title2 ‘Before Sample, T=1,...,7</a:t>
            </a:r>
            <a:r>
              <a:rPr lang="en-US" dirty="0" smtClean="0">
                <a:latin typeface="SAS Monospace" panose="020B0609020202020204" pitchFamily="49" charset="0"/>
                <a:ea typeface="Calibri" panose="020F0502020204030204" pitchFamily="34" charset="0"/>
                <a:cs typeface="Times New Roman" panose="02020603050405020304" pitchFamily="18" charset="0"/>
              </a:rPr>
              <a:t>';</a:t>
            </a:r>
          </a:p>
          <a:p>
            <a:endParaRPr lang="en-US" dirty="0" smtClean="0">
              <a:latin typeface="SAS Monospace" panose="020B0609020202020204" pitchFamily="49" charset="0"/>
              <a:ea typeface="Calibri" panose="020F0502020204030204" pitchFamily="34" charset="0"/>
              <a:cs typeface="Times New Roman" panose="02020603050405020304" pitchFamily="18" charset="0"/>
            </a:endParaRPr>
          </a:p>
          <a:p>
            <a:r>
              <a:rPr lang="en-US" dirty="0" smtClean="0">
                <a:latin typeface="SAS Monospace" panose="020B0609020202020204" pitchFamily="49" charset="0"/>
                <a:ea typeface="Calibri" panose="020F0502020204030204" pitchFamily="34" charset="0"/>
                <a:cs typeface="Times New Roman" panose="02020603050405020304" pitchFamily="18" charset="0"/>
              </a:rPr>
              <a:t>PROC </a:t>
            </a: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err="1">
                <a:latin typeface="SAS Monospace" panose="020B0609020202020204" pitchFamily="49" charset="0"/>
                <a:ea typeface="Calibri" panose="020F0502020204030204" pitchFamily="34" charset="0"/>
                <a:cs typeface="Times New Roman" panose="02020603050405020304" pitchFamily="18" charset="0"/>
              </a:rPr>
              <a:t>reg</a:t>
            </a:r>
            <a:r>
              <a:rPr lang="en-US" dirty="0">
                <a:latin typeface="SAS Monospace" panose="020B0609020202020204" pitchFamily="49" charset="0"/>
                <a:ea typeface="Calibri" panose="020F0502020204030204" pitchFamily="34" charset="0"/>
                <a:cs typeface="Times New Roman" panose="02020603050405020304" pitchFamily="18" charset="0"/>
              </a:rPr>
              <a:t> data=</a:t>
            </a:r>
            <a:r>
              <a:rPr lang="en-US" dirty="0" err="1">
                <a:latin typeface="SAS Monospace" panose="020B0609020202020204" pitchFamily="49" charset="0"/>
                <a:ea typeface="Calibri" panose="020F0502020204030204" pitchFamily="34" charset="0"/>
                <a:cs typeface="Times New Roman" panose="02020603050405020304" pitchFamily="18" charset="0"/>
              </a:rPr>
              <a:t>work.trdata</a:t>
            </a:r>
            <a:r>
              <a:rPr lang="en-US" dirty="0">
                <a:latin typeface="SAS Monospace" panose="020B0609020202020204" pitchFamily="49" charset="0"/>
                <a:ea typeface="Calibri" panose="020F0502020204030204" pitchFamily="34" charset="0"/>
                <a:cs typeface="Times New Roman" panose="02020603050405020304" pitchFamily="18" charset="0"/>
              </a:rPr>
              <a:t>;</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model_5</a:t>
            </a:r>
            <a:r>
              <a:rPr lang="en-US" dirty="0">
                <a:latin typeface="SAS Monospace" panose="020B0609020202020204" pitchFamily="49" charset="0"/>
                <a:ea typeface="Calibri" panose="020F0502020204030204" pitchFamily="34" charset="0"/>
                <a:cs typeface="Times New Roman" panose="02020603050405020304" pitchFamily="18" charset="0"/>
              </a:rPr>
              <a:t>: model Y = T      ;</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model_6</a:t>
            </a:r>
            <a:r>
              <a:rPr lang="en-US" dirty="0">
                <a:latin typeface="SAS Monospace" panose="020B0609020202020204" pitchFamily="49" charset="0"/>
                <a:ea typeface="Calibri" panose="020F0502020204030204" pitchFamily="34" charset="0"/>
                <a:cs typeface="Times New Roman" panose="02020603050405020304" pitchFamily="18" charset="0"/>
              </a:rPr>
              <a:t>: model Y = T TSQ  ;</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where </a:t>
            </a:r>
            <a:r>
              <a:rPr lang="en-US" dirty="0">
                <a:latin typeface="SAS Monospace" panose="020B0609020202020204" pitchFamily="49" charset="0"/>
                <a:ea typeface="Calibri" panose="020F0502020204030204" pitchFamily="34" charset="0"/>
                <a:cs typeface="Times New Roman" panose="02020603050405020304" pitchFamily="18" charset="0"/>
              </a:rPr>
              <a:t>D=0</a:t>
            </a:r>
            <a:r>
              <a:rPr lang="en-US" dirty="0" smtClean="0">
                <a:latin typeface="SAS Monospace" panose="020B0609020202020204" pitchFamily="49" charset="0"/>
                <a:ea typeface="Calibri" panose="020F0502020204030204" pitchFamily="34" charset="0"/>
                <a:cs typeface="Times New Roman" panose="02020603050405020304" pitchFamily="18" charset="0"/>
              </a:rPr>
              <a:t>;</a:t>
            </a:r>
            <a:endParaRPr lang="en-US" dirty="0">
              <a:latin typeface="SAS Monospace" panose="020B0609020202020204" pitchFamily="49" charset="0"/>
              <a:ea typeface="Calibri" panose="020F0502020204030204" pitchFamily="34" charset="0"/>
              <a:cs typeface="Times New Roman" panose="02020603050405020304" pitchFamily="18" charset="0"/>
            </a:endParaRP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run</a:t>
            </a:r>
            <a:r>
              <a:rPr lang="en-US" dirty="0">
                <a:latin typeface="SAS Monospace" panose="020B0609020202020204" pitchFamily="49" charset="0"/>
                <a:ea typeface="Calibri" panose="020F0502020204030204" pitchFamily="34" charset="0"/>
                <a:cs typeface="Times New Roman" panose="02020603050405020304" pitchFamily="18" charset="0"/>
              </a:rPr>
              <a:t>;</a:t>
            </a:r>
          </a:p>
          <a:p>
            <a:r>
              <a:rPr lang="en-US" dirty="0">
                <a:latin typeface="SAS Monospace" panose="020B0609020202020204" pitchFamily="49" charset="0"/>
                <a:ea typeface="Calibri" panose="020F0502020204030204" pitchFamily="34" charset="0"/>
                <a:cs typeface="Times New Roman" panose="02020603050405020304" pitchFamily="18" charset="0"/>
              </a:rPr>
              <a:t> </a:t>
            </a:r>
          </a:p>
          <a:p>
            <a:r>
              <a:rPr lang="en-US" dirty="0" smtClean="0">
                <a:latin typeface="SAS Monospace" panose="020B0609020202020204" pitchFamily="49" charset="0"/>
                <a:ea typeface="Calibri" panose="020F0502020204030204" pitchFamily="34" charset="0"/>
                <a:cs typeface="Times New Roman" panose="02020603050405020304" pitchFamily="18" charset="0"/>
              </a:rPr>
              <a:t>title2 </a:t>
            </a:r>
            <a:r>
              <a:rPr lang="en-US" dirty="0">
                <a:latin typeface="SAS Monospace" panose="020B0609020202020204" pitchFamily="49" charset="0"/>
                <a:ea typeface="Calibri" panose="020F0502020204030204" pitchFamily="34" charset="0"/>
                <a:cs typeface="Times New Roman" panose="02020603050405020304" pitchFamily="18" charset="0"/>
              </a:rPr>
              <a:t>‘After Sample, T=8,..., 14</a:t>
            </a:r>
            <a:r>
              <a:rPr lang="en-US" dirty="0" smtClean="0">
                <a:latin typeface="SAS Monospace" panose="020B0609020202020204" pitchFamily="49" charset="0"/>
                <a:ea typeface="Calibri" panose="020F0502020204030204" pitchFamily="34" charset="0"/>
                <a:cs typeface="Times New Roman" panose="02020603050405020304" pitchFamily="18" charset="0"/>
              </a:rPr>
              <a:t>';</a:t>
            </a:r>
          </a:p>
          <a:p>
            <a:endParaRPr lang="en-US" dirty="0">
              <a:latin typeface="SAS Monospace" panose="020B0609020202020204" pitchFamily="49" charset="0"/>
              <a:ea typeface="Calibri" panose="020F0502020204030204" pitchFamily="34" charset="0"/>
              <a:cs typeface="Times New Roman" panose="02020603050405020304" pitchFamily="18" charset="0"/>
            </a:endParaRPr>
          </a:p>
          <a:p>
            <a:r>
              <a:rPr lang="en-US" dirty="0" smtClean="0">
                <a:latin typeface="SAS Monospace" panose="020B0609020202020204" pitchFamily="49" charset="0"/>
                <a:ea typeface="Calibri" panose="020F0502020204030204" pitchFamily="34" charset="0"/>
                <a:cs typeface="Times New Roman" panose="02020603050405020304" pitchFamily="18" charset="0"/>
              </a:rPr>
              <a:t>PROC </a:t>
            </a: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err="1">
                <a:latin typeface="SAS Monospace" panose="020B0609020202020204" pitchFamily="49" charset="0"/>
                <a:ea typeface="Calibri" panose="020F0502020204030204" pitchFamily="34" charset="0"/>
                <a:cs typeface="Times New Roman" panose="02020603050405020304" pitchFamily="18" charset="0"/>
              </a:rPr>
              <a:t>reg</a:t>
            </a:r>
            <a:r>
              <a:rPr lang="en-US" dirty="0">
                <a:latin typeface="SAS Monospace" panose="020B0609020202020204" pitchFamily="49" charset="0"/>
                <a:ea typeface="Calibri" panose="020F0502020204030204" pitchFamily="34" charset="0"/>
                <a:cs typeface="Times New Roman" panose="02020603050405020304" pitchFamily="18" charset="0"/>
              </a:rPr>
              <a:t> data=</a:t>
            </a:r>
            <a:r>
              <a:rPr lang="en-US" dirty="0" err="1">
                <a:latin typeface="SAS Monospace" panose="020B0609020202020204" pitchFamily="49" charset="0"/>
                <a:ea typeface="Calibri" panose="020F0502020204030204" pitchFamily="34" charset="0"/>
                <a:cs typeface="Times New Roman" panose="02020603050405020304" pitchFamily="18" charset="0"/>
              </a:rPr>
              <a:t>work.trdata</a:t>
            </a:r>
            <a:r>
              <a:rPr lang="en-US" dirty="0">
                <a:latin typeface="SAS Monospace" panose="020B0609020202020204" pitchFamily="49" charset="0"/>
                <a:ea typeface="Calibri" panose="020F0502020204030204" pitchFamily="34" charset="0"/>
                <a:cs typeface="Times New Roman" panose="02020603050405020304" pitchFamily="18" charset="0"/>
              </a:rPr>
              <a:t>;</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model_7</a:t>
            </a:r>
            <a:r>
              <a:rPr lang="en-US" dirty="0">
                <a:latin typeface="SAS Monospace" panose="020B0609020202020204" pitchFamily="49" charset="0"/>
                <a:ea typeface="Calibri" panose="020F0502020204030204" pitchFamily="34" charset="0"/>
                <a:cs typeface="Times New Roman" panose="02020603050405020304" pitchFamily="18" charset="0"/>
              </a:rPr>
              <a:t>: model Y = T      ;</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model_8</a:t>
            </a:r>
            <a:r>
              <a:rPr lang="en-US" dirty="0">
                <a:latin typeface="SAS Monospace" panose="020B0609020202020204" pitchFamily="49" charset="0"/>
                <a:ea typeface="Calibri" panose="020F0502020204030204" pitchFamily="34" charset="0"/>
                <a:cs typeface="Times New Roman" panose="02020603050405020304" pitchFamily="18" charset="0"/>
              </a:rPr>
              <a:t>: model Y = T TSQ  ;</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where </a:t>
            </a:r>
            <a:r>
              <a:rPr lang="en-US" dirty="0">
                <a:latin typeface="SAS Monospace" panose="020B0609020202020204" pitchFamily="49" charset="0"/>
                <a:ea typeface="Calibri" panose="020F0502020204030204" pitchFamily="34" charset="0"/>
                <a:cs typeface="Times New Roman" panose="02020603050405020304" pitchFamily="18" charset="0"/>
              </a:rPr>
              <a:t>D=1;</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run</a:t>
            </a:r>
            <a:r>
              <a:rPr lang="en-US" dirty="0">
                <a:latin typeface="SAS Monospace" panose="020B0609020202020204" pitchFamily="49" charset="0"/>
                <a:ea typeface="Calibri" panose="020F0502020204030204" pitchFamily="34" charset="0"/>
                <a:cs typeface="Times New Roman" panose="02020603050405020304" pitchFamily="18" charset="0"/>
              </a:rPr>
              <a:t>;</a:t>
            </a:r>
          </a:p>
        </p:txBody>
      </p:sp>
      <p:graphicFrame>
        <p:nvGraphicFramePr>
          <p:cNvPr id="4" name="Table 3"/>
          <p:cNvGraphicFramePr>
            <a:graphicFrameLocks noGrp="1"/>
          </p:cNvGraphicFramePr>
          <p:nvPr>
            <p:extLst>
              <p:ext uri="{D42A27DB-BD31-4B8C-83A1-F6EECF244321}">
                <p14:modId xmlns:p14="http://schemas.microsoft.com/office/powerpoint/2010/main" val="3106696238"/>
              </p:ext>
            </p:extLst>
          </p:nvPr>
        </p:nvGraphicFramePr>
        <p:xfrm>
          <a:off x="6505615" y="2463283"/>
          <a:ext cx="4614920" cy="3954689"/>
        </p:xfrm>
        <a:graphic>
          <a:graphicData uri="http://schemas.openxmlformats.org/drawingml/2006/table">
            <a:tbl>
              <a:tblPr firstRow="1" firstCol="1" bandRow="1"/>
              <a:tblGrid>
                <a:gridCol w="1097533">
                  <a:extLst>
                    <a:ext uri="{9D8B030D-6E8A-4147-A177-3AD203B41FA5}">
                      <a16:colId xmlns:a16="http://schemas.microsoft.com/office/drawing/2014/main" val="548625269"/>
                    </a:ext>
                  </a:extLst>
                </a:gridCol>
                <a:gridCol w="575511">
                  <a:extLst>
                    <a:ext uri="{9D8B030D-6E8A-4147-A177-3AD203B41FA5}">
                      <a16:colId xmlns:a16="http://schemas.microsoft.com/office/drawing/2014/main" val="3733311224"/>
                    </a:ext>
                  </a:extLst>
                </a:gridCol>
                <a:gridCol w="308068">
                  <a:extLst>
                    <a:ext uri="{9D8B030D-6E8A-4147-A177-3AD203B41FA5}">
                      <a16:colId xmlns:a16="http://schemas.microsoft.com/office/drawing/2014/main" val="1728214406"/>
                    </a:ext>
                  </a:extLst>
                </a:gridCol>
                <a:gridCol w="500356">
                  <a:extLst>
                    <a:ext uri="{9D8B030D-6E8A-4147-A177-3AD203B41FA5}">
                      <a16:colId xmlns:a16="http://schemas.microsoft.com/office/drawing/2014/main" val="450343221"/>
                    </a:ext>
                  </a:extLst>
                </a:gridCol>
                <a:gridCol w="324994">
                  <a:extLst>
                    <a:ext uri="{9D8B030D-6E8A-4147-A177-3AD203B41FA5}">
                      <a16:colId xmlns:a16="http://schemas.microsoft.com/office/drawing/2014/main" val="3263710317"/>
                    </a:ext>
                  </a:extLst>
                </a:gridCol>
                <a:gridCol w="575511">
                  <a:extLst>
                    <a:ext uri="{9D8B030D-6E8A-4147-A177-3AD203B41FA5}">
                      <a16:colId xmlns:a16="http://schemas.microsoft.com/office/drawing/2014/main" val="3085909614"/>
                    </a:ext>
                  </a:extLst>
                </a:gridCol>
                <a:gridCol w="324994">
                  <a:extLst>
                    <a:ext uri="{9D8B030D-6E8A-4147-A177-3AD203B41FA5}">
                      <a16:colId xmlns:a16="http://schemas.microsoft.com/office/drawing/2014/main" val="1572137661"/>
                    </a:ext>
                  </a:extLst>
                </a:gridCol>
                <a:gridCol w="582959">
                  <a:extLst>
                    <a:ext uri="{9D8B030D-6E8A-4147-A177-3AD203B41FA5}">
                      <a16:colId xmlns:a16="http://schemas.microsoft.com/office/drawing/2014/main" val="1154734211"/>
                    </a:ext>
                  </a:extLst>
                </a:gridCol>
                <a:gridCol w="324994">
                  <a:extLst>
                    <a:ext uri="{9D8B030D-6E8A-4147-A177-3AD203B41FA5}">
                      <a16:colId xmlns:a16="http://schemas.microsoft.com/office/drawing/2014/main" val="340632561"/>
                    </a:ext>
                  </a:extLst>
                </a:gridCol>
              </a:tblGrid>
              <a:tr h="174955">
                <a:tc>
                  <a:txBody>
                    <a:bodyPr/>
                    <a:lstStyle/>
                    <a:p>
                      <a:pPr marL="0" marR="0">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CE6F1"/>
                    </a:solidFill>
                  </a:tcPr>
                </a:tc>
                <a:tc gridSpan="4">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Sample year 1 to 7</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CE6F1"/>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Sample year 8 to 14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CE6F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92848265"/>
                  </a:ext>
                </a:extLst>
              </a:tr>
              <a:tr h="183948">
                <a:tc>
                  <a:txBody>
                    <a:bodyPr/>
                    <a:lstStyle/>
                    <a:p>
                      <a:pPr marL="0" marR="0" algn="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(5)</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(6)</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(7)</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(8)</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28575" cap="flat" cmpd="dbl"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1825635712"/>
                  </a:ext>
                </a:extLst>
              </a:tr>
              <a:tr h="183948">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constant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10.01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w="28575" cap="flat" cmpd="dbl"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10.42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-3.45</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w="28575" cap="flat" cmpd="dbl"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-3.19</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22827881"/>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(17.13)</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(9.87)</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(-2.42)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(-0.03)</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65101013"/>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dirty="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55131561"/>
                  </a:ext>
                </a:extLst>
              </a:tr>
              <a:tr h="17495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2.01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1.74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3.92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3.87</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900309948"/>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(19.04)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(2.88)</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(30.76)</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(2.13)</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2405236"/>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033806197"/>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TSQ</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0.034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0.002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44549207"/>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(0.46)</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(0.03)</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770344643"/>
                  </a:ext>
                </a:extLst>
              </a:tr>
              <a:tr h="17495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9950970"/>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n</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7</a:t>
                      </a: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a:lnSpc>
                          <a:spcPct val="107000"/>
                        </a:lnSpc>
                      </a:pPr>
                      <a:endParaRPr lang="en-US" sz="1100" dirty="0">
                        <a:effectLst/>
                        <a:latin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7</a:t>
                      </a: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a:lnSpc>
                          <a:spcPct val="107000"/>
                        </a:lnSpc>
                      </a:pPr>
                      <a:endParaRPr lang="en-US" sz="1100" dirty="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7</a:t>
                      </a: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a:lnSpc>
                          <a:spcPct val="107000"/>
                        </a:lnSpc>
                      </a:pPr>
                      <a:endParaRPr lang="en-US" sz="1100" dirty="0">
                        <a:effectLst/>
                        <a:latin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7</a:t>
                      </a: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091966038"/>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adj R sq</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0.980</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0.976</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0.994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0.992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357555929"/>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F</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293.5</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123.7</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946.1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378.5</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920733132"/>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root MSE</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0.62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0.68</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0.68</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0.75</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73270034"/>
                  </a:ext>
                </a:extLst>
              </a:tr>
              <a:tr h="17495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7324773"/>
                  </a:ext>
                </a:extLst>
              </a:tr>
              <a:tr h="962323">
                <a:tc gridSpan="9">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note:  All regressions estimated with OLS using the SAS REG procedure.</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t-stats in parentheses.	</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significant at the .01 level</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significant at the .05 level</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significant at the .10 level</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12222288"/>
                  </a:ext>
                </a:extLst>
              </a:tr>
            </a:tbl>
          </a:graphicData>
        </a:graphic>
      </p:graphicFrame>
      <p:sp>
        <p:nvSpPr>
          <p:cNvPr id="5" name="TextBox 4"/>
          <p:cNvSpPr txBox="1"/>
          <p:nvPr/>
        </p:nvSpPr>
        <p:spPr>
          <a:xfrm>
            <a:off x="6529253" y="1327409"/>
            <a:ext cx="4657529" cy="923330"/>
          </a:xfrm>
          <a:prstGeom prst="rect">
            <a:avLst/>
          </a:prstGeom>
          <a:noFill/>
          <a:ln>
            <a:solidFill>
              <a:srgbClr val="C00000"/>
            </a:solidFill>
          </a:ln>
        </p:spPr>
        <p:txBody>
          <a:bodyPr wrap="square" rtlCol="0">
            <a:spAutoFit/>
          </a:bodyPr>
          <a:lstStyle/>
          <a:p>
            <a:r>
              <a:rPr lang="en-US" dirty="0">
                <a:solidFill>
                  <a:srgbClr val="C00000"/>
                </a:solidFill>
              </a:rPr>
              <a:t>If the quadratic model ruled, then it would exist in the sub samples and it does not! </a:t>
            </a:r>
          </a:p>
          <a:p>
            <a:r>
              <a:rPr lang="en-US" dirty="0" smtClean="0">
                <a:solidFill>
                  <a:srgbClr val="C00000"/>
                </a:solidFill>
              </a:rPr>
              <a:t>There was a structural break! </a:t>
            </a:r>
            <a:endParaRPr lang="en-US" dirty="0">
              <a:solidFill>
                <a:srgbClr val="C00000"/>
              </a:solidFill>
            </a:endParaRPr>
          </a:p>
        </p:txBody>
      </p:sp>
      <p:sp>
        <p:nvSpPr>
          <p:cNvPr id="6" name="Rectangle 5"/>
          <p:cNvSpPr/>
          <p:nvPr/>
        </p:nvSpPr>
        <p:spPr>
          <a:xfrm>
            <a:off x="8528181" y="3937518"/>
            <a:ext cx="438539" cy="42920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341426" y="3937518"/>
            <a:ext cx="438539" cy="42920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533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Non-nested hypothesis testing</a:t>
            </a:r>
            <a:endParaRPr lang="en-US" dirty="0"/>
          </a:p>
        </p:txBody>
      </p:sp>
      <mc:AlternateContent xmlns:mc="http://schemas.openxmlformats.org/markup-compatibility/2006">
        <mc:Choice xmlns:a14="http://schemas.microsoft.com/office/drawing/2010/main" Requires="a14">
          <p:sp>
            <p:nvSpPr>
              <p:cNvPr id="3" name="TextBox 2"/>
              <p:cNvSpPr txBox="1"/>
              <p:nvPr/>
            </p:nvSpPr>
            <p:spPr>
              <a:xfrm>
                <a:off x="914400" y="1073021"/>
                <a:ext cx="9255968" cy="5355312"/>
              </a:xfrm>
              <a:prstGeom prst="rect">
                <a:avLst/>
              </a:prstGeom>
              <a:noFill/>
            </p:spPr>
            <p:txBody>
              <a:bodyPr wrap="square" rtlCol="0">
                <a:spAutoFit/>
              </a:bodyPr>
              <a:lstStyle/>
              <a:p>
                <a:r>
                  <a:rPr lang="en-US" dirty="0" smtClean="0"/>
                  <a:t>Are we so confident that there is a structural break and not a quadratic model?</a:t>
                </a:r>
              </a:p>
              <a:p>
                <a:endParaRPr lang="en-US" dirty="0"/>
              </a:p>
              <a:p>
                <a:r>
                  <a:rPr lang="en-US" dirty="0" smtClean="0"/>
                  <a:t>After all, the tests used were:</a:t>
                </a:r>
              </a:p>
              <a:p>
                <a:r>
                  <a:rPr lang="en-US" dirty="0" smtClean="0"/>
                  <a:t> </a:t>
                </a:r>
              </a:p>
              <a:p>
                <a:r>
                  <a:rPr lang="en-US" dirty="0" smtClean="0"/>
                  <a:t>		H</a:t>
                </a:r>
                <a:r>
                  <a:rPr lang="en-US" baseline="-25000" dirty="0" smtClean="0"/>
                  <a:t>0</a:t>
                </a:r>
                <a:r>
                  <a:rPr lang="en-US" dirty="0" smtClean="0"/>
                  <a:t>: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𝑇</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𝜀</m:t>
                    </m:r>
                    <m:r>
                      <a:rPr lang="en-US" i="1" dirty="0">
                        <a:latin typeface="Cambria Math" panose="02040503050406030204" pitchFamily="18" charset="0"/>
                        <a:ea typeface="Cambria Math" panose="02040503050406030204" pitchFamily="18" charset="0"/>
                      </a:rPr>
                      <m:t> </m:t>
                    </m:r>
                  </m:oMath>
                </a14:m>
                <a:r>
                  <a:rPr lang="en-US" dirty="0" smtClean="0"/>
                  <a:t>  </a:t>
                </a:r>
              </a:p>
              <a:p>
                <a:r>
                  <a:rPr lang="en-US" dirty="0"/>
                  <a:t>	</a:t>
                </a:r>
                <a:r>
                  <a:rPr lang="en-US" dirty="0" smtClean="0"/>
                  <a:t>versus	H</a:t>
                </a:r>
                <a:r>
                  <a:rPr lang="en-US" baseline="-25000" dirty="0" smtClean="0"/>
                  <a:t>1</a:t>
                </a:r>
                <a:r>
                  <a:rPr lang="en-US" dirty="0" smtClean="0"/>
                  <a:t>: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𝑇</m:t>
                    </m:r>
                    <m:r>
                      <a:rPr lang="en-US" i="1" dirty="0" smtClean="0">
                        <a:solidFill>
                          <a:srgbClr val="C00000"/>
                        </a:solidFill>
                        <a:latin typeface="Cambria Math" panose="02040503050406030204" pitchFamily="18" charset="0"/>
                        <a:ea typeface="Cambria Math" panose="02040503050406030204" pitchFamily="18" charset="0"/>
                      </a:rPr>
                      <m:t>+</m:t>
                    </m:r>
                    <m:r>
                      <a:rPr lang="en-US" i="1" dirty="0" smtClean="0">
                        <a:solidFill>
                          <a:srgbClr val="C00000"/>
                        </a:solidFill>
                        <a:latin typeface="Cambria Math" panose="02040503050406030204" pitchFamily="18" charset="0"/>
                        <a:ea typeface="Cambria Math" panose="02040503050406030204" pitchFamily="18" charset="0"/>
                      </a:rPr>
                      <m:t>𝛽</m:t>
                    </m:r>
                    <m:r>
                      <a:rPr lang="en-US" i="1" baseline="-25000" dirty="0">
                        <a:solidFill>
                          <a:srgbClr val="C00000"/>
                        </a:solidFill>
                        <a:latin typeface="Cambria Math" panose="02040503050406030204" pitchFamily="18" charset="0"/>
                        <a:ea typeface="Cambria Math" panose="02040503050406030204" pitchFamily="18" charset="0"/>
                      </a:rPr>
                      <m:t>2</m:t>
                    </m:r>
                    <m:r>
                      <a:rPr lang="en-US" i="1" dirty="0">
                        <a:solidFill>
                          <a:srgbClr val="C00000"/>
                        </a:solidFill>
                        <a:latin typeface="Cambria Math" panose="02040503050406030204" pitchFamily="18" charset="0"/>
                        <a:ea typeface="Cambria Math" panose="02040503050406030204" pitchFamily="18" charset="0"/>
                      </a:rPr>
                      <m:t>𝐷</m:t>
                    </m:r>
                    <m:r>
                      <a:rPr lang="en-US" i="1" dirty="0">
                        <a:solidFill>
                          <a:srgbClr val="C00000"/>
                        </a:solidFill>
                        <a:latin typeface="Cambria Math" panose="02040503050406030204" pitchFamily="18" charset="0"/>
                        <a:ea typeface="Cambria Math" panose="02040503050406030204" pitchFamily="18" charset="0"/>
                      </a:rPr>
                      <m:t>+</m:t>
                    </m:r>
                    <m:r>
                      <a:rPr lang="en-US" i="1" dirty="0">
                        <a:solidFill>
                          <a:srgbClr val="C00000"/>
                        </a:solidFill>
                        <a:latin typeface="Cambria Math" panose="02040503050406030204" pitchFamily="18" charset="0"/>
                        <a:ea typeface="Cambria Math" panose="02040503050406030204" pitchFamily="18" charset="0"/>
                      </a:rPr>
                      <m:t>𝛽</m:t>
                    </m:r>
                    <m:r>
                      <a:rPr lang="en-US" i="1" baseline="-25000" dirty="0">
                        <a:solidFill>
                          <a:srgbClr val="C00000"/>
                        </a:solidFill>
                        <a:latin typeface="Cambria Math" panose="02040503050406030204" pitchFamily="18" charset="0"/>
                        <a:ea typeface="Cambria Math" panose="02040503050406030204" pitchFamily="18" charset="0"/>
                      </a:rPr>
                      <m:t>3</m:t>
                    </m:r>
                    <m:r>
                      <a:rPr lang="en-US" i="1" dirty="0">
                        <a:solidFill>
                          <a:srgbClr val="C00000"/>
                        </a:solidFill>
                        <a:latin typeface="Cambria Math" panose="02040503050406030204" pitchFamily="18" charset="0"/>
                        <a:ea typeface="Cambria Math" panose="02040503050406030204" pitchFamily="18" charset="0"/>
                      </a:rPr>
                      <m:t>𝐷𝑇</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𝜀</m:t>
                    </m:r>
                  </m:oMath>
                </a14:m>
                <a:r>
                  <a:rPr lang="en-US" dirty="0" smtClean="0"/>
                  <a:t> 	</a:t>
                </a:r>
                <a:r>
                  <a:rPr lang="en-US" dirty="0" smtClean="0">
                    <a:sym typeface="Wingdings" panose="05000000000000000000" pitchFamily="2" charset="2"/>
                  </a:rPr>
                  <a:t> </a:t>
                </a:r>
                <a:r>
                  <a:rPr lang="en-US" dirty="0" smtClean="0"/>
                  <a:t>a </a:t>
                </a:r>
                <a:r>
                  <a:rPr lang="en-US" dirty="0"/>
                  <a:t>structural break</a:t>
                </a:r>
                <a:endParaRPr lang="en-US" dirty="0"/>
              </a:p>
              <a:p>
                <a:r>
                  <a:rPr lang="en-US" dirty="0" smtClean="0"/>
                  <a:t>	</a:t>
                </a:r>
              </a:p>
              <a:p>
                <a:r>
                  <a:rPr lang="en-US" dirty="0"/>
                  <a:t>	</a:t>
                </a:r>
                <a:r>
                  <a:rPr lang="en-US" dirty="0" smtClean="0"/>
                  <a:t>&amp;</a:t>
                </a:r>
              </a:p>
              <a:p>
                <a:r>
                  <a:rPr lang="en-US" dirty="0" smtClean="0"/>
                  <a:t>		H</a:t>
                </a:r>
                <a:r>
                  <a:rPr lang="en-US" baseline="-25000" dirty="0" smtClean="0"/>
                  <a:t>0</a:t>
                </a:r>
                <a:r>
                  <a:rPr lang="en-US" dirty="0"/>
                  <a:t>: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𝑇</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𝜀</m:t>
                    </m:r>
                    <m:r>
                      <a:rPr lang="en-US" i="1" dirty="0">
                        <a:latin typeface="Cambria Math" panose="02040503050406030204" pitchFamily="18" charset="0"/>
                        <a:ea typeface="Cambria Math" panose="02040503050406030204" pitchFamily="18" charset="0"/>
                      </a:rPr>
                      <m:t> </m:t>
                    </m:r>
                  </m:oMath>
                </a14:m>
                <a:r>
                  <a:rPr lang="en-US" dirty="0"/>
                  <a:t>  </a:t>
                </a:r>
              </a:p>
              <a:p>
                <a:r>
                  <a:rPr lang="en-US" dirty="0"/>
                  <a:t>	</a:t>
                </a:r>
                <a:r>
                  <a:rPr lang="en-US" dirty="0"/>
                  <a:t>versus	 H</a:t>
                </a:r>
                <a:r>
                  <a:rPr lang="en-US" baseline="-25000" dirty="0"/>
                  <a:t>1</a:t>
                </a:r>
                <a:r>
                  <a:rPr lang="en-US" dirty="0"/>
                  <a:t>: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𝑇</m:t>
                    </m:r>
                    <m:r>
                      <a:rPr lang="en-US" i="1" dirty="0" smtClean="0">
                        <a:solidFill>
                          <a:srgbClr val="C00000"/>
                        </a:solidFill>
                        <a:latin typeface="Cambria Math" panose="02040503050406030204" pitchFamily="18" charset="0"/>
                        <a:ea typeface="Cambria Math" panose="02040503050406030204" pitchFamily="18" charset="0"/>
                      </a:rPr>
                      <m:t>+</m:t>
                    </m:r>
                    <m:r>
                      <a:rPr lang="en-US" i="1" dirty="0" smtClean="0">
                        <a:solidFill>
                          <a:srgbClr val="C00000"/>
                        </a:solidFill>
                        <a:latin typeface="Cambria Math" panose="02040503050406030204" pitchFamily="18" charset="0"/>
                        <a:ea typeface="Cambria Math" panose="02040503050406030204" pitchFamily="18" charset="0"/>
                      </a:rPr>
                      <m:t>𝛽</m:t>
                    </m:r>
                    <m:r>
                      <a:rPr lang="en-US" i="1" baseline="-25000" dirty="0">
                        <a:solidFill>
                          <a:srgbClr val="C00000"/>
                        </a:solidFill>
                        <a:latin typeface="Cambria Math" panose="02040503050406030204" pitchFamily="18" charset="0"/>
                        <a:ea typeface="Cambria Math" panose="02040503050406030204" pitchFamily="18" charset="0"/>
                      </a:rPr>
                      <m:t>2</m:t>
                    </m:r>
                    <m:r>
                      <a:rPr lang="en-US" i="1" dirty="0">
                        <a:solidFill>
                          <a:srgbClr val="C00000"/>
                        </a:solidFill>
                        <a:latin typeface="Cambria Math" panose="02040503050406030204" pitchFamily="18" charset="0"/>
                        <a:ea typeface="Cambria Math" panose="02040503050406030204" pitchFamily="18" charset="0"/>
                      </a:rPr>
                      <m:t>𝑇</m:t>
                    </m:r>
                    <m:r>
                      <a:rPr lang="en-US" i="1" baseline="30000" dirty="0">
                        <a:solidFill>
                          <a:srgbClr val="C00000"/>
                        </a:solidFill>
                        <a:latin typeface="Cambria Math" panose="02040503050406030204" pitchFamily="18" charset="0"/>
                        <a:ea typeface="Cambria Math" panose="02040503050406030204" pitchFamily="18" charset="0"/>
                      </a:rPr>
                      <m:t>2</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𝜀</m:t>
                    </m:r>
                  </m:oMath>
                </a14:m>
                <a:r>
                  <a:rPr lang="en-US" dirty="0" smtClean="0"/>
                  <a:t>	 </a:t>
                </a:r>
                <a:r>
                  <a:rPr lang="en-US" dirty="0" smtClean="0">
                    <a:sym typeface="Wingdings" panose="05000000000000000000" pitchFamily="2" charset="2"/>
                  </a:rPr>
                  <a:t> </a:t>
                </a:r>
                <a:r>
                  <a:rPr lang="en-US" dirty="0" smtClean="0"/>
                  <a:t>a </a:t>
                </a:r>
                <a:r>
                  <a:rPr lang="en-US" dirty="0"/>
                  <a:t>quadratic model</a:t>
                </a:r>
                <a:endParaRPr lang="en-US" dirty="0"/>
              </a:p>
              <a:p>
                <a:endParaRPr lang="en-US" dirty="0"/>
              </a:p>
              <a:p>
                <a:endParaRPr lang="en-US" dirty="0" smtClean="0"/>
              </a:p>
              <a:p>
                <a:r>
                  <a:rPr lang="en-US" dirty="0" smtClean="0"/>
                  <a:t>Shouldn’t we be testing:</a:t>
                </a:r>
              </a:p>
              <a:p>
                <a:endParaRPr lang="en-US" dirty="0" smtClean="0"/>
              </a:p>
              <a:p>
                <a:r>
                  <a:rPr lang="en-US" dirty="0" smtClean="0"/>
                  <a:t>		H</a:t>
                </a:r>
                <a:r>
                  <a:rPr lang="en-US" baseline="-25000" dirty="0" smtClean="0"/>
                  <a:t>0</a:t>
                </a:r>
                <a:r>
                  <a:rPr lang="en-US" dirty="0" smtClean="0"/>
                  <a:t>: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𝑇</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2</m:t>
                    </m:r>
                    <m:r>
                      <a:rPr lang="en-US" i="1" dirty="0">
                        <a:latin typeface="Cambria Math" panose="02040503050406030204" pitchFamily="18" charset="0"/>
                        <a:ea typeface="Cambria Math" panose="02040503050406030204" pitchFamily="18" charset="0"/>
                      </a:rPr>
                      <m:t>𝐷</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3</m:t>
                    </m:r>
                    <m:r>
                      <a:rPr lang="en-US" i="1" dirty="0">
                        <a:latin typeface="Cambria Math" panose="02040503050406030204" pitchFamily="18" charset="0"/>
                        <a:ea typeface="Cambria Math" panose="02040503050406030204" pitchFamily="18" charset="0"/>
                      </a:rPr>
                      <m:t>𝐷𝑇</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𝜀</m:t>
                    </m:r>
                  </m:oMath>
                </a14:m>
                <a:r>
                  <a:rPr lang="en-US" dirty="0"/>
                  <a:t> 	</a:t>
                </a:r>
                <a:r>
                  <a:rPr lang="en-US" dirty="0">
                    <a:sym typeface="Wingdings" panose="05000000000000000000" pitchFamily="2" charset="2"/>
                  </a:rPr>
                  <a:t> </a:t>
                </a:r>
                <a:r>
                  <a:rPr lang="en-US" dirty="0"/>
                  <a:t>a </a:t>
                </a:r>
                <a:r>
                  <a:rPr lang="en-US" dirty="0"/>
                  <a:t>structural break</a:t>
                </a:r>
                <a:endParaRPr lang="en-US" dirty="0"/>
              </a:p>
              <a:p>
                <a:r>
                  <a:rPr lang="en-US" dirty="0" smtClean="0"/>
                  <a:t>	versus</a:t>
                </a:r>
                <a:r>
                  <a:rPr lang="en-US" dirty="0"/>
                  <a:t>	</a:t>
                </a:r>
                <a:r>
                  <a:rPr lang="en-US" dirty="0" smtClean="0"/>
                  <a:t>H</a:t>
                </a:r>
                <a:r>
                  <a:rPr lang="en-US" baseline="-25000" dirty="0" smtClean="0"/>
                  <a:t>1</a:t>
                </a:r>
                <a:r>
                  <a:rPr lang="en-US" dirty="0"/>
                  <a:t>: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𝑇</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2</m:t>
                    </m:r>
                    <m:r>
                      <a:rPr lang="en-US" i="1" dirty="0">
                        <a:latin typeface="Cambria Math" panose="02040503050406030204" pitchFamily="18" charset="0"/>
                        <a:ea typeface="Cambria Math" panose="02040503050406030204" pitchFamily="18" charset="0"/>
                      </a:rPr>
                      <m:t>𝑇</m:t>
                    </m:r>
                    <m:r>
                      <a:rPr lang="en-US" i="1" baseline="30000" dirty="0">
                        <a:latin typeface="Cambria Math" panose="02040503050406030204" pitchFamily="18" charset="0"/>
                        <a:ea typeface="Cambria Math" panose="02040503050406030204" pitchFamily="18" charset="0"/>
                      </a:rPr>
                      <m:t>2</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𝜀</m:t>
                    </m:r>
                  </m:oMath>
                </a14:m>
                <a:r>
                  <a:rPr lang="en-US" dirty="0"/>
                  <a:t>		</a:t>
                </a:r>
                <a:r>
                  <a:rPr lang="en-US" dirty="0" smtClean="0">
                    <a:sym typeface="Wingdings" panose="05000000000000000000" pitchFamily="2" charset="2"/>
                  </a:rPr>
                  <a:t> </a:t>
                </a:r>
                <a:r>
                  <a:rPr lang="en-US" dirty="0"/>
                  <a:t>a </a:t>
                </a:r>
                <a:r>
                  <a:rPr lang="en-US" dirty="0"/>
                  <a:t>quadratic model </a:t>
                </a:r>
                <a:r>
                  <a:rPr lang="en-US" dirty="0" smtClean="0"/>
                  <a:t>		</a:t>
                </a:r>
              </a:p>
              <a:p>
                <a:endParaRPr lang="en-US" dirty="0" smtClean="0"/>
              </a:p>
              <a:p>
                <a:r>
                  <a:rPr lang="en-US" dirty="0" smtClean="0"/>
                  <a:t>These are non-nested models and require a different testing procedure.</a:t>
                </a:r>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914400" y="1073021"/>
                <a:ext cx="9255968" cy="5355312"/>
              </a:xfrm>
              <a:prstGeom prst="rect">
                <a:avLst/>
              </a:prstGeom>
              <a:blipFill>
                <a:blip r:embed="rId2"/>
                <a:stretch>
                  <a:fillRect l="-527" t="-569" b="-796"/>
                </a:stretch>
              </a:blipFill>
            </p:spPr>
            <p:txBody>
              <a:bodyPr/>
              <a:lstStyle/>
              <a:p>
                <a:r>
                  <a:rPr lang="en-US">
                    <a:noFill/>
                  </a:rPr>
                  <a:t> </a:t>
                </a:r>
              </a:p>
            </p:txBody>
          </p:sp>
        </mc:Fallback>
      </mc:AlternateContent>
    </p:spTree>
    <p:extLst>
      <p:ext uri="{BB962C8B-B14F-4D97-AF65-F5344CB8AC3E}">
        <p14:creationId xmlns:p14="http://schemas.microsoft.com/office/powerpoint/2010/main" val="7112830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Non-nested </a:t>
            </a:r>
            <a:r>
              <a:rPr lang="en-US" dirty="0" smtClean="0"/>
              <a:t>hypothesis testing</a:t>
            </a:r>
            <a:endParaRPr lang="en-US" dirty="0"/>
          </a:p>
        </p:txBody>
      </p:sp>
      <p:sp>
        <p:nvSpPr>
          <p:cNvPr id="3" name="Rectangle 2"/>
          <p:cNvSpPr/>
          <p:nvPr/>
        </p:nvSpPr>
        <p:spPr>
          <a:xfrm>
            <a:off x="267477" y="1088135"/>
            <a:ext cx="5340221" cy="4185761"/>
          </a:xfrm>
          <a:prstGeom prst="rect">
            <a:avLst/>
          </a:prstGeom>
          <a:ln>
            <a:solidFill>
              <a:srgbClr val="C00000"/>
            </a:solidFill>
          </a:ln>
        </p:spPr>
        <p:txBody>
          <a:bodyPr wrap="square">
            <a:spAutoFit/>
          </a:bodyPr>
          <a:lstStyle/>
          <a:p>
            <a:r>
              <a:rPr lang="en-US" sz="1400" dirty="0">
                <a:latin typeface="SAS Monospace" panose="020B0609020202020204" pitchFamily="49" charset="0"/>
                <a:ea typeface="Calibri" panose="020F0502020204030204" pitchFamily="34" charset="0"/>
                <a:cs typeface="Times New Roman" panose="02020603050405020304" pitchFamily="18" charset="0"/>
              </a:rPr>
              <a:t>Title1 'Non-nested hypothesis - J-test</a:t>
            </a:r>
            <a:r>
              <a:rPr lang="en-US" sz="1400" dirty="0" smtClean="0">
                <a:latin typeface="SAS Monospace" panose="020B0609020202020204" pitchFamily="49" charset="0"/>
                <a:ea typeface="Calibri" panose="020F0502020204030204" pitchFamily="34" charset="0"/>
                <a:cs typeface="Times New Roman" panose="02020603050405020304" pitchFamily="18" charset="0"/>
              </a:rPr>
              <a:t>';</a:t>
            </a:r>
          </a:p>
          <a:p>
            <a:endParaRPr lang="en-US" sz="1400" dirty="0">
              <a:latin typeface="SAS Monospace" panose="020B0609020202020204" pitchFamily="49" charset="0"/>
              <a:ea typeface="Calibri" panose="020F0502020204030204" pitchFamily="34" charset="0"/>
              <a:cs typeface="Times New Roman" panose="02020603050405020304" pitchFamily="18" charset="0"/>
            </a:endParaRPr>
          </a:p>
          <a:p>
            <a:endParaRPr lang="en-US" sz="1400" dirty="0">
              <a:latin typeface="SAS Monospace" panose="020B0609020202020204" pitchFamily="49" charset="0"/>
              <a:ea typeface="Calibri" panose="020F0502020204030204" pitchFamily="34" charset="0"/>
              <a:cs typeface="Times New Roman" panose="02020603050405020304" pitchFamily="18" charset="0"/>
            </a:endParaRPr>
          </a:p>
          <a:p>
            <a:r>
              <a:rPr lang="en-US" sz="1400" dirty="0" err="1">
                <a:latin typeface="SAS Monospace" panose="020B0609020202020204" pitchFamily="49" charset="0"/>
                <a:ea typeface="Calibri" panose="020F0502020204030204" pitchFamily="34" charset="0"/>
                <a:cs typeface="Times New Roman" panose="02020603050405020304" pitchFamily="18" charset="0"/>
              </a:rPr>
              <a:t>Proc</a:t>
            </a:r>
            <a:r>
              <a:rPr lang="en-US" sz="1400" dirty="0">
                <a:latin typeface="SAS Monospace" panose="020B0609020202020204" pitchFamily="49" charset="0"/>
                <a:ea typeface="Calibri" panose="020F0502020204030204" pitchFamily="34" charset="0"/>
                <a:cs typeface="Times New Roman" panose="02020603050405020304" pitchFamily="18" charset="0"/>
              </a:rPr>
              <a:t> </a:t>
            </a:r>
            <a:r>
              <a:rPr lang="en-US" sz="1400" dirty="0" err="1">
                <a:latin typeface="SAS Monospace" panose="020B0609020202020204" pitchFamily="49" charset="0"/>
                <a:ea typeface="Calibri" panose="020F0502020204030204" pitchFamily="34" charset="0"/>
                <a:cs typeface="Times New Roman" panose="02020603050405020304" pitchFamily="18" charset="0"/>
              </a:rPr>
              <a:t>reg</a:t>
            </a:r>
            <a:r>
              <a:rPr lang="en-US" sz="1400" dirty="0">
                <a:latin typeface="SAS Monospace" panose="020B0609020202020204" pitchFamily="49" charset="0"/>
                <a:ea typeface="Calibri" panose="020F0502020204030204" pitchFamily="34" charset="0"/>
                <a:cs typeface="Times New Roman" panose="02020603050405020304" pitchFamily="18" charset="0"/>
              </a:rPr>
              <a:t> data=</a:t>
            </a:r>
            <a:r>
              <a:rPr lang="en-US" sz="1400" dirty="0" err="1">
                <a:latin typeface="SAS Monospace" panose="020B0609020202020204" pitchFamily="49" charset="0"/>
                <a:ea typeface="Calibri" panose="020F0502020204030204" pitchFamily="34" charset="0"/>
                <a:cs typeface="Times New Roman" panose="02020603050405020304" pitchFamily="18" charset="0"/>
              </a:rPr>
              <a:t>trdata</a:t>
            </a:r>
            <a:r>
              <a:rPr lang="en-US" sz="1400" dirty="0">
                <a:latin typeface="SAS Monospace" panose="020B0609020202020204" pitchFamily="49" charset="0"/>
                <a:ea typeface="Calibri" panose="020F0502020204030204" pitchFamily="34" charset="0"/>
                <a:cs typeface="Times New Roman" panose="02020603050405020304" pitchFamily="18" charset="0"/>
              </a:rPr>
              <a:t>;</a:t>
            </a:r>
          </a:p>
          <a:p>
            <a:r>
              <a:rPr lang="en-US" sz="1400" dirty="0">
                <a:latin typeface="SAS Monospace" panose="020B0609020202020204" pitchFamily="49" charset="0"/>
                <a:ea typeface="Calibri" panose="020F0502020204030204" pitchFamily="34" charset="0"/>
                <a:cs typeface="Times New Roman" panose="02020603050405020304" pitchFamily="18" charset="0"/>
              </a:rPr>
              <a:t> 	model_2: model Y = T TSQ  ;</a:t>
            </a:r>
          </a:p>
          <a:p>
            <a:r>
              <a:rPr lang="en-US" sz="1400" dirty="0">
                <a:latin typeface="SAS Monospace" panose="020B0609020202020204" pitchFamily="49" charset="0"/>
                <a:ea typeface="Calibri" panose="020F0502020204030204" pitchFamily="34" charset="0"/>
                <a:cs typeface="Times New Roman" panose="02020603050405020304" pitchFamily="18" charset="0"/>
              </a:rPr>
              <a:t>	</a:t>
            </a:r>
            <a:r>
              <a:rPr lang="en-US" sz="1400" dirty="0">
                <a:solidFill>
                  <a:srgbClr val="C00000"/>
                </a:solidFill>
                <a:latin typeface="SAS Monospace" panose="020B0609020202020204" pitchFamily="49" charset="0"/>
                <a:ea typeface="Calibri" panose="020F0502020204030204" pitchFamily="34" charset="0"/>
                <a:cs typeface="Times New Roman" panose="02020603050405020304" pitchFamily="18" charset="0"/>
              </a:rPr>
              <a:t>output out=</a:t>
            </a:r>
            <a:r>
              <a:rPr lang="en-US" sz="1400" dirty="0" err="1">
                <a:solidFill>
                  <a:srgbClr val="C00000"/>
                </a:solidFill>
                <a:latin typeface="SAS Monospace" panose="020B0609020202020204" pitchFamily="49" charset="0"/>
                <a:ea typeface="Calibri" panose="020F0502020204030204" pitchFamily="34" charset="0"/>
                <a:cs typeface="Times New Roman" panose="02020603050405020304" pitchFamily="18" charset="0"/>
              </a:rPr>
              <a:t>Mquad</a:t>
            </a:r>
            <a:r>
              <a:rPr lang="en-US" sz="1400" dirty="0">
                <a:solidFill>
                  <a:srgbClr val="C00000"/>
                </a:solidFill>
                <a:latin typeface="SAS Monospace" panose="020B0609020202020204" pitchFamily="49" charset="0"/>
                <a:ea typeface="Calibri" panose="020F0502020204030204" pitchFamily="34" charset="0"/>
                <a:cs typeface="Times New Roman" panose="02020603050405020304" pitchFamily="18" charset="0"/>
              </a:rPr>
              <a:t> p=</a:t>
            </a:r>
            <a:r>
              <a:rPr lang="en-US" sz="1400" dirty="0" err="1">
                <a:solidFill>
                  <a:srgbClr val="C00000"/>
                </a:solidFill>
                <a:latin typeface="SAS Monospace" panose="020B0609020202020204" pitchFamily="49" charset="0"/>
                <a:ea typeface="Calibri" panose="020F0502020204030204" pitchFamily="34" charset="0"/>
                <a:cs typeface="Times New Roman" panose="02020603050405020304" pitchFamily="18" charset="0"/>
              </a:rPr>
              <a:t>Yquadhat</a:t>
            </a:r>
            <a:r>
              <a:rPr lang="en-US" sz="1400" dirty="0">
                <a:solidFill>
                  <a:srgbClr val="C00000"/>
                </a:solidFill>
                <a:latin typeface="SAS Monospace" panose="020B0609020202020204" pitchFamily="49" charset="0"/>
                <a:ea typeface="Calibri" panose="020F0502020204030204" pitchFamily="34" charset="0"/>
                <a:cs typeface="Times New Roman" panose="02020603050405020304" pitchFamily="18" charset="0"/>
              </a:rPr>
              <a:t>;</a:t>
            </a:r>
          </a:p>
          <a:p>
            <a:r>
              <a:rPr lang="en-US" sz="1400" dirty="0">
                <a:latin typeface="SAS Monospace" panose="020B0609020202020204" pitchFamily="49" charset="0"/>
                <a:ea typeface="Calibri" panose="020F0502020204030204" pitchFamily="34" charset="0"/>
                <a:cs typeface="Times New Roman" panose="02020603050405020304" pitchFamily="18" charset="0"/>
              </a:rPr>
              <a:t>	run;</a:t>
            </a:r>
          </a:p>
          <a:p>
            <a:r>
              <a:rPr lang="en-US" sz="1400" dirty="0" err="1" smtClean="0">
                <a:latin typeface="SAS Monospace" panose="020B0609020202020204" pitchFamily="49" charset="0"/>
                <a:ea typeface="Calibri" panose="020F0502020204030204" pitchFamily="34" charset="0"/>
                <a:cs typeface="Times New Roman" panose="02020603050405020304" pitchFamily="18" charset="0"/>
              </a:rPr>
              <a:t>Proc</a:t>
            </a:r>
            <a:r>
              <a:rPr lang="en-US" sz="1400" dirty="0" smtClean="0">
                <a:latin typeface="SAS Monospace" panose="020B0609020202020204" pitchFamily="49" charset="0"/>
                <a:ea typeface="Calibri" panose="020F0502020204030204" pitchFamily="34" charset="0"/>
                <a:cs typeface="Times New Roman" panose="02020603050405020304" pitchFamily="18" charset="0"/>
              </a:rPr>
              <a:t> </a:t>
            </a:r>
            <a:r>
              <a:rPr lang="en-US" sz="1400" dirty="0" err="1">
                <a:latin typeface="SAS Monospace" panose="020B0609020202020204" pitchFamily="49" charset="0"/>
                <a:ea typeface="Calibri" panose="020F0502020204030204" pitchFamily="34" charset="0"/>
                <a:cs typeface="Times New Roman" panose="02020603050405020304" pitchFamily="18" charset="0"/>
              </a:rPr>
              <a:t>reg</a:t>
            </a:r>
            <a:r>
              <a:rPr lang="en-US" sz="1400" dirty="0">
                <a:latin typeface="SAS Monospace" panose="020B0609020202020204" pitchFamily="49" charset="0"/>
                <a:ea typeface="Calibri" panose="020F0502020204030204" pitchFamily="34" charset="0"/>
                <a:cs typeface="Times New Roman" panose="02020603050405020304" pitchFamily="18" charset="0"/>
              </a:rPr>
              <a:t> data=</a:t>
            </a:r>
            <a:r>
              <a:rPr lang="en-US" sz="1400" dirty="0" err="1">
                <a:latin typeface="SAS Monospace" panose="020B0609020202020204" pitchFamily="49" charset="0"/>
                <a:ea typeface="Calibri" panose="020F0502020204030204" pitchFamily="34" charset="0"/>
                <a:cs typeface="Times New Roman" panose="02020603050405020304" pitchFamily="18" charset="0"/>
              </a:rPr>
              <a:t>trdata</a:t>
            </a:r>
            <a:r>
              <a:rPr lang="en-US" sz="1400" dirty="0">
                <a:latin typeface="SAS Monospace" panose="020B0609020202020204" pitchFamily="49" charset="0"/>
                <a:ea typeface="Calibri" panose="020F0502020204030204" pitchFamily="34" charset="0"/>
                <a:cs typeface="Times New Roman" panose="02020603050405020304" pitchFamily="18" charset="0"/>
              </a:rPr>
              <a:t>;</a:t>
            </a:r>
          </a:p>
          <a:p>
            <a:r>
              <a:rPr lang="en-US" sz="1400" dirty="0">
                <a:latin typeface="SAS Monospace" panose="020B0609020202020204" pitchFamily="49" charset="0"/>
                <a:ea typeface="Calibri" panose="020F0502020204030204" pitchFamily="34" charset="0"/>
                <a:cs typeface="Times New Roman" panose="02020603050405020304" pitchFamily="18" charset="0"/>
              </a:rPr>
              <a:t> 	model_4: model Y = T D DT  ;</a:t>
            </a:r>
          </a:p>
          <a:p>
            <a:r>
              <a:rPr lang="en-US" sz="1400" dirty="0">
                <a:latin typeface="SAS Monospace" panose="020B0609020202020204" pitchFamily="49" charset="0"/>
                <a:ea typeface="Calibri" panose="020F0502020204030204" pitchFamily="34" charset="0"/>
                <a:cs typeface="Times New Roman" panose="02020603050405020304" pitchFamily="18" charset="0"/>
              </a:rPr>
              <a:t>	</a:t>
            </a:r>
            <a:r>
              <a:rPr lang="en-US" sz="1400" dirty="0">
                <a:solidFill>
                  <a:srgbClr val="C00000"/>
                </a:solidFill>
                <a:latin typeface="SAS Monospace" panose="020B0609020202020204" pitchFamily="49" charset="0"/>
                <a:ea typeface="Calibri" panose="020F0502020204030204" pitchFamily="34" charset="0"/>
                <a:cs typeface="Times New Roman" panose="02020603050405020304" pitchFamily="18" charset="0"/>
              </a:rPr>
              <a:t>output </a:t>
            </a:r>
            <a:r>
              <a:rPr lang="en-US" sz="1400" dirty="0" smtClean="0">
                <a:solidFill>
                  <a:srgbClr val="C00000"/>
                </a:solidFill>
                <a:latin typeface="SAS Monospace" panose="020B0609020202020204" pitchFamily="49" charset="0"/>
                <a:ea typeface="Calibri" panose="020F0502020204030204" pitchFamily="34" charset="0"/>
                <a:cs typeface="Times New Roman" panose="02020603050405020304" pitchFamily="18" charset="0"/>
              </a:rPr>
              <a:t>out=</a:t>
            </a:r>
            <a:r>
              <a:rPr lang="en-US" sz="1400" dirty="0" err="1" smtClean="0">
                <a:solidFill>
                  <a:srgbClr val="C00000"/>
                </a:solidFill>
                <a:latin typeface="SAS Monospace" panose="020B0609020202020204" pitchFamily="49" charset="0"/>
                <a:ea typeface="Calibri" panose="020F0502020204030204" pitchFamily="34" charset="0"/>
                <a:cs typeface="Times New Roman" panose="02020603050405020304" pitchFamily="18" charset="0"/>
              </a:rPr>
              <a:t>Mbreak</a:t>
            </a:r>
            <a:r>
              <a:rPr lang="en-US" sz="1400" dirty="0" smtClean="0">
                <a:solidFill>
                  <a:srgbClr val="C00000"/>
                </a:solidFill>
                <a:latin typeface="SAS Monospace" panose="020B0609020202020204" pitchFamily="49" charset="0"/>
                <a:ea typeface="Calibri" panose="020F0502020204030204" pitchFamily="34" charset="0"/>
                <a:cs typeface="Times New Roman" panose="02020603050405020304" pitchFamily="18" charset="0"/>
              </a:rPr>
              <a:t> p=</a:t>
            </a:r>
            <a:r>
              <a:rPr lang="en-US" sz="1400" dirty="0" err="1" smtClean="0">
                <a:solidFill>
                  <a:srgbClr val="C00000"/>
                </a:solidFill>
                <a:latin typeface="SAS Monospace" panose="020B0609020202020204" pitchFamily="49" charset="0"/>
                <a:ea typeface="Calibri" panose="020F0502020204030204" pitchFamily="34" charset="0"/>
                <a:cs typeface="Times New Roman" panose="02020603050405020304" pitchFamily="18" charset="0"/>
              </a:rPr>
              <a:t>Ybreakhat</a:t>
            </a:r>
            <a:r>
              <a:rPr lang="en-US" sz="1400" dirty="0">
                <a:solidFill>
                  <a:srgbClr val="C00000"/>
                </a:solidFill>
                <a:latin typeface="SAS Monospace" panose="020B0609020202020204" pitchFamily="49" charset="0"/>
                <a:ea typeface="Calibri" panose="020F0502020204030204" pitchFamily="34" charset="0"/>
                <a:cs typeface="Times New Roman" panose="02020603050405020304" pitchFamily="18" charset="0"/>
              </a:rPr>
              <a:t>;</a:t>
            </a:r>
          </a:p>
          <a:p>
            <a:r>
              <a:rPr lang="en-US" sz="1400" dirty="0">
                <a:latin typeface="SAS Monospace" panose="020B0609020202020204" pitchFamily="49" charset="0"/>
                <a:ea typeface="Calibri" panose="020F0502020204030204" pitchFamily="34" charset="0"/>
                <a:cs typeface="Times New Roman" panose="02020603050405020304" pitchFamily="18" charset="0"/>
              </a:rPr>
              <a:t>	run;</a:t>
            </a:r>
          </a:p>
          <a:p>
            <a:r>
              <a:rPr lang="en-US" sz="1400" dirty="0" err="1">
                <a:latin typeface="SAS Monospace" panose="020B0609020202020204" pitchFamily="49" charset="0"/>
                <a:ea typeface="Calibri" panose="020F0502020204030204" pitchFamily="34" charset="0"/>
                <a:cs typeface="Times New Roman" panose="02020603050405020304" pitchFamily="18" charset="0"/>
              </a:rPr>
              <a:t>Proc</a:t>
            </a:r>
            <a:r>
              <a:rPr lang="en-US" sz="1400" dirty="0">
                <a:latin typeface="SAS Monospace" panose="020B0609020202020204" pitchFamily="49" charset="0"/>
                <a:ea typeface="Calibri" panose="020F0502020204030204" pitchFamily="34" charset="0"/>
                <a:cs typeface="Times New Roman" panose="02020603050405020304" pitchFamily="18" charset="0"/>
              </a:rPr>
              <a:t> </a:t>
            </a:r>
            <a:r>
              <a:rPr lang="en-US" sz="1400" dirty="0" err="1">
                <a:latin typeface="SAS Monospace" panose="020B0609020202020204" pitchFamily="49" charset="0"/>
                <a:ea typeface="Calibri" panose="020F0502020204030204" pitchFamily="34" charset="0"/>
                <a:cs typeface="Times New Roman" panose="02020603050405020304" pitchFamily="18" charset="0"/>
              </a:rPr>
              <a:t>reg</a:t>
            </a:r>
            <a:r>
              <a:rPr lang="en-US" sz="1400" dirty="0">
                <a:latin typeface="SAS Monospace" panose="020B0609020202020204" pitchFamily="49" charset="0"/>
                <a:ea typeface="Calibri" panose="020F0502020204030204" pitchFamily="34" charset="0"/>
                <a:cs typeface="Times New Roman" panose="02020603050405020304" pitchFamily="18" charset="0"/>
              </a:rPr>
              <a:t> data=</a:t>
            </a:r>
            <a:r>
              <a:rPr lang="en-US" sz="1400" dirty="0" err="1">
                <a:solidFill>
                  <a:srgbClr val="C00000"/>
                </a:solidFill>
                <a:latin typeface="SAS Monospace" panose="020B0609020202020204" pitchFamily="49" charset="0"/>
                <a:ea typeface="Calibri" panose="020F0502020204030204" pitchFamily="34" charset="0"/>
                <a:cs typeface="Times New Roman" panose="02020603050405020304" pitchFamily="18" charset="0"/>
              </a:rPr>
              <a:t>Mbreak</a:t>
            </a:r>
            <a:r>
              <a:rPr lang="en-US" sz="1400" dirty="0">
                <a:solidFill>
                  <a:srgbClr val="C00000"/>
                </a:solidFill>
                <a:latin typeface="SAS Monospace" panose="020B0609020202020204" pitchFamily="49" charset="0"/>
                <a:ea typeface="Calibri" panose="020F0502020204030204" pitchFamily="34" charset="0"/>
                <a:cs typeface="Times New Roman" panose="02020603050405020304" pitchFamily="18" charset="0"/>
              </a:rPr>
              <a:t>;</a:t>
            </a:r>
          </a:p>
          <a:p>
            <a:r>
              <a:rPr lang="en-US" sz="1400" dirty="0">
                <a:latin typeface="SAS Monospace" panose="020B0609020202020204" pitchFamily="49" charset="0"/>
                <a:ea typeface="Calibri" panose="020F0502020204030204" pitchFamily="34" charset="0"/>
                <a:cs typeface="Times New Roman" panose="02020603050405020304" pitchFamily="18" charset="0"/>
              </a:rPr>
              <a:t> 	model_2A: model Y = T TSQ </a:t>
            </a:r>
            <a:r>
              <a:rPr lang="en-US" sz="1400" dirty="0" err="1">
                <a:solidFill>
                  <a:srgbClr val="C00000"/>
                </a:solidFill>
                <a:latin typeface="SAS Monospace" panose="020B0609020202020204" pitchFamily="49" charset="0"/>
                <a:ea typeface="Calibri" panose="020F0502020204030204" pitchFamily="34" charset="0"/>
                <a:cs typeface="Times New Roman" panose="02020603050405020304" pitchFamily="18" charset="0"/>
              </a:rPr>
              <a:t>Ybreakhat</a:t>
            </a:r>
            <a:r>
              <a:rPr lang="en-US" sz="1400" dirty="0">
                <a:latin typeface="SAS Monospace" panose="020B0609020202020204" pitchFamily="49" charset="0"/>
                <a:ea typeface="Calibri" panose="020F0502020204030204" pitchFamily="34" charset="0"/>
                <a:cs typeface="Times New Roman" panose="02020603050405020304" pitchFamily="18" charset="0"/>
              </a:rPr>
              <a:t> ;</a:t>
            </a:r>
          </a:p>
          <a:p>
            <a:r>
              <a:rPr lang="en-US" sz="1400" dirty="0">
                <a:latin typeface="SAS Monospace" panose="020B0609020202020204" pitchFamily="49" charset="0"/>
                <a:ea typeface="Calibri" panose="020F0502020204030204" pitchFamily="34" charset="0"/>
                <a:cs typeface="Times New Roman" panose="02020603050405020304" pitchFamily="18" charset="0"/>
              </a:rPr>
              <a:t>	run;</a:t>
            </a:r>
          </a:p>
          <a:p>
            <a:r>
              <a:rPr lang="en-US" sz="1400" dirty="0" err="1" smtClean="0">
                <a:latin typeface="SAS Monospace" panose="020B0609020202020204" pitchFamily="49" charset="0"/>
                <a:ea typeface="Calibri" panose="020F0502020204030204" pitchFamily="34" charset="0"/>
                <a:cs typeface="Times New Roman" panose="02020603050405020304" pitchFamily="18" charset="0"/>
              </a:rPr>
              <a:t>Proc</a:t>
            </a:r>
            <a:r>
              <a:rPr lang="en-US" sz="1400" dirty="0" smtClean="0">
                <a:latin typeface="SAS Monospace" panose="020B0609020202020204" pitchFamily="49" charset="0"/>
                <a:ea typeface="Calibri" panose="020F0502020204030204" pitchFamily="34" charset="0"/>
                <a:cs typeface="Times New Roman" panose="02020603050405020304" pitchFamily="18" charset="0"/>
              </a:rPr>
              <a:t> </a:t>
            </a:r>
            <a:r>
              <a:rPr lang="en-US" sz="1400" dirty="0" err="1">
                <a:latin typeface="SAS Monospace" panose="020B0609020202020204" pitchFamily="49" charset="0"/>
                <a:ea typeface="Calibri" panose="020F0502020204030204" pitchFamily="34" charset="0"/>
                <a:cs typeface="Times New Roman" panose="02020603050405020304" pitchFamily="18" charset="0"/>
              </a:rPr>
              <a:t>reg</a:t>
            </a:r>
            <a:r>
              <a:rPr lang="en-US" sz="1400" dirty="0">
                <a:latin typeface="SAS Monospace" panose="020B0609020202020204" pitchFamily="49" charset="0"/>
                <a:ea typeface="Calibri" panose="020F0502020204030204" pitchFamily="34" charset="0"/>
                <a:cs typeface="Times New Roman" panose="02020603050405020304" pitchFamily="18" charset="0"/>
              </a:rPr>
              <a:t> </a:t>
            </a:r>
            <a:r>
              <a:rPr lang="en-US" sz="1400" dirty="0" smtClean="0">
                <a:latin typeface="SAS Monospace" panose="020B0609020202020204" pitchFamily="49" charset="0"/>
                <a:ea typeface="Calibri" panose="020F0502020204030204" pitchFamily="34" charset="0"/>
                <a:cs typeface="Times New Roman" panose="02020603050405020304" pitchFamily="18" charset="0"/>
              </a:rPr>
              <a:t>data=</a:t>
            </a:r>
            <a:r>
              <a:rPr lang="en-US" sz="1400" dirty="0" err="1" smtClean="0">
                <a:solidFill>
                  <a:srgbClr val="C00000"/>
                </a:solidFill>
                <a:latin typeface="SAS Monospace" panose="020B0609020202020204" pitchFamily="49" charset="0"/>
                <a:ea typeface="Calibri" panose="020F0502020204030204" pitchFamily="34" charset="0"/>
                <a:cs typeface="Times New Roman" panose="02020603050405020304" pitchFamily="18" charset="0"/>
              </a:rPr>
              <a:t>Mquad</a:t>
            </a:r>
            <a:r>
              <a:rPr lang="en-US" sz="1400" dirty="0">
                <a:latin typeface="SAS Monospace" panose="020B0609020202020204" pitchFamily="49" charset="0"/>
                <a:ea typeface="Calibri" panose="020F0502020204030204" pitchFamily="34" charset="0"/>
                <a:cs typeface="Times New Roman" panose="02020603050405020304" pitchFamily="18" charset="0"/>
              </a:rPr>
              <a:t>;</a:t>
            </a:r>
          </a:p>
          <a:p>
            <a:r>
              <a:rPr lang="en-US" sz="1400" dirty="0">
                <a:latin typeface="SAS Monospace" panose="020B0609020202020204" pitchFamily="49" charset="0"/>
                <a:ea typeface="Calibri" panose="020F0502020204030204" pitchFamily="34" charset="0"/>
                <a:cs typeface="Times New Roman" panose="02020603050405020304" pitchFamily="18" charset="0"/>
              </a:rPr>
              <a:t>	model_4A: model Y = T D DT </a:t>
            </a:r>
            <a:r>
              <a:rPr lang="en-US" sz="1400" dirty="0" err="1">
                <a:solidFill>
                  <a:srgbClr val="C00000"/>
                </a:solidFill>
                <a:latin typeface="SAS Monospace" panose="020B0609020202020204" pitchFamily="49" charset="0"/>
                <a:ea typeface="Calibri" panose="020F0502020204030204" pitchFamily="34" charset="0"/>
                <a:cs typeface="Times New Roman" panose="02020603050405020304" pitchFamily="18" charset="0"/>
              </a:rPr>
              <a:t>Yquadhat</a:t>
            </a:r>
            <a:r>
              <a:rPr lang="en-US" sz="1400" dirty="0">
                <a:latin typeface="SAS Monospace" panose="020B0609020202020204" pitchFamily="49" charset="0"/>
                <a:ea typeface="Calibri" panose="020F0502020204030204" pitchFamily="34" charset="0"/>
                <a:cs typeface="Times New Roman" panose="02020603050405020304" pitchFamily="18" charset="0"/>
              </a:rPr>
              <a:t>;</a:t>
            </a:r>
          </a:p>
          <a:p>
            <a:r>
              <a:rPr lang="en-US" sz="1400" dirty="0">
                <a:latin typeface="SAS Monospace" panose="020B0609020202020204" pitchFamily="49" charset="0"/>
                <a:ea typeface="Calibri" panose="020F0502020204030204" pitchFamily="34" charset="0"/>
                <a:cs typeface="Times New Roman" panose="02020603050405020304" pitchFamily="18" charset="0"/>
              </a:rPr>
              <a:t>	run;</a:t>
            </a:r>
          </a:p>
          <a:p>
            <a:endParaRPr lang="en-US" sz="1400" dirty="0" smtClean="0">
              <a:latin typeface="SAS Monospace" panose="020B0609020202020204" pitchFamily="49" charset="0"/>
              <a:ea typeface="Calibri" panose="020F0502020204030204" pitchFamily="34" charset="0"/>
              <a:cs typeface="Times New Roman" panose="02020603050405020304" pitchFamily="18" charset="0"/>
            </a:endParaRPr>
          </a:p>
          <a:p>
            <a:r>
              <a:rPr lang="en-US" sz="1400" dirty="0">
                <a:latin typeface="SAS Monospace" panose="020B0609020202020204" pitchFamily="49" charset="0"/>
                <a:ea typeface="Calibri" panose="020F0502020204030204" pitchFamily="34" charset="0"/>
                <a:cs typeface="Times New Roman" panose="02020603050405020304" pitchFamily="18" charset="0"/>
              </a:rPr>
              <a:t> </a:t>
            </a:r>
          </a:p>
        </p:txBody>
      </p:sp>
      <p:sp>
        <p:nvSpPr>
          <p:cNvPr id="4" name="TextBox 3"/>
          <p:cNvSpPr txBox="1"/>
          <p:nvPr/>
        </p:nvSpPr>
        <p:spPr>
          <a:xfrm>
            <a:off x="5694090" y="1088135"/>
            <a:ext cx="6413935" cy="2092881"/>
          </a:xfrm>
          <a:prstGeom prst="rect">
            <a:avLst/>
          </a:prstGeom>
          <a:noFill/>
          <a:ln>
            <a:solidFill>
              <a:srgbClr val="C00000"/>
            </a:solidFill>
          </a:ln>
        </p:spPr>
        <p:txBody>
          <a:bodyPr wrap="none" rtlCol="0">
            <a:spAutoFit/>
          </a:bodyPr>
          <a:lstStyle/>
          <a:p>
            <a:pPr lvl="0"/>
            <a:r>
              <a:rPr lang="en-US" sz="14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Title1 'Non-nested hypothesis test - super model, F-test</a:t>
            </a:r>
            <a:r>
              <a:rPr lang="en-US" sz="1400" dirty="0" smtClean="0">
                <a:solidFill>
                  <a:prstClr val="black"/>
                </a:solidFill>
                <a:latin typeface="SAS Monospace" panose="020B0609020202020204" pitchFamily="49" charset="0"/>
                <a:ea typeface="Calibri" panose="020F0502020204030204" pitchFamily="34" charset="0"/>
                <a:cs typeface="Times New Roman" panose="02020603050405020304" pitchFamily="18" charset="0"/>
              </a:rPr>
              <a:t>';</a:t>
            </a:r>
          </a:p>
          <a:p>
            <a:pPr lvl="0"/>
            <a:endParaRPr lang="en-US" sz="1400" dirty="0">
              <a:solidFill>
                <a:prstClr val="black"/>
              </a:solidFill>
              <a:latin typeface="SAS Monospace" panose="020B0609020202020204" pitchFamily="49" charset="0"/>
              <a:ea typeface="Calibri" panose="020F0502020204030204" pitchFamily="34" charset="0"/>
              <a:cs typeface="Times New Roman" panose="02020603050405020304" pitchFamily="18" charset="0"/>
            </a:endParaRPr>
          </a:p>
          <a:p>
            <a:pPr lvl="0"/>
            <a:endParaRPr lang="en-US" sz="1400" dirty="0">
              <a:solidFill>
                <a:prstClr val="black"/>
              </a:solidFill>
              <a:latin typeface="SAS Monospace" panose="020B0609020202020204" pitchFamily="49" charset="0"/>
              <a:ea typeface="Calibri" panose="020F0502020204030204" pitchFamily="34" charset="0"/>
              <a:cs typeface="Times New Roman" panose="02020603050405020304" pitchFamily="18" charset="0"/>
            </a:endParaRPr>
          </a:p>
          <a:p>
            <a:pPr lvl="0"/>
            <a:r>
              <a:rPr lang="en-US" sz="1400" dirty="0" err="1">
                <a:solidFill>
                  <a:prstClr val="black"/>
                </a:solidFill>
                <a:latin typeface="SAS Monospace" panose="020B0609020202020204" pitchFamily="49" charset="0"/>
                <a:ea typeface="Calibri" panose="020F0502020204030204" pitchFamily="34" charset="0"/>
                <a:cs typeface="Times New Roman" panose="02020603050405020304" pitchFamily="18" charset="0"/>
              </a:rPr>
              <a:t>Proc</a:t>
            </a:r>
            <a:r>
              <a:rPr lang="en-US" sz="14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 </a:t>
            </a:r>
            <a:r>
              <a:rPr lang="en-US" sz="1400" dirty="0" err="1">
                <a:solidFill>
                  <a:prstClr val="black"/>
                </a:solidFill>
                <a:latin typeface="SAS Monospace" panose="020B0609020202020204" pitchFamily="49" charset="0"/>
                <a:ea typeface="Calibri" panose="020F0502020204030204" pitchFamily="34" charset="0"/>
                <a:cs typeface="Times New Roman" panose="02020603050405020304" pitchFamily="18" charset="0"/>
              </a:rPr>
              <a:t>reg</a:t>
            </a:r>
            <a:r>
              <a:rPr lang="en-US" sz="14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 data=</a:t>
            </a:r>
            <a:r>
              <a:rPr lang="en-US" sz="1400" dirty="0" err="1">
                <a:solidFill>
                  <a:prstClr val="black"/>
                </a:solidFill>
                <a:latin typeface="SAS Monospace" panose="020B0609020202020204" pitchFamily="49" charset="0"/>
                <a:ea typeface="Calibri" panose="020F0502020204030204" pitchFamily="34" charset="0"/>
                <a:cs typeface="Times New Roman" panose="02020603050405020304" pitchFamily="18" charset="0"/>
              </a:rPr>
              <a:t>trdata</a:t>
            </a:r>
            <a:r>
              <a:rPr lang="en-US" sz="14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a:t>
            </a:r>
          </a:p>
          <a:p>
            <a:pPr lvl="0"/>
            <a:r>
              <a:rPr lang="en-US" sz="14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 	</a:t>
            </a:r>
            <a:r>
              <a:rPr lang="en-US" sz="1400" dirty="0" smtClean="0">
                <a:solidFill>
                  <a:prstClr val="black"/>
                </a:solidFill>
                <a:latin typeface="SAS Monospace" panose="020B0609020202020204" pitchFamily="49" charset="0"/>
                <a:ea typeface="Calibri" panose="020F0502020204030204" pitchFamily="34" charset="0"/>
                <a:cs typeface="Times New Roman" panose="02020603050405020304" pitchFamily="18" charset="0"/>
              </a:rPr>
              <a:t>model_4A</a:t>
            </a:r>
            <a:r>
              <a:rPr lang="en-US" sz="14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 model Y = T TSQ D DT ;</a:t>
            </a:r>
          </a:p>
          <a:p>
            <a:pPr lvl="0"/>
            <a:r>
              <a:rPr lang="en-US" sz="14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	quad: test </a:t>
            </a:r>
            <a:r>
              <a:rPr lang="en-US" sz="1400" dirty="0" smtClean="0">
                <a:solidFill>
                  <a:prstClr val="black"/>
                </a:solidFill>
                <a:latin typeface="SAS Monospace" panose="020B0609020202020204" pitchFamily="49" charset="0"/>
                <a:ea typeface="Calibri" panose="020F0502020204030204" pitchFamily="34" charset="0"/>
                <a:cs typeface="Times New Roman" panose="02020603050405020304" pitchFamily="18" charset="0"/>
              </a:rPr>
              <a:t>TSQ </a:t>
            </a:r>
            <a:r>
              <a:rPr lang="en-US" sz="14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 </a:t>
            </a:r>
            <a:r>
              <a:rPr lang="en-US" sz="1400" dirty="0" smtClean="0">
                <a:solidFill>
                  <a:prstClr val="black"/>
                </a:solidFill>
                <a:latin typeface="SAS Monospace" panose="020B0609020202020204" pitchFamily="49" charset="0"/>
                <a:ea typeface="Calibri" panose="020F0502020204030204" pitchFamily="34" charset="0"/>
                <a:cs typeface="Times New Roman" panose="02020603050405020304" pitchFamily="18" charset="0"/>
              </a:rPr>
              <a:t>0;</a:t>
            </a:r>
            <a:endParaRPr lang="en-US" sz="1400" dirty="0">
              <a:solidFill>
                <a:prstClr val="black"/>
              </a:solidFill>
              <a:latin typeface="SAS Monospace" panose="020B0609020202020204" pitchFamily="49" charset="0"/>
              <a:ea typeface="Calibri" panose="020F0502020204030204" pitchFamily="34" charset="0"/>
              <a:cs typeface="Times New Roman" panose="02020603050405020304" pitchFamily="18" charset="0"/>
            </a:endParaRPr>
          </a:p>
          <a:p>
            <a:pPr lvl="0"/>
            <a:r>
              <a:rPr lang="en-US" sz="14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	</a:t>
            </a:r>
            <a:r>
              <a:rPr lang="en-US" sz="1400" dirty="0" err="1">
                <a:solidFill>
                  <a:prstClr val="black"/>
                </a:solidFill>
                <a:latin typeface="SAS Monospace" panose="020B0609020202020204" pitchFamily="49" charset="0"/>
                <a:ea typeface="Calibri" panose="020F0502020204030204" pitchFamily="34" charset="0"/>
                <a:cs typeface="Times New Roman" panose="02020603050405020304" pitchFamily="18" charset="0"/>
              </a:rPr>
              <a:t>structural_break</a:t>
            </a:r>
            <a:r>
              <a:rPr lang="en-US" sz="14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 test </a:t>
            </a:r>
            <a:r>
              <a:rPr lang="en-US" sz="1400" dirty="0" smtClean="0">
                <a:solidFill>
                  <a:prstClr val="black"/>
                </a:solidFill>
                <a:latin typeface="SAS Monospace" panose="020B0609020202020204" pitchFamily="49" charset="0"/>
                <a:ea typeface="Calibri" panose="020F0502020204030204" pitchFamily="34" charset="0"/>
                <a:cs typeface="Times New Roman" panose="02020603050405020304" pitchFamily="18" charset="0"/>
              </a:rPr>
              <a:t>D=DT=0</a:t>
            </a:r>
            <a:r>
              <a:rPr lang="en-US" sz="14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a:t>
            </a:r>
          </a:p>
          <a:p>
            <a:pPr lvl="0" indent="457200"/>
            <a:r>
              <a:rPr lang="en-US" sz="1400" dirty="0" smtClean="0">
                <a:solidFill>
                  <a:prstClr val="black"/>
                </a:solidFill>
                <a:latin typeface="SAS Monospace" panose="020B0609020202020204" pitchFamily="49" charset="0"/>
                <a:ea typeface="Calibri" panose="020F0502020204030204" pitchFamily="34" charset="0"/>
                <a:cs typeface="Times New Roman" panose="02020603050405020304" pitchFamily="18" charset="0"/>
              </a:rPr>
              <a:t>	run</a:t>
            </a:r>
            <a:r>
              <a:rPr lang="en-US" sz="14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4430392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tests all reject ‘quadratic’ in favor of the ‘break’ model.</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60888531"/>
              </p:ext>
            </p:extLst>
          </p:nvPr>
        </p:nvGraphicFramePr>
        <p:xfrm>
          <a:off x="2637323" y="1198676"/>
          <a:ext cx="6413501" cy="5200650"/>
        </p:xfrm>
        <a:graphic>
          <a:graphicData uri="http://schemas.openxmlformats.org/drawingml/2006/table">
            <a:tbl>
              <a:tblPr/>
              <a:tblGrid>
                <a:gridCol w="790967">
                  <a:extLst>
                    <a:ext uri="{9D8B030D-6E8A-4147-A177-3AD203B41FA5}">
                      <a16:colId xmlns:a16="http://schemas.microsoft.com/office/drawing/2014/main" val="39226605"/>
                    </a:ext>
                  </a:extLst>
                </a:gridCol>
                <a:gridCol w="609902">
                  <a:extLst>
                    <a:ext uri="{9D8B030D-6E8A-4147-A177-3AD203B41FA5}">
                      <a16:colId xmlns:a16="http://schemas.microsoft.com/office/drawing/2014/main" val="3705636493"/>
                    </a:ext>
                  </a:extLst>
                </a:gridCol>
                <a:gridCol w="266832">
                  <a:extLst>
                    <a:ext uri="{9D8B030D-6E8A-4147-A177-3AD203B41FA5}">
                      <a16:colId xmlns:a16="http://schemas.microsoft.com/office/drawing/2014/main" val="1346657329"/>
                    </a:ext>
                  </a:extLst>
                </a:gridCol>
                <a:gridCol w="609902">
                  <a:extLst>
                    <a:ext uri="{9D8B030D-6E8A-4147-A177-3AD203B41FA5}">
                      <a16:colId xmlns:a16="http://schemas.microsoft.com/office/drawing/2014/main" val="1804333885"/>
                    </a:ext>
                  </a:extLst>
                </a:gridCol>
                <a:gridCol w="257302">
                  <a:extLst>
                    <a:ext uri="{9D8B030D-6E8A-4147-A177-3AD203B41FA5}">
                      <a16:colId xmlns:a16="http://schemas.microsoft.com/office/drawing/2014/main" val="718883282"/>
                    </a:ext>
                  </a:extLst>
                </a:gridCol>
                <a:gridCol w="609902">
                  <a:extLst>
                    <a:ext uri="{9D8B030D-6E8A-4147-A177-3AD203B41FA5}">
                      <a16:colId xmlns:a16="http://schemas.microsoft.com/office/drawing/2014/main" val="1143181166"/>
                    </a:ext>
                  </a:extLst>
                </a:gridCol>
                <a:gridCol w="285892">
                  <a:extLst>
                    <a:ext uri="{9D8B030D-6E8A-4147-A177-3AD203B41FA5}">
                      <a16:colId xmlns:a16="http://schemas.microsoft.com/office/drawing/2014/main" val="2082016893"/>
                    </a:ext>
                  </a:extLst>
                </a:gridCol>
                <a:gridCol w="609902">
                  <a:extLst>
                    <a:ext uri="{9D8B030D-6E8A-4147-A177-3AD203B41FA5}">
                      <a16:colId xmlns:a16="http://schemas.microsoft.com/office/drawing/2014/main" val="1909023532"/>
                    </a:ext>
                  </a:extLst>
                </a:gridCol>
                <a:gridCol w="247773">
                  <a:extLst>
                    <a:ext uri="{9D8B030D-6E8A-4147-A177-3AD203B41FA5}">
                      <a16:colId xmlns:a16="http://schemas.microsoft.com/office/drawing/2014/main" val="2761699290"/>
                    </a:ext>
                  </a:extLst>
                </a:gridCol>
                <a:gridCol w="123886">
                  <a:extLst>
                    <a:ext uri="{9D8B030D-6E8A-4147-A177-3AD203B41FA5}">
                      <a16:colId xmlns:a16="http://schemas.microsoft.com/office/drawing/2014/main" val="262229940"/>
                    </a:ext>
                  </a:extLst>
                </a:gridCol>
                <a:gridCol w="104827">
                  <a:extLst>
                    <a:ext uri="{9D8B030D-6E8A-4147-A177-3AD203B41FA5}">
                      <a16:colId xmlns:a16="http://schemas.microsoft.com/office/drawing/2014/main" val="2889375959"/>
                    </a:ext>
                  </a:extLst>
                </a:gridCol>
                <a:gridCol w="1029210">
                  <a:extLst>
                    <a:ext uri="{9D8B030D-6E8A-4147-A177-3AD203B41FA5}">
                      <a16:colId xmlns:a16="http://schemas.microsoft.com/office/drawing/2014/main" val="3549357327"/>
                    </a:ext>
                  </a:extLst>
                </a:gridCol>
                <a:gridCol w="609902">
                  <a:extLst>
                    <a:ext uri="{9D8B030D-6E8A-4147-A177-3AD203B41FA5}">
                      <a16:colId xmlns:a16="http://schemas.microsoft.com/office/drawing/2014/main" val="3041842706"/>
                    </a:ext>
                  </a:extLst>
                </a:gridCol>
                <a:gridCol w="257302">
                  <a:extLst>
                    <a:ext uri="{9D8B030D-6E8A-4147-A177-3AD203B41FA5}">
                      <a16:colId xmlns:a16="http://schemas.microsoft.com/office/drawing/2014/main" val="3646303720"/>
                    </a:ext>
                  </a:extLst>
                </a:gridCol>
              </a:tblGrid>
              <a:tr h="161925">
                <a:tc>
                  <a:txBody>
                    <a:bodyPr/>
                    <a:lstStyle/>
                    <a:p>
                      <a:pPr algn="l"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CE6F1"/>
                    </a:solidFill>
                  </a:tcPr>
                </a:tc>
                <a:tc gridSpan="9">
                  <a:txBody>
                    <a:bodyPr/>
                    <a:lstStyle/>
                    <a:p>
                      <a:pPr algn="ctr" fontAlgn="b"/>
                      <a:r>
                        <a:rPr lang="en-US" sz="1000" b="1" i="0" u="none" strike="noStrike">
                          <a:effectLst/>
                          <a:latin typeface="Arial" panose="020B0604020202020204" pitchFamily="34" charset="0"/>
                        </a:rPr>
                        <a:t>Variance encompassing test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gridSpan="3">
                  <a:txBody>
                    <a:bodyPr/>
                    <a:lstStyle/>
                    <a:p>
                      <a:pPr algn="ctr" fontAlgn="b"/>
                      <a:r>
                        <a:rPr lang="en-US" sz="1000" b="1" i="0" u="none" strike="noStrike">
                          <a:effectLst/>
                          <a:latin typeface="Arial" panose="020B0604020202020204" pitchFamily="34" charset="0"/>
                        </a:rPr>
                        <a:t>Mean encompassing test</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85239079"/>
                  </a:ext>
                </a:extLst>
              </a:tr>
              <a:tr h="171450">
                <a:tc>
                  <a:txBody>
                    <a:bodyPr/>
                    <a:lstStyle/>
                    <a:p>
                      <a:pPr algn="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solidFill>
                      <a:srgbClr val="DCE6F1"/>
                    </a:solidFill>
                  </a:tcPr>
                </a:tc>
                <a:tc gridSpan="2">
                  <a:txBody>
                    <a:bodyPr/>
                    <a:lstStyle/>
                    <a:p>
                      <a:pPr algn="l" fontAlgn="b"/>
                      <a:r>
                        <a:rPr lang="en-US" sz="1000" b="1" i="0" u="none" strike="noStrike">
                          <a:effectLst/>
                          <a:latin typeface="Arial" panose="020B0604020202020204" pitchFamily="34" charset="0"/>
                        </a:rPr>
                        <a:t>Quadratic </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hMerge="1">
                  <a:txBody>
                    <a:bodyPr/>
                    <a:lstStyle/>
                    <a:p>
                      <a:endParaRPr lang="en-US"/>
                    </a:p>
                  </a:txBody>
                  <a:tcPr/>
                </a:tc>
                <a:tc>
                  <a:txBody>
                    <a:bodyPr/>
                    <a:lstStyle/>
                    <a:p>
                      <a:pPr algn="r" fontAlgn="b"/>
                      <a:r>
                        <a:rPr lang="en-US" sz="1000" b="1" i="0" u="none" strike="noStrike">
                          <a:effectLst/>
                          <a:latin typeface="Arial" panose="020B0604020202020204" pitchFamily="34" charset="0"/>
                        </a:rPr>
                        <a:t>J-TEST</a:t>
                      </a:r>
                    </a:p>
                  </a:txBody>
                  <a:tcPr marL="9525" marR="9525" marT="952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Break</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J-TEST</a:t>
                      </a:r>
                    </a:p>
                  </a:txBody>
                  <a:tcPr marL="9525" marR="9525" marT="952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F-TEST</a:t>
                      </a:r>
                    </a:p>
                  </a:txBody>
                  <a:tcPr marL="9525" marR="9525" marT="952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1465248995"/>
                  </a:ext>
                </a:extLst>
              </a:tr>
              <a:tr h="171450">
                <a:tc>
                  <a:txBody>
                    <a:bodyPr/>
                    <a:lstStyle/>
                    <a:p>
                      <a:pPr algn="ctr" fontAlgn="b"/>
                      <a:r>
                        <a:rPr lang="en-US" sz="1000" b="1" i="0" u="none" strike="noStrike">
                          <a:effectLst/>
                          <a:latin typeface="Arial" panose="020B0604020202020204" pitchFamily="34" charset="0"/>
                        </a:rPr>
                        <a:t>constant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11.12</a:t>
                      </a:r>
                    </a:p>
                  </a:txBody>
                  <a:tcPr marL="9525" marR="9525" marT="9525"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1.26</a:t>
                      </a:r>
                    </a:p>
                  </a:txBody>
                  <a:tcPr marL="9525" marR="9525" marT="952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10.01</a:t>
                      </a:r>
                    </a:p>
                  </a:txBody>
                  <a:tcPr marL="9525" marR="9525" marT="9525"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8.67</a:t>
                      </a:r>
                    </a:p>
                  </a:txBody>
                  <a:tcPr marL="9525" marR="9525" marT="952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10.23</a:t>
                      </a:r>
                    </a:p>
                  </a:txBody>
                  <a:tcPr marL="9525" marR="9525" marT="952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565865791"/>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(14.96)</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(-0.33)</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(18.25)</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(2.22)</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(12.01)</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94425261"/>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04636607"/>
                  </a:ext>
                </a:extLst>
              </a:tr>
              <a:tr h="161925">
                <a:tc>
                  <a:txBody>
                    <a:bodyPr/>
                    <a:lstStyle/>
                    <a:p>
                      <a:pPr algn="ctr" fontAlgn="b"/>
                      <a:r>
                        <a:rPr lang="en-US" sz="1000" b="1" i="0" u="none" strike="noStrike">
                          <a:effectLst/>
                          <a:latin typeface="Arial" panose="020B0604020202020204" pitchFamily="34" charset="0"/>
                        </a:rPr>
                        <a:t>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1.12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0.11</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2.01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1.71</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1.87</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63383056"/>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(4.9)</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(0.25)</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(16.42)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(1.94)</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(4.26)</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10793935"/>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101400525"/>
                  </a:ext>
                </a:extLst>
              </a:tr>
              <a:tr h="161925">
                <a:tc>
                  <a:txBody>
                    <a:bodyPr/>
                    <a:lstStyle/>
                    <a:p>
                      <a:pPr algn="ctr" fontAlgn="b"/>
                      <a:r>
                        <a:rPr lang="en-US" sz="1000" b="1" i="0" u="none" strike="noStrike">
                          <a:effectLst/>
                          <a:latin typeface="Arial" panose="020B0604020202020204" pitchFamily="34" charset="0"/>
                        </a:rPr>
                        <a:t>TSQ</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0.13</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0.02</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0.02</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835841564"/>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(8.77)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(0.33)</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(0.35)</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385919544"/>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870565535"/>
                  </a:ext>
                </a:extLst>
              </a:tr>
              <a:tr h="161925">
                <a:tc>
                  <a:txBody>
                    <a:bodyPr/>
                    <a:lstStyle/>
                    <a:p>
                      <a:pPr algn="ctr" fontAlgn="b"/>
                      <a:r>
                        <a:rPr lang="en-US" sz="1000" b="1" i="0" u="none" strike="noStrike">
                          <a:effectLst/>
                          <a:latin typeface="Arial" panose="020B0604020202020204" pitchFamily="34" charset="0"/>
                        </a:rPr>
                        <a:t>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-13.47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-11.56</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-11.56</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99414014"/>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(-9.12)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(-2.02)</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(-2.02)</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87073780"/>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892936472"/>
                  </a:ext>
                </a:extLst>
              </a:tr>
              <a:tr h="161925">
                <a:tc>
                  <a:txBody>
                    <a:bodyPr/>
                    <a:lstStyle/>
                    <a:p>
                      <a:pPr algn="ctr" fontAlgn="b"/>
                      <a:r>
                        <a:rPr lang="en-US" sz="1000" b="1" i="0" u="none" strike="noStrike">
                          <a:effectLst/>
                          <a:latin typeface="Arial" panose="020B0604020202020204" pitchFamily="34" charset="0"/>
                        </a:rPr>
                        <a:t>DT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1.91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1.66</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1.66</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171967854"/>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(11.01)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(2.19)</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panose="020B0604020202020204" pitchFamily="34" charset="0"/>
                        </a:rPr>
                        <a:t>(2.19)</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8782207"/>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96113089"/>
                  </a:ext>
                </a:extLst>
              </a:tr>
              <a:tr h="323850">
                <a:tc>
                  <a:txBody>
                    <a:bodyPr/>
                    <a:lstStyle/>
                    <a:p>
                      <a:pPr algn="ctr" fontAlgn="b"/>
                      <a:r>
                        <a:rPr lang="en-US" sz="1000" b="1" i="0" u="none" strike="noStrike">
                          <a:effectLst/>
                          <a:latin typeface="Arial" panose="020B0604020202020204" pitchFamily="34" charset="0"/>
                        </a:rPr>
                        <a:t>Y-prediction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1"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1"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0.89</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0.14</a:t>
                      </a: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1"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000" b="1" i="0" u="none" strike="noStrike" dirty="0">
                          <a:effectLst/>
                          <a:latin typeface="Arial" panose="020B0604020202020204" pitchFamily="34" charset="0"/>
                        </a:rPr>
                        <a:t>quad: </a:t>
                      </a:r>
                      <a:br>
                        <a:rPr lang="en-US" sz="1000" b="1" i="0" u="none" strike="noStrike" dirty="0">
                          <a:effectLst/>
                          <a:latin typeface="Arial" panose="020B0604020202020204" pitchFamily="34" charset="0"/>
                        </a:rPr>
                      </a:br>
                      <a:r>
                        <a:rPr lang="en-US" sz="1000" b="1" i="0" u="none" strike="noStrike" dirty="0">
                          <a:effectLst/>
                          <a:latin typeface="Arial" panose="020B0604020202020204" pitchFamily="34" charset="0"/>
                        </a:rPr>
                        <a:t>test TSQ = 0;</a:t>
                      </a:r>
                    </a:p>
                  </a:txBody>
                  <a:tcPr marL="9525" marR="9525" marT="9525" marB="0" anchor="b">
                    <a:lnL>
                      <a:noFill/>
                    </a:lnL>
                    <a:lnR>
                      <a:noFill/>
                    </a:lnR>
                    <a:lnT>
                      <a:noFill/>
                    </a:lnT>
                    <a:lnB>
                      <a:noFill/>
                    </a:lnB>
                  </a:tcPr>
                </a:tc>
                <a:tc>
                  <a:txBody>
                    <a:bodyPr/>
                    <a:lstStyle/>
                    <a:p>
                      <a:pPr algn="r" fontAlgn="ctr"/>
                      <a:r>
                        <a:rPr lang="en-US" sz="1000" b="0" i="0" u="none" strike="noStrike" dirty="0">
                          <a:effectLst/>
                          <a:latin typeface="Arial" panose="020B0604020202020204" pitchFamily="34" charset="0"/>
                        </a:rPr>
                        <a:t>F = 0.12</a:t>
                      </a:r>
                    </a:p>
                  </a:txBody>
                  <a:tcPr marL="9525" marR="9525" marT="9525" marB="0" anchor="ctr">
                    <a:lnL>
                      <a:noFill/>
                    </a:lnL>
                    <a:lnR>
                      <a:noFill/>
                    </a:lnR>
                    <a:lnT>
                      <a:noFill/>
                    </a:lnT>
                    <a:lnB>
                      <a:noFill/>
                    </a:lnB>
                  </a:tcPr>
                </a:tc>
                <a:tc>
                  <a:txBody>
                    <a:bodyPr/>
                    <a:lstStyle/>
                    <a:p>
                      <a:pPr algn="l" fontAlgn="ctr"/>
                      <a:r>
                        <a:rPr lang="en-US" sz="1000" b="0" i="0" u="none" strike="noStrike" dirty="0">
                          <a:effectLst/>
                          <a:latin typeface="Arial" panose="020B0604020202020204" pitchFamily="34" charset="0"/>
                        </a:rPr>
                        <a:t> </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38134755"/>
                  </a:ext>
                </a:extLst>
              </a:tr>
              <a:tr h="323850">
                <a:tc>
                  <a:txBody>
                    <a:bodyPr/>
                    <a:lstStyle/>
                    <a:p>
                      <a:pPr algn="ctr" fontAlgn="t"/>
                      <a:r>
                        <a:rPr lang="en-US" sz="1000" b="1" i="0" u="none" strike="noStrike">
                          <a:effectLst/>
                          <a:latin typeface="Arial" panose="020B0604020202020204" pitchFamily="34" charset="0"/>
                        </a:rPr>
                        <a:t>from other 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1"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1"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t"/>
                      <a:r>
                        <a:rPr lang="en-US" sz="1000" b="0" i="0" u="none" strike="noStrike">
                          <a:effectLst/>
                          <a:latin typeface="Arial" panose="020B0604020202020204" pitchFamily="34" charset="0"/>
                        </a:rPr>
                        <a:t>(2.61)</a:t>
                      </a:r>
                    </a:p>
                  </a:txBody>
                  <a:tcPr marL="9525" marR="9525" marT="9525" marB="0">
                    <a:lnL>
                      <a:noFill/>
                    </a:lnL>
                    <a:lnR>
                      <a:noFill/>
                    </a:lnR>
                    <a:lnT>
                      <a:noFill/>
                    </a:lnT>
                    <a:lnB>
                      <a:noFill/>
                    </a:lnB>
                  </a:tcPr>
                </a:tc>
                <a:tc>
                  <a:txBody>
                    <a:bodyPr/>
                    <a:lstStyle/>
                    <a:p>
                      <a:pPr algn="l" fontAlgn="t"/>
                      <a:endParaRPr lang="en-US" sz="1000" b="0" i="0" u="none" strike="noStrike">
                        <a:effectLst/>
                        <a:latin typeface="Arial" panose="020B0604020202020204" pitchFamily="34" charset="0"/>
                      </a:endParaRPr>
                    </a:p>
                  </a:txBody>
                  <a:tcPr marL="9525" marR="9525" marT="9525" marB="0">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t"/>
                      <a:r>
                        <a:rPr lang="en-US" sz="1000" b="0" i="0" u="none" strike="noStrike">
                          <a:effectLst/>
                          <a:latin typeface="Arial" panose="020B0604020202020204" pitchFamily="34" charset="0"/>
                        </a:rPr>
                        <a:t> </a:t>
                      </a:r>
                    </a:p>
                  </a:txBody>
                  <a:tcPr marL="9525" marR="9525" marT="9525" marB="0">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t"/>
                      <a:endParaRPr lang="en-US" sz="1000" b="0" i="0" u="none" strike="noStrike">
                        <a:effectLst/>
                        <a:latin typeface="Arial" panose="020B0604020202020204" pitchFamily="34" charset="0"/>
                      </a:endParaRPr>
                    </a:p>
                  </a:txBody>
                  <a:tcPr marL="9525" marR="9525" marT="9525" marB="0">
                    <a:lnL>
                      <a:noFill/>
                    </a:lnL>
                    <a:lnR>
                      <a:noFill/>
                    </a:lnR>
                    <a:lnT>
                      <a:noFill/>
                    </a:lnT>
                    <a:lnB>
                      <a:noFill/>
                    </a:lnB>
                  </a:tcPr>
                </a:tc>
                <a:tc>
                  <a:txBody>
                    <a:bodyPr/>
                    <a:lstStyle/>
                    <a:p>
                      <a:pPr algn="r" fontAlgn="t"/>
                      <a:r>
                        <a:rPr lang="en-US" sz="1000" b="0" i="0" u="none" strike="noStrike">
                          <a:effectLst/>
                          <a:latin typeface="Arial" panose="020B0604020202020204" pitchFamily="34" charset="0"/>
                        </a:rPr>
                        <a:t>(0.35)</a:t>
                      </a:r>
                    </a:p>
                  </a:txBody>
                  <a:tcPr marL="9525" marR="9525" marT="9525" marB="0">
                    <a:lnL>
                      <a:noFill/>
                    </a:lnL>
                    <a:lnR>
                      <a:noFill/>
                    </a:lnR>
                    <a:lnT>
                      <a:noFill/>
                    </a:lnT>
                    <a:lnB>
                      <a:noFill/>
                    </a:lnB>
                  </a:tcPr>
                </a:tc>
                <a:tc>
                  <a:txBody>
                    <a:bodyPr/>
                    <a:lstStyle/>
                    <a:p>
                      <a:pPr algn="l" fontAlgn="b"/>
                      <a:endParaRPr lang="en-US" sz="1000" b="1"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1"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000" b="1" i="0" u="none" strike="noStrike">
                          <a:effectLst/>
                          <a:latin typeface="Arial" panose="020B0604020202020204" pitchFamily="34" charset="0"/>
                        </a:rPr>
                        <a:t>break: </a:t>
                      </a:r>
                      <a:br>
                        <a:rPr lang="en-US" sz="1000" b="1" i="0" u="none" strike="noStrike">
                          <a:effectLst/>
                          <a:latin typeface="Arial" panose="020B0604020202020204" pitchFamily="34" charset="0"/>
                        </a:rPr>
                      </a:br>
                      <a:r>
                        <a:rPr lang="en-US" sz="1000" b="1" i="0" u="none" strike="noStrike">
                          <a:effectLst/>
                          <a:latin typeface="Arial" panose="020B0604020202020204" pitchFamily="34" charset="0"/>
                        </a:rPr>
                        <a:t>test D=DT=0;</a:t>
                      </a:r>
                    </a:p>
                  </a:txBody>
                  <a:tcPr marL="9525" marR="9525" marT="9525" marB="0" anchor="b">
                    <a:lnL>
                      <a:noFill/>
                    </a:lnL>
                    <a:lnR>
                      <a:noFill/>
                    </a:lnR>
                    <a:lnT>
                      <a:noFill/>
                    </a:lnT>
                    <a:lnB>
                      <a:noFill/>
                    </a:lnB>
                  </a:tcPr>
                </a:tc>
                <a:tc>
                  <a:txBody>
                    <a:bodyPr/>
                    <a:lstStyle/>
                    <a:p>
                      <a:pPr algn="r" fontAlgn="ctr"/>
                      <a:r>
                        <a:rPr lang="en-US" sz="1000" b="0" i="0" u="none" strike="noStrike">
                          <a:effectLst/>
                          <a:latin typeface="Arial" panose="020B0604020202020204" pitchFamily="34" charset="0"/>
                        </a:rPr>
                        <a:t>F = 3.07</a:t>
                      </a:r>
                    </a:p>
                  </a:txBody>
                  <a:tcPr marL="9525" marR="9525" marT="9525" marB="0" anchor="ctr">
                    <a:lnL>
                      <a:noFill/>
                    </a:lnL>
                    <a:lnR>
                      <a:noFill/>
                    </a:lnR>
                    <a:lnT>
                      <a:noFill/>
                    </a:lnT>
                    <a:lnB>
                      <a:noFill/>
                    </a:lnB>
                  </a:tcPr>
                </a:tc>
                <a:tc>
                  <a:txBody>
                    <a:bodyPr/>
                    <a:lstStyle/>
                    <a:p>
                      <a:pPr algn="l" fontAlgn="ctr"/>
                      <a:r>
                        <a:rPr lang="en-US" sz="1000" b="0" i="0" u="none" strike="noStrike">
                          <a:effectLst/>
                          <a:latin typeface="Arial" panose="020B0604020202020204" pitchFamily="34" charset="0"/>
                        </a:rPr>
                        <a:t>*</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22124789"/>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2668948"/>
                  </a:ext>
                </a:extLst>
              </a:tr>
              <a:tr h="161925">
                <a:tc>
                  <a:txBody>
                    <a:bodyPr/>
                    <a:lstStyle/>
                    <a:p>
                      <a:pPr algn="ctr" fontAlgn="b"/>
                      <a:r>
                        <a:rPr lang="en-US" sz="1000" b="1" i="0" u="none" strike="noStrike">
                          <a:effectLst/>
                          <a:latin typeface="Arial" panose="020B0604020202020204" pitchFamily="34" charset="0"/>
                        </a:rPr>
                        <a:t>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14</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14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14</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14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14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56823777"/>
                  </a:ext>
                </a:extLst>
              </a:tr>
              <a:tr h="161925">
                <a:tc>
                  <a:txBody>
                    <a:bodyPr/>
                    <a:lstStyle/>
                    <a:p>
                      <a:pPr algn="ctr" fontAlgn="b"/>
                      <a:r>
                        <a:rPr lang="en-US" sz="1000" b="1" i="0" u="none" strike="noStrike" dirty="0" err="1">
                          <a:effectLst/>
                          <a:latin typeface="Arial" panose="020B0604020202020204" pitchFamily="34" charset="0"/>
                        </a:rPr>
                        <a:t>adj</a:t>
                      </a:r>
                      <a:r>
                        <a:rPr lang="en-US" sz="1000" b="1" i="0" u="none" strike="noStrike" dirty="0">
                          <a:effectLst/>
                          <a:latin typeface="Arial" panose="020B0604020202020204" pitchFamily="34" charset="0"/>
                        </a:rPr>
                        <a:t> </a:t>
                      </a:r>
                      <a:r>
                        <a:rPr lang="en-US" sz="1000" b="1" i="0" u="none" strike="noStrike" dirty="0" smtClean="0">
                          <a:effectLst/>
                          <a:latin typeface="Arial" panose="020B0604020202020204" pitchFamily="34" charset="0"/>
                        </a:rPr>
                        <a:t>R-</a:t>
                      </a:r>
                      <a:r>
                        <a:rPr lang="en-US" sz="1000" b="1" i="0" u="none" strike="noStrike" dirty="0" err="1" smtClean="0">
                          <a:effectLst/>
                          <a:latin typeface="Arial" panose="020B0604020202020204" pitchFamily="34" charset="0"/>
                        </a:rPr>
                        <a:t>sq</a:t>
                      </a:r>
                      <a:endParaRPr lang="en-US" sz="1000" b="1" i="0" u="none" strike="noStrike" dirty="0">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0.972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0.998</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0.970</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0.997</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0.997</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007008692"/>
                  </a:ext>
                </a:extLst>
              </a:tr>
              <a:tr h="161925">
                <a:tc>
                  <a:txBody>
                    <a:bodyPr/>
                    <a:lstStyle/>
                    <a:p>
                      <a:pPr algn="ctr" fontAlgn="b"/>
                      <a:r>
                        <a:rPr lang="en-US" sz="1000" b="1" i="0" u="none" strike="noStrike">
                          <a:effectLst/>
                          <a:latin typeface="Arial" panose="020B0604020202020204" pitchFamily="34" charset="0"/>
                        </a:rPr>
                        <a:t>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457.6</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1746.3</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212.2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1181.4</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1181.4</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22332175"/>
                  </a:ext>
                </a:extLst>
              </a:tr>
              <a:tr h="161925">
                <a:tc>
                  <a:txBody>
                    <a:bodyPr/>
                    <a:lstStyle/>
                    <a:p>
                      <a:pPr algn="ctr" fontAlgn="b"/>
                      <a:r>
                        <a:rPr lang="en-US" sz="1000" b="1" i="0" u="none" strike="noStrike">
                          <a:effectLst/>
                          <a:latin typeface="Arial" panose="020B0604020202020204" pitchFamily="34" charset="0"/>
                        </a:rPr>
                        <a:t>root MSE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2.16</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0.06</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2.24</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0.68</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0.68</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60040982"/>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1081125"/>
                  </a:ext>
                </a:extLst>
              </a:tr>
              <a:tr h="161925">
                <a:tc gridSpan="9">
                  <a:txBody>
                    <a:bodyPr/>
                    <a:lstStyle/>
                    <a:p>
                      <a:pPr algn="l" fontAlgn="b"/>
                      <a:r>
                        <a:rPr lang="en-US" sz="1000" b="0" i="0" u="none" strike="noStrike">
                          <a:effectLst/>
                          <a:latin typeface="Arial" panose="020B0604020202020204" pitchFamily="34" charset="0"/>
                        </a:rPr>
                        <a:t>note:  All regressions estimated with OLS using the SAS REG procedure.</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47291151"/>
                  </a:ext>
                </a:extLst>
              </a:tr>
              <a:tr h="161925">
                <a:tc gridSpan="2">
                  <a:txBody>
                    <a:bodyPr/>
                    <a:lstStyle/>
                    <a:p>
                      <a:pPr algn="l" fontAlgn="b"/>
                      <a:r>
                        <a:rPr lang="en-US" sz="1000" b="0" i="0" u="none" strike="noStrike">
                          <a:effectLst/>
                          <a:latin typeface="Arial" panose="020B0604020202020204" pitchFamily="34" charset="0"/>
                        </a:rPr>
                        <a:t> T-stats in parentheses.</a:t>
                      </a:r>
                    </a:p>
                  </a:txBody>
                  <a:tcPr marL="9525" marR="9525" marT="9525" marB="0" anchor="b">
                    <a:lnL>
                      <a:noFill/>
                    </a:lnL>
                    <a:lnR>
                      <a:noFill/>
                    </a:lnR>
                    <a:lnT>
                      <a:noFill/>
                    </a:lnT>
                    <a:lnB>
                      <a:noFill/>
                    </a:lnB>
                  </a:tcPr>
                </a:tc>
                <a:tc hMerge="1">
                  <a:txBody>
                    <a:bodyPr/>
                    <a:lstStyle/>
                    <a:p>
                      <a:endParaRPr lang="en-US"/>
                    </a:p>
                  </a:txBody>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598767489"/>
                  </a:ext>
                </a:extLst>
              </a:tr>
              <a:tr h="161925">
                <a:tc gridSpan="3">
                  <a:txBody>
                    <a:bodyPr/>
                    <a:lstStyle/>
                    <a:p>
                      <a:pPr algn="l" fontAlgn="b"/>
                      <a:r>
                        <a:rPr lang="en-US" sz="1000" b="0" i="0" u="none" strike="noStrike">
                          <a:effectLst/>
                          <a:latin typeface="Arial" panose="020B0604020202020204" pitchFamily="34" charset="0"/>
                        </a:rPr>
                        <a:t>*** significant at the .01 level</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491233401"/>
                  </a:ext>
                </a:extLst>
              </a:tr>
              <a:tr h="161925">
                <a:tc gridSpan="3">
                  <a:txBody>
                    <a:bodyPr/>
                    <a:lstStyle/>
                    <a:p>
                      <a:pPr algn="l" fontAlgn="b"/>
                      <a:r>
                        <a:rPr lang="en-US" sz="1000" b="0" i="0" u="none" strike="noStrike">
                          <a:effectLst/>
                          <a:latin typeface="Arial" panose="020B0604020202020204" pitchFamily="34" charset="0"/>
                        </a:rPr>
                        <a:t>**  significant at the .05 level</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730908012"/>
                  </a:ext>
                </a:extLst>
              </a:tr>
              <a:tr h="161925">
                <a:tc gridSpan="3">
                  <a:txBody>
                    <a:bodyPr/>
                    <a:lstStyle/>
                    <a:p>
                      <a:pPr algn="l" fontAlgn="b"/>
                      <a:r>
                        <a:rPr lang="en-US" sz="1000" b="0" i="0" u="none" strike="noStrike">
                          <a:effectLst/>
                          <a:latin typeface="Arial" panose="020B0604020202020204" pitchFamily="34" charset="0"/>
                        </a:rPr>
                        <a:t>*   significant at the .10 level</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dirty="0">
                        <a:effectLst/>
                        <a:latin typeface="Arial" panose="020B060402020202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838293560"/>
                  </a:ext>
                </a:extLst>
              </a:tr>
            </a:tbl>
          </a:graphicData>
        </a:graphic>
      </p:graphicFrame>
      <p:sp>
        <p:nvSpPr>
          <p:cNvPr id="6" name="TextBox 5"/>
          <p:cNvSpPr txBox="1"/>
          <p:nvPr/>
        </p:nvSpPr>
        <p:spPr>
          <a:xfrm>
            <a:off x="363894" y="1679510"/>
            <a:ext cx="1950098" cy="2062103"/>
          </a:xfrm>
          <a:prstGeom prst="rect">
            <a:avLst/>
          </a:prstGeom>
          <a:noFill/>
          <a:ln>
            <a:solidFill>
              <a:srgbClr val="C00000"/>
            </a:solidFill>
          </a:ln>
        </p:spPr>
        <p:txBody>
          <a:bodyPr wrap="square" rtlCol="0">
            <a:spAutoFit/>
          </a:bodyPr>
          <a:lstStyle/>
          <a:p>
            <a:r>
              <a:rPr lang="en-US" sz="1600" dirty="0" smtClean="0"/>
              <a:t>The ‘break’ model contributes significantly to the explanation of the ‘quadratic’ model.</a:t>
            </a:r>
          </a:p>
          <a:p>
            <a:endParaRPr lang="en-US" sz="1600" dirty="0"/>
          </a:p>
          <a:p>
            <a:r>
              <a:rPr lang="en-US" sz="1600" dirty="0" smtClean="0"/>
              <a:t>Conclusion: reject the ‘quadratic’ model</a:t>
            </a:r>
            <a:endParaRPr lang="en-US" sz="1600" dirty="0"/>
          </a:p>
        </p:txBody>
      </p:sp>
      <p:cxnSp>
        <p:nvCxnSpPr>
          <p:cNvPr id="8" name="Straight Arrow Connector 7"/>
          <p:cNvCxnSpPr>
            <a:stCxn id="6" idx="2"/>
          </p:cNvCxnSpPr>
          <p:nvPr/>
        </p:nvCxnSpPr>
        <p:spPr>
          <a:xfrm>
            <a:off x="1338943" y="3741613"/>
            <a:ext cx="3083767" cy="559799"/>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
        <p:nvSpPr>
          <p:cNvPr id="9" name="TextBox 8"/>
          <p:cNvSpPr txBox="1"/>
          <p:nvPr/>
        </p:nvSpPr>
        <p:spPr>
          <a:xfrm>
            <a:off x="363894" y="4145502"/>
            <a:ext cx="1950098" cy="2062103"/>
          </a:xfrm>
          <a:prstGeom prst="rect">
            <a:avLst/>
          </a:prstGeom>
          <a:noFill/>
          <a:ln>
            <a:solidFill>
              <a:srgbClr val="C00000"/>
            </a:solidFill>
          </a:ln>
        </p:spPr>
        <p:txBody>
          <a:bodyPr wrap="square" rtlCol="0">
            <a:spAutoFit/>
          </a:bodyPr>
          <a:lstStyle/>
          <a:p>
            <a:r>
              <a:rPr lang="en-US" sz="1600" dirty="0" smtClean="0"/>
              <a:t>T</a:t>
            </a:r>
            <a:r>
              <a:rPr lang="en-US" sz="1600" dirty="0"/>
              <a:t>he ‘quadratic model </a:t>
            </a:r>
            <a:r>
              <a:rPr lang="en-US" sz="1600" dirty="0" smtClean="0"/>
              <a:t>contributes nothing to the explanation of the ‘break model.</a:t>
            </a:r>
          </a:p>
          <a:p>
            <a:endParaRPr lang="en-US" sz="1600" dirty="0"/>
          </a:p>
          <a:p>
            <a:r>
              <a:rPr lang="en-US" sz="1600" dirty="0" smtClean="0"/>
              <a:t>Conclusion: fail to reject the ‘’break’ model</a:t>
            </a:r>
            <a:endParaRPr lang="en-US" sz="1600" dirty="0"/>
          </a:p>
        </p:txBody>
      </p:sp>
      <p:cxnSp>
        <p:nvCxnSpPr>
          <p:cNvPr id="11" name="Straight Arrow Connector 10"/>
          <p:cNvCxnSpPr>
            <a:stCxn id="9" idx="3"/>
          </p:cNvCxnSpPr>
          <p:nvPr/>
        </p:nvCxnSpPr>
        <p:spPr>
          <a:xfrm flipV="1">
            <a:off x="2313992" y="4413383"/>
            <a:ext cx="3881535" cy="763171"/>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9731828" y="1362269"/>
            <a:ext cx="2062065" cy="2308324"/>
          </a:xfrm>
          <a:prstGeom prst="rect">
            <a:avLst/>
          </a:prstGeom>
          <a:noFill/>
          <a:ln>
            <a:solidFill>
              <a:srgbClr val="C00000"/>
            </a:solidFill>
          </a:ln>
        </p:spPr>
        <p:txBody>
          <a:bodyPr wrap="square" rtlCol="0">
            <a:spAutoFit/>
          </a:bodyPr>
          <a:lstStyle/>
          <a:p>
            <a:r>
              <a:rPr lang="en-US" dirty="0" smtClean="0"/>
              <a:t>Parameters unique to the ‘quadratic’ model are not rejected from zero.</a:t>
            </a:r>
          </a:p>
          <a:p>
            <a:endParaRPr lang="en-US" dirty="0"/>
          </a:p>
          <a:p>
            <a:r>
              <a:rPr lang="en-US" dirty="0" smtClean="0"/>
              <a:t>Conclusion: the ‘break’ model is not rejected.</a:t>
            </a:r>
            <a:endParaRPr lang="en-US" dirty="0"/>
          </a:p>
        </p:txBody>
      </p:sp>
      <p:cxnSp>
        <p:nvCxnSpPr>
          <p:cNvPr id="16" name="Straight Arrow Connector 15"/>
          <p:cNvCxnSpPr>
            <a:stCxn id="14" idx="1"/>
          </p:cNvCxnSpPr>
          <p:nvPr/>
        </p:nvCxnSpPr>
        <p:spPr>
          <a:xfrm flipH="1">
            <a:off x="8854751" y="2516431"/>
            <a:ext cx="877077" cy="1505081"/>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9731828" y="4236098"/>
            <a:ext cx="2062065" cy="2308324"/>
          </a:xfrm>
          <a:prstGeom prst="rect">
            <a:avLst/>
          </a:prstGeom>
          <a:noFill/>
          <a:ln>
            <a:solidFill>
              <a:srgbClr val="C00000"/>
            </a:solidFill>
          </a:ln>
        </p:spPr>
        <p:txBody>
          <a:bodyPr wrap="square" rtlCol="0">
            <a:spAutoFit/>
          </a:bodyPr>
          <a:lstStyle/>
          <a:p>
            <a:r>
              <a:rPr lang="en-US" dirty="0" smtClean="0"/>
              <a:t>Parameters unique to the ‘break’ model are rejected from zero. </a:t>
            </a:r>
          </a:p>
          <a:p>
            <a:endParaRPr lang="en-US" dirty="0"/>
          </a:p>
          <a:p>
            <a:r>
              <a:rPr lang="en-US" dirty="0" smtClean="0"/>
              <a:t>Conclusion: the ‘quadratic’ model is rejected. </a:t>
            </a:r>
            <a:endParaRPr lang="en-US" dirty="0"/>
          </a:p>
        </p:txBody>
      </p:sp>
      <p:cxnSp>
        <p:nvCxnSpPr>
          <p:cNvPr id="19" name="Straight Arrow Connector 18"/>
          <p:cNvCxnSpPr>
            <a:stCxn id="17" idx="1"/>
          </p:cNvCxnSpPr>
          <p:nvPr/>
        </p:nvCxnSpPr>
        <p:spPr>
          <a:xfrm flipH="1" flipV="1">
            <a:off x="8854751" y="4534678"/>
            <a:ext cx="877077" cy="855582"/>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3002690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33046"/>
          </a:xfrm>
        </p:spPr>
        <p:txBody>
          <a:bodyPr/>
          <a:lstStyle/>
          <a:p>
            <a:r>
              <a:rPr lang="en-US" dirty="0" smtClean="0"/>
              <a:t>Conclusion: </a:t>
            </a:r>
            <a:br>
              <a:rPr lang="en-US" dirty="0" smtClean="0"/>
            </a:br>
            <a:r>
              <a:rPr lang="en-US" dirty="0"/>
              <a:t/>
            </a:r>
            <a:br>
              <a:rPr lang="en-US" dirty="0"/>
            </a:br>
            <a:r>
              <a:rPr lang="en-US" dirty="0" smtClean="0"/>
              <a:t>There is strong evidence of a structural break in the metric Y because of the intervention, D, as studied.</a:t>
            </a:r>
            <a:endParaRPr lang="en-US" dirty="0"/>
          </a:p>
        </p:txBody>
      </p:sp>
      <p:sp>
        <p:nvSpPr>
          <p:cNvPr id="3" name="Rectangle 2"/>
          <p:cNvSpPr/>
          <p:nvPr/>
        </p:nvSpPr>
        <p:spPr>
          <a:xfrm>
            <a:off x="838200" y="2103395"/>
            <a:ext cx="10097279" cy="4524315"/>
          </a:xfrm>
          <a:prstGeom prst="rect">
            <a:avLst/>
          </a:prstGeom>
        </p:spPr>
        <p:txBody>
          <a:bodyPr wrap="square">
            <a:spAutoFit/>
          </a:bodyPr>
          <a:lstStyle/>
          <a:p>
            <a:pPr marL="342900" indent="-342900">
              <a:buFont typeface="+mj-lt"/>
              <a:buAutoNum type="arabicPeriod"/>
            </a:pPr>
            <a:r>
              <a:rPr lang="en-US" dirty="0" smtClean="0"/>
              <a:t>Visually, we liked two models on the entire sample and only the linear on the sub-samples.</a:t>
            </a:r>
          </a:p>
          <a:p>
            <a:pPr marL="342900" indent="-342900">
              <a:buFont typeface="+mj-lt"/>
              <a:buAutoNum type="arabicPeriod"/>
            </a:pPr>
            <a:endParaRPr lang="en-US" dirty="0"/>
          </a:p>
          <a:p>
            <a:pPr marL="342900" indent="-342900">
              <a:buFont typeface="+mj-lt"/>
              <a:buAutoNum type="arabicPeriod"/>
            </a:pPr>
            <a:r>
              <a:rPr lang="en-US" dirty="0" smtClean="0"/>
              <a:t>We showed that a Hasty Regression led to a false conclusion, namely that D did not matter. This was the biggest lie in the data. [Not only did D have no effect in Model Y = T D; it also has no effect in Model Y = T TSQ D; either. Hasty regression lies whether you assume à bas linear or nonlinear model in time. ]</a:t>
            </a:r>
          </a:p>
          <a:p>
            <a:pPr marL="342900" indent="-342900">
              <a:buFont typeface="+mj-lt"/>
              <a:buAutoNum type="arabicPeriod"/>
            </a:pPr>
            <a:endParaRPr lang="en-US" dirty="0"/>
          </a:p>
          <a:p>
            <a:pPr marL="342900" indent="-342900">
              <a:buFont typeface="+mj-lt"/>
              <a:buAutoNum type="arabicPeriod"/>
            </a:pPr>
            <a:r>
              <a:rPr lang="en-US" dirty="0" smtClean="0"/>
              <a:t>Eight regressions were necessary to complete a testing strategy that convinced us that the structural break model was a better representation of the data. </a:t>
            </a:r>
          </a:p>
          <a:p>
            <a:pPr marL="342900" indent="-342900">
              <a:buFont typeface="+mj-lt"/>
              <a:buAutoNum type="arabicPeriod"/>
            </a:pPr>
            <a:endParaRPr lang="en-US" dirty="0"/>
          </a:p>
          <a:p>
            <a:pPr marL="342900" indent="-342900">
              <a:buFont typeface="+mj-lt"/>
              <a:buAutoNum type="arabicPeriod"/>
            </a:pPr>
            <a:r>
              <a:rPr lang="en-US" dirty="0" smtClean="0"/>
              <a:t>The ‘quadratic model’ was tested against the ‘structural break’ model directly by the use of non-nested hypotheses: four tests were run and in each case the ‘quadratic model’ was found lacking. </a:t>
            </a:r>
          </a:p>
          <a:p>
            <a:pPr marL="342900" indent="-342900">
              <a:buFont typeface="+mj-lt"/>
              <a:buAutoNum type="arabicPeriod"/>
            </a:pPr>
            <a:endParaRPr lang="en-US" dirty="0"/>
          </a:p>
          <a:p>
            <a:pPr marL="342900" indent="-342900">
              <a:buFont typeface="+mj-lt"/>
              <a:buAutoNum type="arabicPeriod"/>
            </a:pPr>
            <a:r>
              <a:rPr lang="en-US" dirty="0" smtClean="0"/>
              <a:t>Finally, automatic processes may arrive at the same conclusion, but that is not at all clear. Human critical thinking processes are critical for making sense of this data. </a:t>
            </a:r>
            <a:endParaRPr lang="en-US" dirty="0"/>
          </a:p>
          <a:p>
            <a:endParaRPr lang="en-US" dirty="0"/>
          </a:p>
        </p:txBody>
      </p:sp>
    </p:spTree>
    <p:extLst>
      <p:ext uri="{BB962C8B-B14F-4D97-AF65-F5344CB8AC3E}">
        <p14:creationId xmlns:p14="http://schemas.microsoft.com/office/powerpoint/2010/main" val="17030760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
            </a:r>
            <a:r>
              <a:rPr lang="en-US" dirty="0" smtClean="0"/>
              <a:t>1) read </a:t>
            </a:r>
            <a:r>
              <a:rPr lang="en-US" dirty="0" err="1" smtClean="0"/>
              <a:t>work.Y</a:t>
            </a:r>
            <a:r>
              <a:rPr lang="en-US" dirty="0" smtClean="0"/>
              <a:t>, </a:t>
            </a:r>
            <a:r>
              <a:rPr lang="en-US" dirty="0" smtClean="0"/>
              <a:t>(2) create variables for </a:t>
            </a:r>
            <a:r>
              <a:rPr lang="en-US" dirty="0" smtClean="0"/>
              <a:t>testing, and (3) in this example only assume the data is clean. </a:t>
            </a:r>
            <a:endParaRPr lang="en-US" dirty="0"/>
          </a:p>
        </p:txBody>
      </p:sp>
      <p:sp>
        <p:nvSpPr>
          <p:cNvPr id="3" name="Rectangle 2"/>
          <p:cNvSpPr/>
          <p:nvPr/>
        </p:nvSpPr>
        <p:spPr>
          <a:xfrm>
            <a:off x="485970" y="1643755"/>
            <a:ext cx="11480800" cy="3693319"/>
          </a:xfrm>
          <a:prstGeom prst="rect">
            <a:avLst/>
          </a:prstGeom>
        </p:spPr>
        <p:txBody>
          <a:bodyPr wrap="square">
            <a:spAutoFit/>
          </a:bodyPr>
          <a:lstStyle/>
          <a:p>
            <a:r>
              <a:rPr lang="en-US" dirty="0">
                <a:latin typeface="SAS Monospace" panose="020B0609020202020204" pitchFamily="49" charset="0"/>
                <a:ea typeface="Calibri" panose="020F0502020204030204" pitchFamily="34" charset="0"/>
                <a:cs typeface="Times New Roman" panose="02020603050405020304" pitchFamily="18" charset="0"/>
              </a:rPr>
              <a:t>Data 	</a:t>
            </a:r>
            <a:r>
              <a:rPr lang="en-US" dirty="0" err="1">
                <a:latin typeface="SAS Monospace" panose="020B0609020202020204" pitchFamily="49" charset="0"/>
                <a:ea typeface="Calibri" panose="020F0502020204030204" pitchFamily="34" charset="0"/>
                <a:cs typeface="Times New Roman" panose="02020603050405020304" pitchFamily="18" charset="0"/>
              </a:rPr>
              <a:t>work.trdata</a:t>
            </a:r>
            <a:r>
              <a:rPr lang="en-US" dirty="0">
                <a:latin typeface="SAS Monospace" panose="020B0609020202020204" pitchFamily="49" charset="0"/>
                <a:ea typeface="Calibri" panose="020F0502020204030204" pitchFamily="34" charset="0"/>
                <a:cs typeface="Times New Roman" panose="02020603050405020304" pitchFamily="18" charset="0"/>
              </a:rPr>
              <a:t>;</a:t>
            </a:r>
          </a:p>
          <a:p>
            <a:r>
              <a:rPr lang="en-US" dirty="0">
                <a:latin typeface="SAS Monospace" panose="020B0609020202020204" pitchFamily="49" charset="0"/>
                <a:ea typeface="Calibri" panose="020F0502020204030204" pitchFamily="34" charset="0"/>
                <a:cs typeface="Times New Roman" panose="02020603050405020304" pitchFamily="18" charset="0"/>
              </a:rPr>
              <a:t> </a:t>
            </a:r>
          </a:p>
          <a:p>
            <a:r>
              <a:rPr lang="en-US" dirty="0">
                <a:latin typeface="SAS Monospace" panose="020B0609020202020204" pitchFamily="49" charset="0"/>
                <a:ea typeface="Calibri" panose="020F0502020204030204" pitchFamily="34" charset="0"/>
                <a:cs typeface="Times New Roman" panose="02020603050405020304" pitchFamily="18" charset="0"/>
              </a:rPr>
              <a:t>	set </a:t>
            </a:r>
            <a:r>
              <a:rPr lang="en-US" dirty="0" err="1" smtClean="0">
                <a:latin typeface="SAS Monospace" panose="020B0609020202020204" pitchFamily="49" charset="0"/>
                <a:ea typeface="Calibri" panose="020F0502020204030204" pitchFamily="34" charset="0"/>
                <a:cs typeface="Times New Roman" panose="02020603050405020304" pitchFamily="18" charset="0"/>
              </a:rPr>
              <a:t>work.Y</a:t>
            </a:r>
            <a:r>
              <a:rPr lang="en-US" dirty="0">
                <a:latin typeface="SAS Monospace" panose="020B0609020202020204" pitchFamily="49" charset="0"/>
                <a:ea typeface="Calibri" panose="020F0502020204030204" pitchFamily="34" charset="0"/>
                <a:cs typeface="Times New Roman" panose="02020603050405020304" pitchFamily="18" charset="0"/>
              </a:rPr>
              <a:t>; </a:t>
            </a:r>
            <a:endParaRPr lang="en-US" dirty="0" smtClean="0">
              <a:latin typeface="SAS Monospace" panose="020B0609020202020204" pitchFamily="49" charset="0"/>
              <a:ea typeface="Calibri" panose="020F0502020204030204" pitchFamily="34" charset="0"/>
              <a:cs typeface="Times New Roman" panose="02020603050405020304" pitchFamily="18" charset="0"/>
            </a:endParaRPr>
          </a:p>
          <a:p>
            <a:r>
              <a:rPr lang="en-US" dirty="0">
                <a:latin typeface="SAS Monospace" panose="020B0609020202020204" pitchFamily="49" charset="0"/>
                <a:ea typeface="Calibri" panose="020F0502020204030204" pitchFamily="34" charset="0"/>
                <a:cs typeface="Times New Roman" panose="02020603050405020304" pitchFamily="18" charset="0"/>
              </a:rPr>
              <a:t>	</a:t>
            </a:r>
          </a:p>
          <a:p>
            <a:r>
              <a:rPr lang="en-US" dirty="0">
                <a:latin typeface="SAS Monospace" panose="020B0609020202020204" pitchFamily="49" charset="0"/>
                <a:ea typeface="Calibri" panose="020F0502020204030204" pitchFamily="34" charset="0"/>
                <a:cs typeface="Times New Roman" panose="02020603050405020304" pitchFamily="18" charset="0"/>
              </a:rPr>
              <a:t>	T=_N_; 			</a:t>
            </a:r>
            <a:r>
              <a:rPr lang="en-US" dirty="0">
                <a:latin typeface="SAS Monospace" panose="020B0609020202020204" pitchFamily="49" charset="0"/>
                <a:ea typeface="Calibri" panose="020F0502020204030204" pitchFamily="34" charset="0"/>
                <a:cs typeface="Times New Roman" panose="02020603050405020304" pitchFamily="18" charset="0"/>
              </a:rPr>
              <a:t>	/* </a:t>
            </a:r>
            <a:r>
              <a:rPr lang="en-US" dirty="0">
                <a:latin typeface="SAS Monospace" panose="020B0609020202020204" pitchFamily="49" charset="0"/>
                <a:ea typeface="Calibri" panose="020F0502020204030204" pitchFamily="34" charset="0"/>
                <a:cs typeface="Times New Roman" panose="02020603050405020304" pitchFamily="18" charset="0"/>
              </a:rPr>
              <a:t>1. create time variable. */</a:t>
            </a:r>
          </a:p>
          <a:p>
            <a:r>
              <a:rPr lang="en-US" dirty="0">
                <a:latin typeface="SAS Monospace" panose="020B0609020202020204" pitchFamily="49" charset="0"/>
                <a:ea typeface="Calibri" panose="020F0502020204030204" pitchFamily="34" charset="0"/>
                <a:cs typeface="Times New Roman" panose="02020603050405020304" pitchFamily="18" charset="0"/>
              </a:rPr>
              <a:t>	</a:t>
            </a:r>
            <a:endParaRPr lang="en-US" dirty="0">
              <a:latin typeface="SAS Monospace" panose="020B0609020202020204" pitchFamily="49" charset="0"/>
              <a:ea typeface="Calibri" panose="020F0502020204030204" pitchFamily="34" charset="0"/>
              <a:cs typeface="Times New Roman" panose="02020603050405020304" pitchFamily="18" charset="0"/>
            </a:endParaRP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a:latin typeface="SAS Monospace" panose="020B0609020202020204" pitchFamily="49" charset="0"/>
                <a:ea typeface="Calibri" panose="020F0502020204030204" pitchFamily="34" charset="0"/>
                <a:cs typeface="Times New Roman" panose="02020603050405020304" pitchFamily="18" charset="0"/>
              </a:rPr>
              <a:t>TSQ </a:t>
            </a:r>
            <a:r>
              <a:rPr lang="en-US" dirty="0">
                <a:latin typeface="SAS Monospace" panose="020B0609020202020204" pitchFamily="49" charset="0"/>
                <a:ea typeface="Calibri" panose="020F0502020204030204" pitchFamily="34" charset="0"/>
                <a:cs typeface="Times New Roman" panose="02020603050405020304" pitchFamily="18" charset="0"/>
              </a:rPr>
              <a:t>= T*T;			</a:t>
            </a:r>
            <a:r>
              <a:rPr lang="en-US" dirty="0">
                <a:latin typeface="SAS Monospace" panose="020B0609020202020204" pitchFamily="49" charset="0"/>
                <a:ea typeface="Calibri" panose="020F0502020204030204" pitchFamily="34" charset="0"/>
                <a:cs typeface="Times New Roman" panose="02020603050405020304" pitchFamily="18" charset="0"/>
              </a:rPr>
              <a:t>	/* </a:t>
            </a:r>
            <a:r>
              <a:rPr lang="en-US" dirty="0">
                <a:latin typeface="SAS Monospace" panose="020B0609020202020204" pitchFamily="49" charset="0"/>
                <a:ea typeface="Calibri" panose="020F0502020204030204" pitchFamily="34" charset="0"/>
                <a:cs typeface="Times New Roman" panose="02020603050405020304" pitchFamily="18" charset="0"/>
              </a:rPr>
              <a:t>2. and time-squared value. */</a:t>
            </a:r>
          </a:p>
          <a:p>
            <a:r>
              <a:rPr lang="en-US" dirty="0">
                <a:latin typeface="SAS Monospace" panose="020B0609020202020204" pitchFamily="49" charset="0"/>
                <a:ea typeface="Calibri" panose="020F0502020204030204" pitchFamily="34" charset="0"/>
                <a:cs typeface="Times New Roman" panose="02020603050405020304" pitchFamily="18" charset="0"/>
              </a:rPr>
              <a:t>	</a:t>
            </a:r>
            <a:endParaRPr lang="en-US" dirty="0">
              <a:latin typeface="SAS Monospace" panose="020B0609020202020204" pitchFamily="49" charset="0"/>
              <a:ea typeface="Calibri" panose="020F0502020204030204" pitchFamily="34" charset="0"/>
              <a:cs typeface="Times New Roman" panose="02020603050405020304" pitchFamily="18" charset="0"/>
            </a:endParaRP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a:latin typeface="SAS Monospace" panose="020B0609020202020204" pitchFamily="49" charset="0"/>
                <a:ea typeface="Calibri" panose="020F0502020204030204" pitchFamily="34" charset="0"/>
                <a:cs typeface="Times New Roman" panose="02020603050405020304" pitchFamily="18" charset="0"/>
              </a:rPr>
              <a:t>if </a:t>
            </a:r>
            <a:r>
              <a:rPr lang="en-US" dirty="0">
                <a:latin typeface="SAS Monospace" panose="020B0609020202020204" pitchFamily="49" charset="0"/>
                <a:ea typeface="Calibri" panose="020F0502020204030204" pitchFamily="34" charset="0"/>
                <a:cs typeface="Times New Roman" panose="02020603050405020304" pitchFamily="18" charset="0"/>
              </a:rPr>
              <a:t>T&gt;=8 then D=1</a:t>
            </a:r>
            <a:r>
              <a:rPr lang="en-US" dirty="0">
                <a:latin typeface="SAS Monospace" panose="020B0609020202020204" pitchFamily="49" charset="0"/>
                <a:ea typeface="Calibri" panose="020F0502020204030204" pitchFamily="34" charset="0"/>
                <a:cs typeface="Times New Roman" panose="02020603050405020304" pitchFamily="18" charset="0"/>
              </a:rPr>
              <a:t>; Else D=0; </a:t>
            </a:r>
            <a:r>
              <a:rPr lang="en-US" dirty="0">
                <a:latin typeface="SAS Monospace" panose="020B0609020202020204" pitchFamily="49" charset="0"/>
                <a:ea typeface="Calibri" panose="020F0502020204030204" pitchFamily="34" charset="0"/>
                <a:cs typeface="Times New Roman" panose="02020603050405020304" pitchFamily="18" charset="0"/>
              </a:rPr>
              <a:t>	/* 3. Create binary variable for the </a:t>
            </a:r>
            <a:r>
              <a:rPr lang="en-US" dirty="0">
                <a:latin typeface="SAS Monospace" panose="020B0609020202020204" pitchFamily="49" charset="0"/>
                <a:ea typeface="Calibri" panose="020F0502020204030204" pitchFamily="34" charset="0"/>
                <a:cs typeface="Times New Roman" panose="02020603050405020304" pitchFamily="18" charset="0"/>
              </a:rPr>
              <a:t>								intervention</a:t>
            </a:r>
            <a:r>
              <a:rPr lang="en-US" dirty="0">
                <a:latin typeface="SAS Monospace" panose="020B0609020202020204" pitchFamily="49" charset="0"/>
                <a:ea typeface="Calibri" panose="020F0502020204030204" pitchFamily="34" charset="0"/>
                <a:cs typeface="Times New Roman" panose="02020603050405020304" pitchFamily="18" charset="0"/>
              </a:rPr>
              <a:t>. */</a:t>
            </a:r>
          </a:p>
          <a:p>
            <a:r>
              <a:rPr lang="en-US" dirty="0">
                <a:latin typeface="SAS Monospace" panose="020B0609020202020204" pitchFamily="49" charset="0"/>
                <a:ea typeface="Calibri" panose="020F0502020204030204" pitchFamily="34" charset="0"/>
                <a:cs typeface="Times New Roman" panose="02020603050405020304" pitchFamily="18" charset="0"/>
              </a:rPr>
              <a:t>	DT = D*T; 			</a:t>
            </a:r>
            <a:r>
              <a:rPr lang="en-US" dirty="0">
                <a:latin typeface="SAS Monospace" panose="020B0609020202020204" pitchFamily="49" charset="0"/>
                <a:ea typeface="Calibri" panose="020F0502020204030204" pitchFamily="34" charset="0"/>
                <a:cs typeface="Times New Roman" panose="02020603050405020304" pitchFamily="18" charset="0"/>
              </a:rPr>
              <a:t>	/* </a:t>
            </a:r>
            <a:r>
              <a:rPr lang="en-US" dirty="0">
                <a:latin typeface="SAS Monospace" panose="020B0609020202020204" pitchFamily="49" charset="0"/>
                <a:ea typeface="Calibri" panose="020F0502020204030204" pitchFamily="34" charset="0"/>
                <a:cs typeface="Times New Roman" panose="02020603050405020304" pitchFamily="18" charset="0"/>
              </a:rPr>
              <a:t>4. create interaction of D and T. */</a:t>
            </a:r>
          </a:p>
          <a:p>
            <a:r>
              <a:rPr lang="en-US" dirty="0">
                <a:latin typeface="SAS Monospace" panose="020B0609020202020204" pitchFamily="49" charset="0"/>
                <a:ea typeface="Calibri" panose="020F0502020204030204" pitchFamily="34" charset="0"/>
                <a:cs typeface="Times New Roman" panose="02020603050405020304" pitchFamily="18" charset="0"/>
              </a:rPr>
              <a:t>	</a:t>
            </a:r>
            <a:endParaRPr lang="en-US" dirty="0">
              <a:latin typeface="SAS Monospace" panose="020B0609020202020204" pitchFamily="49" charset="0"/>
              <a:ea typeface="Calibri" panose="020F0502020204030204" pitchFamily="34" charset="0"/>
              <a:cs typeface="Times New Roman" panose="02020603050405020304" pitchFamily="18" charset="0"/>
            </a:endParaRPr>
          </a:p>
          <a:p>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a:latin typeface="SAS Monospace" panose="020B0609020202020204" pitchFamily="49" charset="0"/>
                <a:ea typeface="Calibri" panose="020F0502020204030204" pitchFamily="34" charset="0"/>
                <a:cs typeface="Times New Roman" panose="02020603050405020304" pitchFamily="18" charset="0"/>
              </a:rPr>
              <a:t>run</a:t>
            </a:r>
            <a:r>
              <a:rPr lang="en-US" dirty="0">
                <a:latin typeface="SAS Monospace" panose="020B0609020202020204" pitchFamily="49"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746221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Business problem </a:t>
            </a:r>
            <a:r>
              <a:rPr lang="en-US" dirty="0" smtClean="0">
                <a:sym typeface="Wingdings" panose="05000000000000000000" pitchFamily="2" charset="2"/>
              </a:rPr>
              <a:t> Articulated Empirical Problem</a:t>
            </a:r>
            <a:endParaRPr lang="en-US" dirty="0"/>
          </a:p>
        </p:txBody>
      </p:sp>
      <p:sp>
        <p:nvSpPr>
          <p:cNvPr id="8" name="Content Placeholder 7"/>
          <p:cNvSpPr>
            <a:spLocks noGrp="1"/>
          </p:cNvSpPr>
          <p:nvPr>
            <p:ph idx="1"/>
          </p:nvPr>
        </p:nvSpPr>
        <p:spPr/>
        <p:txBody>
          <a:bodyPr>
            <a:normAutofit fontScale="77500" lnSpcReduction="20000"/>
          </a:bodyPr>
          <a:lstStyle/>
          <a:p>
            <a:pPr marL="0" indent="0">
              <a:buNone/>
            </a:pPr>
            <a:r>
              <a:rPr lang="en-US" dirty="0" smtClean="0"/>
              <a:t>Business problem:</a:t>
            </a:r>
          </a:p>
          <a:p>
            <a:pPr marL="914400" lvl="2" indent="0">
              <a:buNone/>
            </a:pPr>
            <a:r>
              <a:rPr lang="en-US" sz="2800" dirty="0" smtClean="0"/>
              <a:t>What was the value of a policy change on our outcome metric?</a:t>
            </a:r>
            <a:endParaRPr lang="en-US" sz="2800" dirty="0"/>
          </a:p>
          <a:p>
            <a:pPr marL="914400" lvl="2" indent="0">
              <a:buNone/>
            </a:pPr>
            <a:endParaRPr lang="en-US" dirty="0"/>
          </a:p>
          <a:p>
            <a:pPr marL="0" indent="0">
              <a:buNone/>
            </a:pPr>
            <a:r>
              <a:rPr lang="en-US" dirty="0" smtClean="0"/>
              <a:t>Articulate the problem:</a:t>
            </a:r>
            <a:r>
              <a:rPr lang="en-US" dirty="0"/>
              <a:t>	</a:t>
            </a:r>
            <a:endParaRPr lang="en-US" dirty="0" smtClean="0"/>
          </a:p>
          <a:p>
            <a:pPr marL="914400" lvl="2" indent="0">
              <a:buNone/>
            </a:pPr>
            <a:r>
              <a:rPr lang="en-US" sz="2800" dirty="0"/>
              <a:t>Question is: </a:t>
            </a:r>
            <a:endParaRPr lang="en-US" sz="2800" dirty="0" smtClean="0"/>
          </a:p>
          <a:p>
            <a:pPr marL="914400" lvl="2" indent="0">
              <a:buNone/>
            </a:pPr>
            <a:r>
              <a:rPr lang="en-US" sz="2800" dirty="0" smtClean="0"/>
              <a:t>	Was the </a:t>
            </a:r>
            <a:r>
              <a:rPr lang="en-US" sz="2800" dirty="0"/>
              <a:t>trend of our </a:t>
            </a:r>
            <a:r>
              <a:rPr lang="en-US" sz="2800" dirty="0" smtClean="0"/>
              <a:t>metric, Y, changed positively or negatively by our </a:t>
            </a:r>
          </a:p>
          <a:p>
            <a:pPr marL="914400" lvl="2" indent="0">
              <a:buNone/>
            </a:pPr>
            <a:r>
              <a:rPr lang="en-US" sz="2800" dirty="0"/>
              <a:t>	</a:t>
            </a:r>
            <a:r>
              <a:rPr lang="en-US" sz="2800" dirty="0" smtClean="0"/>
              <a:t>measure of the policy/intervention, D? </a:t>
            </a:r>
            <a:endParaRPr lang="en-US" sz="2800" dirty="0"/>
          </a:p>
          <a:p>
            <a:pPr marL="914400" lvl="2" indent="0">
              <a:buNone/>
            </a:pPr>
            <a:endParaRPr lang="en-US" sz="2800" dirty="0"/>
          </a:p>
          <a:p>
            <a:pPr marL="914400" lvl="2" indent="0">
              <a:buNone/>
            </a:pPr>
            <a:r>
              <a:rPr lang="en-US" sz="2800" dirty="0" smtClean="0"/>
              <a:t>	H0</a:t>
            </a:r>
            <a:r>
              <a:rPr lang="en-US" sz="2800" dirty="0"/>
              <a:t>: </a:t>
            </a:r>
            <a:r>
              <a:rPr lang="en-US" sz="2800" dirty="0"/>
              <a:t>An intervention that begins in T=8 has no effect on the trend line</a:t>
            </a:r>
            <a:r>
              <a:rPr lang="en-US" sz="2800" dirty="0"/>
              <a:t>.</a:t>
            </a:r>
          </a:p>
          <a:p>
            <a:pPr marL="914400" lvl="2" indent="0">
              <a:buNone/>
            </a:pPr>
            <a:r>
              <a:rPr lang="en-US" sz="2800" dirty="0" smtClean="0"/>
              <a:t>	H1</a:t>
            </a:r>
            <a:r>
              <a:rPr lang="en-US" sz="2800" dirty="0"/>
              <a:t>: </a:t>
            </a:r>
            <a:r>
              <a:rPr lang="en-US" sz="2800" dirty="0"/>
              <a:t>An intervention at T=8 changes the trend line</a:t>
            </a:r>
            <a:r>
              <a:rPr lang="en-US" sz="2800" dirty="0"/>
              <a:t>.</a:t>
            </a:r>
          </a:p>
          <a:p>
            <a:pPr marL="914400" lvl="2" indent="0">
              <a:buNone/>
            </a:pPr>
            <a:endParaRPr lang="en-US" sz="2800" dirty="0"/>
          </a:p>
          <a:p>
            <a:pPr marL="914400" lvl="2" indent="0">
              <a:buNone/>
            </a:pPr>
            <a:r>
              <a:rPr lang="en-US" sz="2800" dirty="0"/>
              <a:t>Alternative problem: </a:t>
            </a:r>
            <a:endParaRPr lang="en-US" sz="2800" dirty="0" smtClean="0"/>
          </a:p>
          <a:p>
            <a:pPr marL="1828800" lvl="4" indent="0">
              <a:buNone/>
            </a:pPr>
            <a:r>
              <a:rPr lang="en-US" sz="2800" dirty="0"/>
              <a:t>The </a:t>
            </a:r>
            <a:r>
              <a:rPr lang="en-US" sz="2800" dirty="0"/>
              <a:t>actual equation is </a:t>
            </a:r>
            <a:r>
              <a:rPr lang="en-US" sz="2800" dirty="0"/>
              <a:t>nonlinear </a:t>
            </a:r>
            <a:r>
              <a:rPr lang="en-US" sz="2800" dirty="0"/>
              <a:t>in </a:t>
            </a:r>
            <a:r>
              <a:rPr lang="en-US" sz="2800" dirty="0"/>
              <a:t>variables and the intervention has no effect. </a:t>
            </a:r>
            <a:r>
              <a:rPr lang="en-US" sz="2800" dirty="0" smtClean="0"/>
              <a:t>That is the natural nonlinear progression is why it may appear that the intervention D has an effect.</a:t>
            </a:r>
            <a:endParaRPr lang="en-US" sz="2800" dirty="0"/>
          </a:p>
          <a:p>
            <a:pPr marL="914400" lvl="2" indent="0">
              <a:buNone/>
            </a:pPr>
            <a:endParaRPr lang="en-US" sz="2800" dirty="0"/>
          </a:p>
          <a:p>
            <a:pPr marL="914400" lvl="2" indent="0">
              <a:buNone/>
            </a:pPr>
            <a:r>
              <a:rPr lang="en-US" sz="2800" dirty="0"/>
              <a:t>	</a:t>
            </a:r>
          </a:p>
        </p:txBody>
      </p:sp>
    </p:spTree>
    <p:extLst>
      <p:ext uri="{BB962C8B-B14F-4D97-AF65-F5344CB8AC3E}">
        <p14:creationId xmlns:p14="http://schemas.microsoft.com/office/powerpoint/2010/main" val="23969991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323" y="365125"/>
            <a:ext cx="10935477" cy="541037"/>
          </a:xfrm>
        </p:spPr>
        <p:txBody>
          <a:bodyPr>
            <a:normAutofit/>
          </a:bodyPr>
          <a:lstStyle/>
          <a:p>
            <a:r>
              <a:rPr lang="en-US" dirty="0"/>
              <a:t>Visual </a:t>
            </a:r>
            <a:r>
              <a:rPr lang="en-US" dirty="0"/>
              <a:t>meth</a:t>
            </a:r>
            <a:r>
              <a:rPr lang="en-US" dirty="0"/>
              <a:t>od: </a:t>
            </a:r>
            <a:r>
              <a:rPr lang="en-US" dirty="0"/>
              <a:t>Explore the trend of the metric Y</a:t>
            </a:r>
          </a:p>
        </p:txBody>
      </p:sp>
      <p:sp>
        <p:nvSpPr>
          <p:cNvPr id="5" name="Rectangle 4"/>
          <p:cNvSpPr/>
          <p:nvPr/>
        </p:nvSpPr>
        <p:spPr>
          <a:xfrm>
            <a:off x="167950" y="2457350"/>
            <a:ext cx="6671125" cy="2308324"/>
          </a:xfrm>
          <a:prstGeom prst="rect">
            <a:avLst/>
          </a:prstGeom>
        </p:spPr>
        <p:txBody>
          <a:bodyPr wrap="square">
            <a:spAutoFit/>
          </a:bodyPr>
          <a:lstStyle/>
          <a:p>
            <a:endParaRPr lang="en-US" dirty="0" smtClean="0">
              <a:latin typeface="SAS Monospace" panose="020B0609020202020204" pitchFamily="49" charset="0"/>
              <a:ea typeface="Calibri" panose="020F0502020204030204" pitchFamily="34" charset="0"/>
              <a:cs typeface="Times New Roman" panose="02020603050405020304" pitchFamily="18" charset="0"/>
            </a:endParaRP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title1 </a:t>
            </a:r>
            <a:r>
              <a:rPr lang="en-US" dirty="0" smtClean="0">
                <a:latin typeface="SAS Monospace" panose="020B0609020202020204" pitchFamily="49" charset="0"/>
                <a:ea typeface="Calibri" panose="020F0502020204030204" pitchFamily="34" charset="0"/>
                <a:cs typeface="Times New Roman" panose="02020603050405020304" pitchFamily="18" charset="0"/>
              </a:rPr>
              <a:t>'Model </a:t>
            </a:r>
            <a:r>
              <a:rPr lang="en-US" dirty="0">
                <a:latin typeface="SAS Monospace" panose="020B0609020202020204" pitchFamily="49" charset="0"/>
                <a:ea typeface="Calibri" panose="020F0502020204030204" pitchFamily="34" charset="0"/>
                <a:cs typeface="Times New Roman" panose="02020603050405020304" pitchFamily="18" charset="0"/>
              </a:rPr>
              <a:t>follows a Linear Trend.';</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title2 'PROC </a:t>
            </a:r>
            <a:r>
              <a:rPr lang="en-US" dirty="0" smtClean="0">
                <a:latin typeface="SAS Monospace" panose="020B0609020202020204" pitchFamily="49" charset="0"/>
                <a:ea typeface="Calibri" panose="020F0502020204030204" pitchFamily="34" charset="0"/>
                <a:cs typeface="Times New Roman" panose="02020603050405020304" pitchFamily="18" charset="0"/>
              </a:rPr>
              <a:t>SGPLO</a:t>
            </a:r>
            <a:r>
              <a:rPr lang="en-US" dirty="0">
                <a:latin typeface="SAS Monospace" panose="020B0609020202020204" pitchFamily="49" charset="0"/>
                <a:ea typeface="Calibri" panose="020F0502020204030204" pitchFamily="34" charset="0"/>
                <a:cs typeface="Times New Roman" panose="02020603050405020304" pitchFamily="18" charset="0"/>
              </a:rPr>
              <a:t> 1: Y</a:t>
            </a:r>
            <a:r>
              <a:rPr lang="en-US" dirty="0" smtClean="0">
                <a:latin typeface="SAS Monospace" panose="020B0609020202020204" pitchFamily="49" charset="0"/>
                <a:ea typeface="Calibri" panose="020F0502020204030204" pitchFamily="34" charset="0"/>
                <a:cs typeface="Times New Roman" panose="02020603050405020304" pitchFamily="18" charset="0"/>
              </a:rPr>
              <a:t>T </a:t>
            </a:r>
            <a:r>
              <a:rPr lang="en-US" dirty="0">
                <a:latin typeface="SAS Monospace" panose="020B0609020202020204" pitchFamily="49" charset="0"/>
                <a:ea typeface="Calibri" panose="020F0502020204030204" pitchFamily="34" charset="0"/>
                <a:cs typeface="Times New Roman" panose="02020603050405020304" pitchFamily="18" charset="0"/>
              </a:rPr>
              <a:t>with REG Statement.';</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PROC SGPLOT data=</a:t>
            </a:r>
            <a:r>
              <a:rPr lang="en-US" dirty="0" err="1">
                <a:latin typeface="SAS Monospace" panose="020B0609020202020204" pitchFamily="49" charset="0"/>
                <a:ea typeface="Calibri" panose="020F0502020204030204" pitchFamily="34" charset="0"/>
                <a:cs typeface="Times New Roman" panose="02020603050405020304" pitchFamily="18" charset="0"/>
              </a:rPr>
              <a:t>trdata</a:t>
            </a:r>
            <a:r>
              <a:rPr lang="en-US" dirty="0">
                <a:latin typeface="SAS Monospace" panose="020B0609020202020204" pitchFamily="49" charset="0"/>
                <a:ea typeface="Calibri" panose="020F0502020204030204" pitchFamily="34" charset="0"/>
                <a:cs typeface="Times New Roman" panose="02020603050405020304" pitchFamily="18" charset="0"/>
              </a:rPr>
              <a:t> ;</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err="1">
                <a:latin typeface="SAS Monospace" panose="020B0609020202020204" pitchFamily="49" charset="0"/>
                <a:ea typeface="Calibri" panose="020F0502020204030204" pitchFamily="34" charset="0"/>
                <a:cs typeface="Times New Roman" panose="02020603050405020304" pitchFamily="18" charset="0"/>
              </a:rPr>
              <a:t>reg</a:t>
            </a:r>
            <a:r>
              <a:rPr lang="en-US" dirty="0">
                <a:latin typeface="SAS Monospace" panose="020B0609020202020204" pitchFamily="49" charset="0"/>
                <a:ea typeface="Calibri" panose="020F0502020204030204" pitchFamily="34" charset="0"/>
                <a:cs typeface="Times New Roman" panose="02020603050405020304" pitchFamily="18" charset="0"/>
              </a:rPr>
              <a:t> x=T y=Y / CLM CLI ;</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&amp;</a:t>
            </a:r>
            <a:r>
              <a:rPr lang="en-US" dirty="0" err="1">
                <a:latin typeface="SAS Monospace" panose="020B0609020202020204" pitchFamily="49" charset="0"/>
                <a:ea typeface="Calibri" panose="020F0502020204030204" pitchFamily="34" charset="0"/>
                <a:cs typeface="Times New Roman" panose="02020603050405020304" pitchFamily="18" charset="0"/>
              </a:rPr>
              <a:t>xref</a:t>
            </a:r>
            <a:r>
              <a:rPr lang="en-US" dirty="0">
                <a:latin typeface="SAS Monospace" panose="020B0609020202020204" pitchFamily="49" charset="0"/>
                <a:ea typeface="Calibri" panose="020F0502020204030204" pitchFamily="34" charset="0"/>
                <a:cs typeface="Times New Roman" panose="02020603050405020304" pitchFamily="18" charset="0"/>
              </a:rPr>
              <a:t>;</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run;</a:t>
            </a:r>
          </a:p>
        </p:txBody>
      </p:sp>
      <p:sp>
        <p:nvSpPr>
          <p:cNvPr id="6" name="TextBox 5"/>
          <p:cNvSpPr txBox="1"/>
          <p:nvPr/>
        </p:nvSpPr>
        <p:spPr>
          <a:xfrm>
            <a:off x="1753892" y="5124098"/>
            <a:ext cx="3946849" cy="923330"/>
          </a:xfrm>
          <a:prstGeom prst="rect">
            <a:avLst/>
          </a:prstGeom>
          <a:noFill/>
          <a:ln>
            <a:solidFill>
              <a:srgbClr val="C00000"/>
            </a:solidFill>
          </a:ln>
        </p:spPr>
        <p:txBody>
          <a:bodyPr wrap="square" rtlCol="0">
            <a:spAutoFit/>
          </a:bodyPr>
          <a:lstStyle/>
          <a:p>
            <a:r>
              <a:rPr lang="en-US" dirty="0" smtClean="0"/>
              <a:t>Visually Y is trending upward, but there is a visible “U” or “V” shape in the residuals.</a:t>
            </a:r>
            <a:endParaRPr lang="en-US" dirty="0"/>
          </a:p>
        </p:txBody>
      </p:sp>
      <p:sp>
        <p:nvSpPr>
          <p:cNvPr id="7" name="TextBox 6"/>
          <p:cNvSpPr txBox="1"/>
          <p:nvPr/>
        </p:nvSpPr>
        <p:spPr>
          <a:xfrm>
            <a:off x="418323" y="1067614"/>
            <a:ext cx="10935477" cy="1200329"/>
          </a:xfrm>
          <a:prstGeom prst="rect">
            <a:avLst/>
          </a:prstGeom>
          <a:noFill/>
        </p:spPr>
        <p:txBody>
          <a:bodyPr wrap="square" rtlCol="0">
            <a:spAutoFit/>
          </a:bodyPr>
          <a:lstStyle/>
          <a:p>
            <a:r>
              <a:rPr lang="en-US" dirty="0" err="1">
                <a:latin typeface="SAS Monospace" panose="020B0609020202020204" pitchFamily="49" charset="0"/>
                <a:ea typeface="Calibri" panose="020F0502020204030204" pitchFamily="34" charset="0"/>
                <a:cs typeface="Times New Roman" panose="02020603050405020304" pitchFamily="18" charset="0"/>
              </a:rPr>
              <a:t>ods</a:t>
            </a:r>
            <a:r>
              <a:rPr lang="en-US" dirty="0">
                <a:latin typeface="SAS Monospace" panose="020B0609020202020204" pitchFamily="49" charset="0"/>
                <a:ea typeface="Calibri" panose="020F0502020204030204" pitchFamily="34" charset="0"/>
                <a:cs typeface="Times New Roman" panose="02020603050405020304" pitchFamily="18" charset="0"/>
              </a:rPr>
              <a:t> graphics on / </a:t>
            </a:r>
            <a:r>
              <a:rPr lang="en-US" dirty="0" err="1">
                <a:latin typeface="SAS Monospace" panose="020B0609020202020204" pitchFamily="49" charset="0"/>
                <a:ea typeface="Calibri" panose="020F0502020204030204" pitchFamily="34" charset="0"/>
                <a:cs typeface="Times New Roman" panose="02020603050405020304" pitchFamily="18" charset="0"/>
              </a:rPr>
              <a:t>noborder</a:t>
            </a:r>
            <a:r>
              <a:rPr lang="en-US" dirty="0">
                <a:latin typeface="SAS Monospace" panose="020B0609020202020204" pitchFamily="49" charset="0"/>
                <a:ea typeface="Calibri" panose="020F0502020204030204" pitchFamily="34" charset="0"/>
                <a:cs typeface="Times New Roman" panose="02020603050405020304" pitchFamily="18" charset="0"/>
              </a:rPr>
              <a:t> width=5in;</a:t>
            </a:r>
          </a:p>
          <a:p>
            <a:r>
              <a:rPr lang="en-US" dirty="0">
                <a:latin typeface="SAS Monospace" panose="020B0609020202020204" pitchFamily="49" charset="0"/>
                <a:ea typeface="Calibri" panose="020F0502020204030204" pitchFamily="34" charset="0"/>
                <a:cs typeface="Times New Roman" panose="02020603050405020304" pitchFamily="18" charset="0"/>
              </a:rPr>
              <a:t>%let </a:t>
            </a:r>
            <a:r>
              <a:rPr lang="en-US" dirty="0" err="1">
                <a:latin typeface="SAS Monospace" panose="020B0609020202020204" pitchFamily="49" charset="0"/>
                <a:ea typeface="Calibri" panose="020F0502020204030204" pitchFamily="34" charset="0"/>
                <a:cs typeface="Times New Roman" panose="02020603050405020304" pitchFamily="18" charset="0"/>
              </a:rPr>
              <a:t>xref</a:t>
            </a:r>
            <a:r>
              <a:rPr lang="en-US" dirty="0">
                <a:latin typeface="SAS Monospace" panose="020B0609020202020204" pitchFamily="49" charset="0"/>
                <a:ea typeface="Calibri" panose="020F0502020204030204" pitchFamily="34" charset="0"/>
                <a:cs typeface="Times New Roman" panose="02020603050405020304" pitchFamily="18" charset="0"/>
              </a:rPr>
              <a:t> = %</a:t>
            </a:r>
            <a:r>
              <a:rPr lang="en-US" dirty="0" err="1">
                <a:latin typeface="SAS Monospace" panose="020B0609020202020204" pitchFamily="49" charset="0"/>
                <a:ea typeface="Calibri" panose="020F0502020204030204" pitchFamily="34" charset="0"/>
                <a:cs typeface="Times New Roman" panose="02020603050405020304" pitchFamily="18" charset="0"/>
              </a:rPr>
              <a:t>str</a:t>
            </a: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err="1">
                <a:latin typeface="SAS Monospace" panose="020B0609020202020204" pitchFamily="49" charset="0"/>
                <a:ea typeface="Calibri" panose="020F0502020204030204" pitchFamily="34" charset="0"/>
                <a:cs typeface="Times New Roman" panose="02020603050405020304" pitchFamily="18" charset="0"/>
              </a:rPr>
              <a:t>xaxis</a:t>
            </a: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a:latin typeface="SAS Monospace" panose="020B0609020202020204" pitchFamily="49" charset="0"/>
                <a:ea typeface="Calibri" panose="020F0502020204030204" pitchFamily="34" charset="0"/>
                <a:cs typeface="Times New Roman" panose="02020603050405020304" pitchFamily="18" charset="0"/>
              </a:rPr>
              <a:t>values=(1 to 14 by 1); </a:t>
            </a:r>
            <a:endParaRPr lang="en-US" dirty="0">
              <a:latin typeface="SAS Monospace" panose="020B0609020202020204" pitchFamily="49" charset="0"/>
              <a:ea typeface="Calibri" panose="020F0502020204030204" pitchFamily="34" charset="0"/>
              <a:cs typeface="Times New Roman" panose="02020603050405020304" pitchFamily="18" charset="0"/>
            </a:endParaRP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err="1">
                <a:latin typeface="SAS Monospace" panose="020B0609020202020204" pitchFamily="49" charset="0"/>
                <a:ea typeface="Calibri" panose="020F0502020204030204" pitchFamily="34" charset="0"/>
                <a:cs typeface="Times New Roman" panose="02020603050405020304" pitchFamily="18" charset="0"/>
              </a:rPr>
              <a:t>refline</a:t>
            </a: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a:latin typeface="SAS Monospace" panose="020B0609020202020204" pitchFamily="49" charset="0"/>
                <a:ea typeface="Calibri" panose="020F0502020204030204" pitchFamily="34" charset="0"/>
                <a:cs typeface="Times New Roman" panose="02020603050405020304" pitchFamily="18" charset="0"/>
              </a:rPr>
              <a:t>7.5 / axis=x label="&lt;-- Policy change" </a:t>
            </a:r>
            <a:endParaRPr lang="en-US" dirty="0">
              <a:latin typeface="SAS Monospace" panose="020B0609020202020204" pitchFamily="49" charset="0"/>
              <a:ea typeface="Calibri" panose="020F0502020204030204" pitchFamily="34" charset="0"/>
              <a:cs typeface="Times New Roman" panose="02020603050405020304" pitchFamily="18" charset="0"/>
            </a:endParaRP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err="1">
                <a:latin typeface="SAS Monospace" panose="020B0609020202020204" pitchFamily="49" charset="0"/>
                <a:ea typeface="Calibri" panose="020F0502020204030204" pitchFamily="34" charset="0"/>
                <a:cs typeface="Times New Roman" panose="02020603050405020304" pitchFamily="18" charset="0"/>
              </a:rPr>
              <a:t>labelloc</a:t>
            </a:r>
            <a:r>
              <a:rPr lang="en-US" dirty="0">
                <a:latin typeface="SAS Monospace" panose="020B0609020202020204" pitchFamily="49" charset="0"/>
                <a:ea typeface="Calibri" panose="020F0502020204030204" pitchFamily="34" charset="0"/>
                <a:cs typeface="Times New Roman" panose="02020603050405020304" pitchFamily="18" charset="0"/>
              </a:rPr>
              <a:t>=inside </a:t>
            </a:r>
            <a:r>
              <a:rPr lang="en-US" dirty="0" err="1">
                <a:latin typeface="SAS Monospace" panose="020B0609020202020204" pitchFamily="49" charset="0"/>
                <a:ea typeface="Calibri" panose="020F0502020204030204" pitchFamily="34" charset="0"/>
                <a:cs typeface="Times New Roman" panose="02020603050405020304" pitchFamily="18" charset="0"/>
              </a:rPr>
              <a:t>labelpos</a:t>
            </a:r>
            <a:r>
              <a:rPr lang="en-US" dirty="0">
                <a:latin typeface="SAS Monospace" panose="020B0609020202020204" pitchFamily="49" charset="0"/>
                <a:ea typeface="Calibri" panose="020F0502020204030204" pitchFamily="34" charset="0"/>
                <a:cs typeface="Times New Roman" panose="02020603050405020304" pitchFamily="18" charset="0"/>
              </a:rPr>
              <a:t>=min ;);</a:t>
            </a:r>
          </a:p>
        </p:txBody>
      </p:sp>
      <p:cxnSp>
        <p:nvCxnSpPr>
          <p:cNvPr id="9" name="Straight Arrow Connector 8"/>
          <p:cNvCxnSpPr>
            <a:stCxn id="6" idx="0"/>
          </p:cNvCxnSpPr>
          <p:nvPr/>
        </p:nvCxnSpPr>
        <p:spPr>
          <a:xfrm flipV="1">
            <a:off x="3727317" y="4927126"/>
            <a:ext cx="2664152" cy="196972"/>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pic>
        <p:nvPicPr>
          <p:cNvPr id="11" name="Picture 10"/>
          <p:cNvPicPr>
            <a:picLocks noChangeAspect="1"/>
          </p:cNvPicPr>
          <p:nvPr/>
        </p:nvPicPr>
        <p:blipFill>
          <a:blip r:embed="rId2"/>
          <a:stretch>
            <a:fillRect/>
          </a:stretch>
        </p:blipFill>
        <p:spPr>
          <a:xfrm>
            <a:off x="6391469" y="2429395"/>
            <a:ext cx="5361576" cy="40278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871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159" y="365125"/>
            <a:ext cx="10756641" cy="541037"/>
          </a:xfrm>
        </p:spPr>
        <p:txBody>
          <a:bodyPr/>
          <a:lstStyle/>
          <a:p>
            <a:r>
              <a:rPr lang="en-US" dirty="0" smtClean="0"/>
              <a:t>Visual method: Is Y a quadratic function of T? </a:t>
            </a:r>
            <a:endParaRPr lang="en-US" dirty="0"/>
          </a:p>
        </p:txBody>
      </p:sp>
      <p:sp>
        <p:nvSpPr>
          <p:cNvPr id="4" name="TextBox 3"/>
          <p:cNvSpPr txBox="1"/>
          <p:nvPr/>
        </p:nvSpPr>
        <p:spPr>
          <a:xfrm>
            <a:off x="317241" y="1324947"/>
            <a:ext cx="7016344" cy="2031325"/>
          </a:xfrm>
          <a:prstGeom prst="rect">
            <a:avLst/>
          </a:prstGeom>
          <a:noFill/>
        </p:spPr>
        <p:txBody>
          <a:bodyPr wrap="none" rtlCol="0">
            <a:spAutoFit/>
          </a:bodyPr>
          <a:lstStyle/>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title1 'Model 2: Y follows a Quadratic Trend.';</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title2 'PROC SGPLOT with REG Statement.';</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PROC SGPLOT data=</a:t>
            </a:r>
            <a:r>
              <a:rPr lang="en-US" dirty="0" err="1">
                <a:latin typeface="SAS Monospace" panose="020B0609020202020204" pitchFamily="49" charset="0"/>
                <a:ea typeface="Calibri" panose="020F0502020204030204" pitchFamily="34" charset="0"/>
                <a:cs typeface="Times New Roman" panose="02020603050405020304" pitchFamily="18" charset="0"/>
              </a:rPr>
              <a:t>trdata</a:t>
            </a:r>
            <a:r>
              <a:rPr lang="en-US" dirty="0">
                <a:latin typeface="SAS Monospace" panose="020B0609020202020204" pitchFamily="49" charset="0"/>
                <a:ea typeface="Calibri" panose="020F0502020204030204" pitchFamily="34" charset="0"/>
                <a:cs typeface="Times New Roman" panose="02020603050405020304" pitchFamily="18" charset="0"/>
              </a:rPr>
              <a:t> ;</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err="1">
                <a:latin typeface="SAS Monospace" panose="020B0609020202020204" pitchFamily="49" charset="0"/>
                <a:ea typeface="Calibri" panose="020F0502020204030204" pitchFamily="34" charset="0"/>
                <a:cs typeface="Times New Roman" panose="02020603050405020304" pitchFamily="18" charset="0"/>
              </a:rPr>
              <a:t>reg</a:t>
            </a:r>
            <a:r>
              <a:rPr lang="en-US" dirty="0">
                <a:latin typeface="SAS Monospace" panose="020B0609020202020204" pitchFamily="49" charset="0"/>
                <a:ea typeface="Calibri" panose="020F0502020204030204" pitchFamily="34" charset="0"/>
                <a:cs typeface="Times New Roman" panose="02020603050405020304" pitchFamily="18" charset="0"/>
              </a:rPr>
              <a:t> x=T y=Y / degree=2 CLM CLI ;</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&amp;</a:t>
            </a:r>
            <a:r>
              <a:rPr lang="en-US" dirty="0" err="1">
                <a:latin typeface="SAS Monospace" panose="020B0609020202020204" pitchFamily="49" charset="0"/>
                <a:ea typeface="Calibri" panose="020F0502020204030204" pitchFamily="34" charset="0"/>
                <a:cs typeface="Times New Roman" panose="02020603050405020304" pitchFamily="18" charset="0"/>
              </a:rPr>
              <a:t>xref</a:t>
            </a:r>
            <a:r>
              <a:rPr lang="en-US" dirty="0">
                <a:latin typeface="SAS Monospace" panose="020B0609020202020204" pitchFamily="49" charset="0"/>
                <a:ea typeface="Calibri" panose="020F0502020204030204" pitchFamily="34" charset="0"/>
                <a:cs typeface="Times New Roman" panose="02020603050405020304" pitchFamily="18" charset="0"/>
              </a:rPr>
              <a:t>;</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run;</a:t>
            </a:r>
          </a:p>
          <a:p>
            <a:endParaRPr lang="en-US" dirty="0"/>
          </a:p>
        </p:txBody>
      </p:sp>
      <p:pic>
        <p:nvPicPr>
          <p:cNvPr id="5" name="Picture 4" descr="The SGPlot Procedure"/>
          <p:cNvPicPr/>
          <p:nvPr/>
        </p:nvPicPr>
        <p:blipFill>
          <a:blip r:embed="rId2">
            <a:extLst>
              <a:ext uri="{28A0092B-C50C-407E-A947-70E740481C1C}">
                <a14:useLocalDpi xmlns:a14="http://schemas.microsoft.com/office/drawing/2010/main" val="0"/>
              </a:ext>
            </a:extLst>
          </a:blip>
          <a:srcRect/>
          <a:stretch>
            <a:fillRect/>
          </a:stretch>
        </p:blipFill>
        <p:spPr bwMode="auto">
          <a:xfrm>
            <a:off x="3016898" y="2603241"/>
            <a:ext cx="6033796" cy="40308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6629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365125"/>
            <a:ext cx="10871200" cy="541037"/>
          </a:xfrm>
        </p:spPr>
        <p:txBody>
          <a:bodyPr/>
          <a:lstStyle/>
          <a:p>
            <a:r>
              <a:rPr lang="en-US" dirty="0" smtClean="0"/>
              <a:t>Visual method: What does a non-parametric trend reveal?</a:t>
            </a:r>
            <a:endParaRPr lang="en-US" dirty="0"/>
          </a:p>
        </p:txBody>
      </p:sp>
      <p:sp>
        <p:nvSpPr>
          <p:cNvPr id="6" name="TextBox 5"/>
          <p:cNvSpPr txBox="1"/>
          <p:nvPr/>
        </p:nvSpPr>
        <p:spPr>
          <a:xfrm>
            <a:off x="615821" y="3548037"/>
            <a:ext cx="4513993" cy="646331"/>
          </a:xfrm>
          <a:prstGeom prst="rect">
            <a:avLst/>
          </a:prstGeom>
          <a:noFill/>
          <a:ln>
            <a:solidFill>
              <a:srgbClr val="C00000"/>
            </a:solidFill>
          </a:ln>
        </p:spPr>
        <p:txBody>
          <a:bodyPr wrap="none" rtlCol="0">
            <a:spAutoFit/>
          </a:bodyPr>
          <a:lstStyle/>
          <a:p>
            <a:r>
              <a:rPr lang="en-US" dirty="0" smtClean="0"/>
              <a:t>The loess regression appears to trace out a </a:t>
            </a:r>
          </a:p>
          <a:p>
            <a:r>
              <a:rPr lang="en-US" dirty="0" smtClean="0"/>
              <a:t>clear “curve” such as a quadratic relationship. </a:t>
            </a:r>
            <a:endParaRPr lang="en-US" dirty="0"/>
          </a:p>
        </p:txBody>
      </p:sp>
      <p:sp>
        <p:nvSpPr>
          <p:cNvPr id="7" name="Rectangle 6"/>
          <p:cNvSpPr/>
          <p:nvPr/>
        </p:nvSpPr>
        <p:spPr>
          <a:xfrm>
            <a:off x="242086" y="862716"/>
            <a:ext cx="11352227" cy="2308324"/>
          </a:xfrm>
          <a:prstGeom prst="rect">
            <a:avLst/>
          </a:prstGeom>
        </p:spPr>
        <p:txBody>
          <a:bodyPr wrap="square">
            <a:spAutoFit/>
          </a:bodyPr>
          <a:lstStyle/>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title1 'Nonparametric Local Regression LOESS Model.';</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title2 'Tracing out the points with LOESS and comparing to the Linear Trend.';</a:t>
            </a:r>
          </a:p>
          <a:p>
            <a:pPr marL="274320" marR="0">
              <a:spcBef>
                <a:spcPts val="0"/>
              </a:spcBef>
              <a:spcAft>
                <a:spcPts val="0"/>
              </a:spcAft>
            </a:pPr>
            <a:endParaRPr lang="en-US" dirty="0" smtClean="0">
              <a:latin typeface="SAS Monospace" panose="020B0609020202020204" pitchFamily="49" charset="0"/>
              <a:ea typeface="Calibri" panose="020F0502020204030204" pitchFamily="34" charset="0"/>
              <a:cs typeface="Times New Roman" panose="02020603050405020304" pitchFamily="18" charset="0"/>
            </a:endParaRPr>
          </a:p>
          <a:p>
            <a:pPr marL="274320" marR="0">
              <a:spcBef>
                <a:spcPts val="0"/>
              </a:spcBef>
              <a:spcAft>
                <a:spcPts val="0"/>
              </a:spcAft>
            </a:pPr>
            <a:r>
              <a:rPr lang="en-US" dirty="0" smtClean="0">
                <a:latin typeface="SAS Monospace" panose="020B0609020202020204" pitchFamily="49" charset="0"/>
                <a:ea typeface="Calibri" panose="020F0502020204030204" pitchFamily="34" charset="0"/>
                <a:cs typeface="Times New Roman" panose="02020603050405020304" pitchFamily="18" charset="0"/>
              </a:rPr>
              <a:t>PROC </a:t>
            </a:r>
            <a:r>
              <a:rPr lang="en-US" dirty="0">
                <a:latin typeface="SAS Monospace" panose="020B0609020202020204" pitchFamily="49" charset="0"/>
                <a:ea typeface="Calibri" panose="020F0502020204030204" pitchFamily="34" charset="0"/>
                <a:cs typeface="Times New Roman" panose="02020603050405020304" pitchFamily="18" charset="0"/>
              </a:rPr>
              <a:t>SGPLOT data=</a:t>
            </a:r>
            <a:r>
              <a:rPr lang="en-US" dirty="0" err="1">
                <a:latin typeface="SAS Monospace" panose="020B0609020202020204" pitchFamily="49" charset="0"/>
                <a:ea typeface="Calibri" panose="020F0502020204030204" pitchFamily="34" charset="0"/>
                <a:cs typeface="Times New Roman" panose="02020603050405020304" pitchFamily="18" charset="0"/>
              </a:rPr>
              <a:t>trData</a:t>
            </a:r>
            <a:r>
              <a:rPr lang="en-US" dirty="0">
                <a:latin typeface="SAS Monospace" panose="020B0609020202020204" pitchFamily="49" charset="0"/>
                <a:ea typeface="Calibri" panose="020F0502020204030204" pitchFamily="34" charset="0"/>
                <a:cs typeface="Times New Roman" panose="02020603050405020304" pitchFamily="18" charset="0"/>
              </a:rPr>
              <a:t>;</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err="1">
                <a:latin typeface="SAS Monospace" panose="020B0609020202020204" pitchFamily="49" charset="0"/>
                <a:ea typeface="Calibri" panose="020F0502020204030204" pitchFamily="34" charset="0"/>
                <a:cs typeface="Times New Roman" panose="02020603050405020304" pitchFamily="18" charset="0"/>
              </a:rPr>
              <a:t>reg</a:t>
            </a: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  x=T </a:t>
            </a:r>
            <a:r>
              <a:rPr lang="en-US" dirty="0">
                <a:latin typeface="SAS Monospace" panose="020B0609020202020204" pitchFamily="49" charset="0"/>
                <a:ea typeface="Calibri" panose="020F0502020204030204" pitchFamily="34" charset="0"/>
                <a:cs typeface="Times New Roman" panose="02020603050405020304" pitchFamily="18" charset="0"/>
              </a:rPr>
              <a:t>y=Y / degree=1 CLM CLI CLMTRANSPARENCY=.5;</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loess x=T y=Y </a:t>
            </a:r>
            <a:r>
              <a:rPr lang="en-US" dirty="0" smtClean="0">
                <a:latin typeface="SAS Monospace" panose="020B0609020202020204" pitchFamily="49" charset="0"/>
                <a:ea typeface="Calibri" panose="020F0502020204030204" pitchFamily="34" charset="0"/>
                <a:cs typeface="Times New Roman" panose="02020603050405020304" pitchFamily="18" charset="0"/>
              </a:rPr>
              <a:t>/ interpolation=linear </a:t>
            </a:r>
            <a:r>
              <a:rPr lang="en-US" dirty="0">
                <a:latin typeface="SAS Monospace" panose="020B0609020202020204" pitchFamily="49" charset="0"/>
                <a:ea typeface="Calibri" panose="020F0502020204030204" pitchFamily="34" charset="0"/>
                <a:cs typeface="Times New Roman" panose="02020603050405020304" pitchFamily="18" charset="0"/>
              </a:rPr>
              <a:t>degree=2;  </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&amp;</a:t>
            </a:r>
            <a:r>
              <a:rPr lang="en-US" dirty="0" err="1">
                <a:latin typeface="SAS Monospace" panose="020B0609020202020204" pitchFamily="49" charset="0"/>
                <a:ea typeface="Calibri" panose="020F0502020204030204" pitchFamily="34" charset="0"/>
                <a:cs typeface="Times New Roman" panose="02020603050405020304" pitchFamily="18" charset="0"/>
              </a:rPr>
              <a:t>xref</a:t>
            </a:r>
            <a:r>
              <a:rPr lang="en-US" dirty="0">
                <a:latin typeface="SAS Monospace" panose="020B0609020202020204" pitchFamily="49" charset="0"/>
                <a:ea typeface="Calibri" panose="020F0502020204030204" pitchFamily="34" charset="0"/>
                <a:cs typeface="Times New Roman" panose="02020603050405020304" pitchFamily="18" charset="0"/>
              </a:rPr>
              <a:t>;</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  run</a:t>
            </a:r>
            <a:r>
              <a:rPr lang="en-US" dirty="0">
                <a:latin typeface="SAS Monospace" panose="020B0609020202020204" pitchFamily="49" charset="0"/>
                <a:ea typeface="Calibri" panose="020F0502020204030204" pitchFamily="34" charset="0"/>
                <a:cs typeface="Times New Roman" panose="02020603050405020304" pitchFamily="18" charset="0"/>
              </a:rPr>
              <a:t>;</a:t>
            </a:r>
          </a:p>
        </p:txBody>
      </p:sp>
      <p:pic>
        <p:nvPicPr>
          <p:cNvPr id="8" name="Picture 7"/>
          <p:cNvPicPr>
            <a:picLocks noChangeAspect="1"/>
          </p:cNvPicPr>
          <p:nvPr/>
        </p:nvPicPr>
        <p:blipFill>
          <a:blip r:embed="rId2"/>
          <a:stretch>
            <a:fillRect/>
          </a:stretch>
        </p:blipFill>
        <p:spPr>
          <a:xfrm>
            <a:off x="5486400" y="2562162"/>
            <a:ext cx="5607698" cy="4210461"/>
          </a:xfrm>
          <a:prstGeom prst="rect">
            <a:avLst/>
          </a:prstGeom>
          <a:ln>
            <a:noFill/>
          </a:ln>
          <a:effectLst>
            <a:outerShdw blurRad="292100" dist="139700" dir="2700000" algn="tl" rotWithShape="0">
              <a:srgbClr val="333333">
                <a:alpha val="65000"/>
              </a:srgbClr>
            </a:outerShdw>
          </a:effectLst>
        </p:spPr>
      </p:pic>
      <p:cxnSp>
        <p:nvCxnSpPr>
          <p:cNvPr id="12" name="Straight Arrow Connector 11"/>
          <p:cNvCxnSpPr>
            <a:stCxn id="6" idx="3"/>
          </p:cNvCxnSpPr>
          <p:nvPr/>
        </p:nvCxnSpPr>
        <p:spPr>
          <a:xfrm>
            <a:off x="5129814" y="3871203"/>
            <a:ext cx="1476259" cy="1120675"/>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04573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1257" y="365125"/>
            <a:ext cx="11092543" cy="631653"/>
          </a:xfrm>
        </p:spPr>
        <p:txBody>
          <a:bodyPr/>
          <a:lstStyle/>
          <a:p>
            <a:r>
              <a:rPr lang="en-US" dirty="0"/>
              <a:t>Visual </a:t>
            </a:r>
            <a:r>
              <a:rPr lang="en-US" dirty="0" smtClean="0"/>
              <a:t>method: linear regression by group (or time-slice)</a:t>
            </a:r>
            <a:endParaRPr lang="en-US" dirty="0"/>
          </a:p>
        </p:txBody>
      </p:sp>
      <p:sp>
        <p:nvSpPr>
          <p:cNvPr id="7" name="TextBox 6"/>
          <p:cNvSpPr txBox="1"/>
          <p:nvPr/>
        </p:nvSpPr>
        <p:spPr>
          <a:xfrm>
            <a:off x="727607" y="4547505"/>
            <a:ext cx="4646645" cy="1200329"/>
          </a:xfrm>
          <a:prstGeom prst="rect">
            <a:avLst/>
          </a:prstGeom>
          <a:noFill/>
          <a:ln>
            <a:solidFill>
              <a:srgbClr val="C00000"/>
            </a:solidFill>
          </a:ln>
        </p:spPr>
        <p:txBody>
          <a:bodyPr wrap="square" rtlCol="0">
            <a:spAutoFit/>
          </a:bodyPr>
          <a:lstStyle/>
          <a:p>
            <a:r>
              <a:rPr lang="en-US" dirty="0" smtClean="0"/>
              <a:t>Linear regressions in the first and second time-slice appear to be good representations of the observations, that is smaller residuals than in the first graph.</a:t>
            </a:r>
            <a:endParaRPr lang="en-US" dirty="0"/>
          </a:p>
        </p:txBody>
      </p:sp>
      <p:pic>
        <p:nvPicPr>
          <p:cNvPr id="8" name="Picture 7"/>
          <p:cNvPicPr>
            <a:picLocks noChangeAspect="1"/>
          </p:cNvPicPr>
          <p:nvPr/>
        </p:nvPicPr>
        <p:blipFill>
          <a:blip r:embed="rId2"/>
          <a:stretch>
            <a:fillRect/>
          </a:stretch>
        </p:blipFill>
        <p:spPr>
          <a:xfrm>
            <a:off x="5765958" y="1566997"/>
            <a:ext cx="6292015" cy="4721836"/>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261257" y="1205581"/>
            <a:ext cx="6578082" cy="2862322"/>
          </a:xfrm>
          <a:prstGeom prst="rect">
            <a:avLst/>
          </a:prstGeom>
        </p:spPr>
        <p:txBody>
          <a:bodyPr wrap="square">
            <a:spAutoFit/>
          </a:bodyPr>
          <a:lstStyle/>
          <a:p>
            <a:r>
              <a:rPr lang="en-US" dirty="0"/>
              <a:t>title1 'Model 4: Structural Break with Linear Trend by Group=D';</a:t>
            </a:r>
          </a:p>
          <a:p>
            <a:r>
              <a:rPr lang="en-US" dirty="0"/>
              <a:t>title2 'Separate linear regressions before and after policy change';</a:t>
            </a:r>
          </a:p>
          <a:p>
            <a:endParaRPr lang="en-US" dirty="0" smtClean="0"/>
          </a:p>
          <a:p>
            <a:r>
              <a:rPr lang="en-US" dirty="0" smtClean="0"/>
              <a:t>PROC </a:t>
            </a:r>
            <a:r>
              <a:rPr lang="en-US" dirty="0"/>
              <a:t>SGPLOT data=</a:t>
            </a:r>
            <a:r>
              <a:rPr lang="en-US" dirty="0" err="1"/>
              <a:t>trdata</a:t>
            </a:r>
            <a:r>
              <a:rPr lang="en-US" dirty="0"/>
              <a:t>;</a:t>
            </a:r>
          </a:p>
          <a:p>
            <a:r>
              <a:rPr lang="en-US" dirty="0" smtClean="0"/>
              <a:t>    </a:t>
            </a:r>
            <a:r>
              <a:rPr lang="en-US" dirty="0" err="1" smtClean="0"/>
              <a:t>reg</a:t>
            </a:r>
            <a:r>
              <a:rPr lang="en-US" dirty="0" smtClean="0"/>
              <a:t> </a:t>
            </a:r>
            <a:r>
              <a:rPr lang="en-US" dirty="0"/>
              <a:t>x=T y=Y / CLM CLI CLMTRANSPARENCY=.5;</a:t>
            </a:r>
          </a:p>
          <a:p>
            <a:r>
              <a:rPr lang="en-US" dirty="0"/>
              <a:t>	</a:t>
            </a:r>
            <a:endParaRPr lang="en-US" dirty="0" smtClean="0"/>
          </a:p>
          <a:p>
            <a:r>
              <a:rPr lang="en-US" dirty="0" smtClean="0"/>
              <a:t>    </a:t>
            </a:r>
            <a:r>
              <a:rPr lang="en-US" dirty="0" err="1" smtClean="0"/>
              <a:t>reg</a:t>
            </a:r>
            <a:r>
              <a:rPr lang="en-US" dirty="0" smtClean="0"/>
              <a:t> </a:t>
            </a:r>
            <a:r>
              <a:rPr lang="en-US" dirty="0"/>
              <a:t>x=T y=Y / CLM CLI CLMTRANSPARENCY=.25 group=D </a:t>
            </a:r>
          </a:p>
          <a:p>
            <a:r>
              <a:rPr lang="en-US" dirty="0" smtClean="0"/>
              <a:t>          </a:t>
            </a:r>
            <a:r>
              <a:rPr lang="en-US" dirty="0" err="1" smtClean="0"/>
              <a:t>markerattrs</a:t>
            </a:r>
            <a:r>
              <a:rPr lang="en-US" dirty="0"/>
              <a:t>=(symbol=</a:t>
            </a:r>
            <a:r>
              <a:rPr lang="en-US" dirty="0" err="1"/>
              <a:t>circlefilled</a:t>
            </a:r>
            <a:r>
              <a:rPr lang="en-US" dirty="0"/>
              <a:t> color=black size=10px);</a:t>
            </a:r>
          </a:p>
          <a:p>
            <a:r>
              <a:rPr lang="en-US" dirty="0" smtClean="0"/>
              <a:t>         &amp;</a:t>
            </a:r>
            <a:r>
              <a:rPr lang="en-US" dirty="0" err="1"/>
              <a:t>xref</a:t>
            </a:r>
            <a:r>
              <a:rPr lang="en-US" dirty="0"/>
              <a:t>;</a:t>
            </a:r>
          </a:p>
          <a:p>
            <a:r>
              <a:rPr lang="en-US" dirty="0" smtClean="0"/>
              <a:t>         run</a:t>
            </a:r>
            <a:r>
              <a:rPr lang="en-US" dirty="0"/>
              <a:t>;</a:t>
            </a:r>
          </a:p>
        </p:txBody>
      </p:sp>
    </p:spTree>
    <p:extLst>
      <p:ext uri="{BB962C8B-B14F-4D97-AF65-F5344CB8AC3E}">
        <p14:creationId xmlns:p14="http://schemas.microsoft.com/office/powerpoint/2010/main" val="261579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192" y="365125"/>
            <a:ext cx="10868608" cy="631653"/>
          </a:xfrm>
        </p:spPr>
        <p:txBody>
          <a:bodyPr/>
          <a:lstStyle/>
          <a:p>
            <a:r>
              <a:rPr lang="en-US" dirty="0"/>
              <a:t>Visual </a:t>
            </a:r>
            <a:r>
              <a:rPr lang="en-US" dirty="0" smtClean="0"/>
              <a:t>method: nonparametric regression by group</a:t>
            </a:r>
            <a:endParaRPr lang="en-US" dirty="0"/>
          </a:p>
        </p:txBody>
      </p:sp>
      <p:sp>
        <p:nvSpPr>
          <p:cNvPr id="3" name="Rectangle 2"/>
          <p:cNvSpPr/>
          <p:nvPr/>
        </p:nvSpPr>
        <p:spPr>
          <a:xfrm>
            <a:off x="381000" y="1845439"/>
            <a:ext cx="6096000" cy="3139321"/>
          </a:xfrm>
          <a:prstGeom prst="rect">
            <a:avLst/>
          </a:prstGeom>
        </p:spPr>
        <p:txBody>
          <a:bodyPr>
            <a:spAutoFit/>
          </a:bodyPr>
          <a:lstStyle/>
          <a:p>
            <a:r>
              <a:rPr lang="en-US" dirty="0">
                <a:latin typeface="SAS Monospace" panose="020B0609020202020204" pitchFamily="49" charset="0"/>
                <a:ea typeface="Calibri" panose="020F0502020204030204" pitchFamily="34" charset="0"/>
                <a:cs typeface="Times New Roman" panose="02020603050405020304" pitchFamily="18" charset="0"/>
              </a:rPr>
              <a:t>title1 'Local regression by group=D';</a:t>
            </a:r>
          </a:p>
          <a:p>
            <a:r>
              <a:rPr lang="en-US" dirty="0">
                <a:latin typeface="SAS Monospace" panose="020B0609020202020204" pitchFamily="49" charset="0"/>
                <a:ea typeface="Calibri" panose="020F0502020204030204" pitchFamily="34" charset="0"/>
                <a:cs typeface="Times New Roman" panose="02020603050405020304" pitchFamily="18" charset="0"/>
              </a:rPr>
              <a:t>title2 "PROC SGPLOT with LOESS Statement";</a:t>
            </a:r>
          </a:p>
          <a:p>
            <a:endParaRPr lang="en-US" dirty="0" smtClean="0">
              <a:latin typeface="SAS Monospace" panose="020B0609020202020204" pitchFamily="49" charset="0"/>
              <a:ea typeface="Calibri" panose="020F0502020204030204" pitchFamily="34" charset="0"/>
              <a:cs typeface="Times New Roman" panose="02020603050405020304" pitchFamily="18" charset="0"/>
            </a:endParaRPr>
          </a:p>
          <a:p>
            <a:r>
              <a:rPr lang="en-US" dirty="0" smtClean="0">
                <a:latin typeface="SAS Monospace" panose="020B0609020202020204" pitchFamily="49" charset="0"/>
                <a:ea typeface="Calibri" panose="020F0502020204030204" pitchFamily="34" charset="0"/>
                <a:cs typeface="Times New Roman" panose="02020603050405020304" pitchFamily="18" charset="0"/>
              </a:rPr>
              <a:t>PROC SGPLOT data=</a:t>
            </a:r>
            <a:r>
              <a:rPr lang="en-US" dirty="0" err="1" smtClean="0">
                <a:latin typeface="SAS Monospace" panose="020B0609020202020204" pitchFamily="49" charset="0"/>
                <a:ea typeface="Calibri" panose="020F0502020204030204" pitchFamily="34" charset="0"/>
                <a:cs typeface="Times New Roman" panose="02020603050405020304" pitchFamily="18" charset="0"/>
              </a:rPr>
              <a:t>trData</a:t>
            </a:r>
            <a:r>
              <a:rPr lang="en-US" dirty="0" smtClean="0">
                <a:latin typeface="SAS Monospace" panose="020B0609020202020204" pitchFamily="49" charset="0"/>
                <a:ea typeface="Calibri" panose="020F0502020204030204" pitchFamily="34" charset="0"/>
                <a:cs typeface="Times New Roman" panose="02020603050405020304" pitchFamily="18" charset="0"/>
              </a:rPr>
              <a:t>;</a:t>
            </a:r>
            <a:endParaRPr lang="en-US" dirty="0">
              <a:latin typeface="SAS Monospace" panose="020B0609020202020204" pitchFamily="49" charset="0"/>
              <a:ea typeface="Calibri" panose="020F0502020204030204" pitchFamily="34" charset="0"/>
              <a:cs typeface="Times New Roman" panose="02020603050405020304" pitchFamily="18" charset="0"/>
            </a:endParaRPr>
          </a:p>
          <a:p>
            <a:r>
              <a:rPr lang="en-US" dirty="0" smtClean="0">
                <a:latin typeface="SAS Monospace" panose="020B0609020202020204" pitchFamily="49" charset="0"/>
                <a:ea typeface="Calibri" panose="020F0502020204030204" pitchFamily="34" charset="0"/>
                <a:cs typeface="Times New Roman" panose="02020603050405020304" pitchFamily="18" charset="0"/>
              </a:rPr>
              <a:t>   </a:t>
            </a:r>
            <a:r>
              <a:rPr lang="en-US" dirty="0" err="1" smtClean="0">
                <a:latin typeface="SAS Monospace" panose="020B0609020202020204" pitchFamily="49" charset="0"/>
                <a:ea typeface="Calibri" panose="020F0502020204030204" pitchFamily="34" charset="0"/>
                <a:cs typeface="Times New Roman" panose="02020603050405020304" pitchFamily="18" charset="0"/>
              </a:rPr>
              <a:t>reg</a:t>
            </a:r>
            <a:r>
              <a:rPr lang="en-US" dirty="0" smtClean="0">
                <a:latin typeface="SAS Monospace" panose="020B0609020202020204" pitchFamily="49" charset="0"/>
                <a:ea typeface="Calibri" panose="020F0502020204030204" pitchFamily="34" charset="0"/>
                <a:cs typeface="Times New Roman" panose="02020603050405020304" pitchFamily="18" charset="0"/>
              </a:rPr>
              <a:t> </a:t>
            </a:r>
            <a:r>
              <a:rPr lang="en-US" dirty="0">
                <a:latin typeface="SAS Monospace" panose="020B0609020202020204" pitchFamily="49" charset="0"/>
                <a:ea typeface="Calibri" panose="020F0502020204030204" pitchFamily="34" charset="0"/>
                <a:cs typeface="Times New Roman" panose="02020603050405020304" pitchFamily="18" charset="0"/>
              </a:rPr>
              <a:t>x=T y=Y / CLM CLI </a:t>
            </a:r>
            <a:r>
              <a:rPr lang="en-US" dirty="0" smtClean="0">
                <a:latin typeface="SAS Monospace" panose="020B0609020202020204" pitchFamily="49" charset="0"/>
                <a:ea typeface="Calibri" panose="020F0502020204030204" pitchFamily="34" charset="0"/>
                <a:cs typeface="Times New Roman" panose="02020603050405020304" pitchFamily="18" charset="0"/>
              </a:rPr>
              <a:t>					CLMTRANSPARENCY</a:t>
            </a:r>
            <a:r>
              <a:rPr lang="en-US" dirty="0">
                <a:latin typeface="SAS Monospace" panose="020B0609020202020204" pitchFamily="49" charset="0"/>
                <a:ea typeface="Calibri" panose="020F0502020204030204" pitchFamily="34" charset="0"/>
                <a:cs typeface="Times New Roman" panose="02020603050405020304" pitchFamily="18" charset="0"/>
              </a:rPr>
              <a:t>=.5;</a:t>
            </a:r>
          </a:p>
          <a:p>
            <a:endParaRPr lang="en-US" dirty="0" smtClean="0">
              <a:latin typeface="SAS Monospace" panose="020B0609020202020204" pitchFamily="49" charset="0"/>
              <a:ea typeface="Calibri" panose="020F0502020204030204" pitchFamily="34" charset="0"/>
              <a:cs typeface="Times New Roman" panose="02020603050405020304" pitchFamily="18" charset="0"/>
            </a:endParaRPr>
          </a:p>
          <a:p>
            <a:r>
              <a:rPr lang="en-US" dirty="0" smtClean="0">
                <a:latin typeface="SAS Monospace" panose="020B0609020202020204" pitchFamily="49" charset="0"/>
                <a:ea typeface="Calibri" panose="020F0502020204030204" pitchFamily="34" charset="0"/>
                <a:cs typeface="Times New Roman" panose="02020603050405020304" pitchFamily="18" charset="0"/>
              </a:rPr>
              <a:t>   loess </a:t>
            </a:r>
            <a:r>
              <a:rPr lang="en-US" dirty="0">
                <a:latin typeface="SAS Monospace" panose="020B0609020202020204" pitchFamily="49" charset="0"/>
                <a:ea typeface="Calibri" panose="020F0502020204030204" pitchFamily="34" charset="0"/>
                <a:cs typeface="Times New Roman" panose="02020603050405020304" pitchFamily="18" charset="0"/>
              </a:rPr>
              <a:t>x=T y=Y / group=D </a:t>
            </a:r>
          </a:p>
          <a:p>
            <a:r>
              <a:rPr lang="en-US" dirty="0">
                <a:latin typeface="SAS Monospace" panose="020B0609020202020204" pitchFamily="49" charset="0"/>
                <a:ea typeface="Calibri" panose="020F0502020204030204" pitchFamily="34" charset="0"/>
                <a:cs typeface="Times New Roman" panose="02020603050405020304" pitchFamily="18" charset="0"/>
              </a:rPr>
              <a:t>		interpolation=linear </a:t>
            </a:r>
            <a:r>
              <a:rPr lang="en-US" dirty="0" smtClean="0">
                <a:latin typeface="SAS Monospace" panose="020B0609020202020204" pitchFamily="49" charset="0"/>
                <a:ea typeface="Calibri" panose="020F0502020204030204" pitchFamily="34" charset="0"/>
                <a:cs typeface="Times New Roman" panose="02020603050405020304" pitchFamily="18" charset="0"/>
              </a:rPr>
              <a:t>			degree=2;</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  run</a:t>
            </a:r>
            <a:r>
              <a:rPr lang="en-US" dirty="0">
                <a:latin typeface="SAS Monospace" panose="020B0609020202020204" pitchFamily="49" charset="0"/>
                <a:ea typeface="Calibri" panose="020F0502020204030204" pitchFamily="34" charset="0"/>
                <a:cs typeface="Times New Roman" panose="02020603050405020304" pitchFamily="18" charset="0"/>
              </a:rPr>
              <a:t>;</a:t>
            </a:r>
          </a:p>
        </p:txBody>
      </p:sp>
      <p:pic>
        <p:nvPicPr>
          <p:cNvPr id="4" name="Picture 3"/>
          <p:cNvPicPr>
            <a:picLocks noChangeAspect="1"/>
          </p:cNvPicPr>
          <p:nvPr/>
        </p:nvPicPr>
        <p:blipFill>
          <a:blip r:embed="rId2"/>
          <a:stretch>
            <a:fillRect/>
          </a:stretch>
        </p:blipFill>
        <p:spPr>
          <a:xfrm>
            <a:off x="6279230" y="1047578"/>
            <a:ext cx="5792189" cy="4388022"/>
          </a:xfrm>
          <a:prstGeom prst="rect">
            <a:avLst/>
          </a:prstGeom>
        </p:spPr>
      </p:pic>
      <p:sp>
        <p:nvSpPr>
          <p:cNvPr id="5" name="TextBox 4"/>
          <p:cNvSpPr txBox="1"/>
          <p:nvPr/>
        </p:nvSpPr>
        <p:spPr>
          <a:xfrm>
            <a:off x="7137919" y="5570375"/>
            <a:ext cx="4702629" cy="923330"/>
          </a:xfrm>
          <a:prstGeom prst="rect">
            <a:avLst/>
          </a:prstGeom>
          <a:noFill/>
          <a:ln>
            <a:solidFill>
              <a:srgbClr val="C00000"/>
            </a:solidFill>
          </a:ln>
        </p:spPr>
        <p:txBody>
          <a:bodyPr wrap="square" rtlCol="0">
            <a:spAutoFit/>
          </a:bodyPr>
          <a:lstStyle/>
          <a:p>
            <a:r>
              <a:rPr lang="en-US" dirty="0" smtClean="0"/>
              <a:t>The nonparametric regression appears to trace out linear regressions in both time-slices, that is, the high curvature doesn’t seem to show. </a:t>
            </a:r>
            <a:endParaRPr lang="en-US" dirty="0"/>
          </a:p>
        </p:txBody>
      </p:sp>
    </p:spTree>
    <p:extLst>
      <p:ext uri="{BB962C8B-B14F-4D97-AF65-F5344CB8AC3E}">
        <p14:creationId xmlns:p14="http://schemas.microsoft.com/office/powerpoint/2010/main" val="217173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E225_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225_Theme" id="{FEB5C27C-2B4C-4E43-A0C3-B6B3D8891D0B}" vid="{840E6530-9A8F-4416-9F81-5A02398BD8C4}"/>
    </a:ext>
  </a:extLst>
</a:theme>
</file>

<file path=docProps/app.xml><?xml version="1.0" encoding="utf-8"?>
<Properties xmlns="http://schemas.openxmlformats.org/officeDocument/2006/extended-properties" xmlns:vt="http://schemas.openxmlformats.org/officeDocument/2006/docPropsVTypes">
  <Template>E225_Theme</Template>
  <TotalTime>1868</TotalTime>
  <Words>2175</Words>
  <Application>Microsoft Office PowerPoint</Application>
  <PresentationFormat>Widescreen</PresentationFormat>
  <Paragraphs>808</Paragraphs>
  <Slides>25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Calibri</vt:lpstr>
      <vt:lpstr>Calibri Light</vt:lpstr>
      <vt:lpstr>Cambria</vt:lpstr>
      <vt:lpstr>Cambria Math</vt:lpstr>
      <vt:lpstr>Courier New</vt:lpstr>
      <vt:lpstr>SAS Monospace</vt:lpstr>
      <vt:lpstr>Times New Roman</vt:lpstr>
      <vt:lpstr>Verdana</vt:lpstr>
      <vt:lpstr>Wingdings</vt:lpstr>
      <vt:lpstr>E225_Theme</vt:lpstr>
      <vt:lpstr>Do you know when your data is lying to you?  The Hands On Workshop of Regression Analysis with Quantitative and Qualitative Variables</vt:lpstr>
      <vt:lpstr>To begin: join me in creating the dataset Y.</vt:lpstr>
      <vt:lpstr>(1) read work.Y, (2) create variables for testing, and (3) in this example only assume the data is clean. </vt:lpstr>
      <vt:lpstr>Business problem  Articulated Empirical Problem</vt:lpstr>
      <vt:lpstr>Visual method: Explore the trend of the metric Y</vt:lpstr>
      <vt:lpstr>Visual method: Is Y a quadratic function of T? </vt:lpstr>
      <vt:lpstr>Visual method: What does a non-parametric trend reveal?</vt:lpstr>
      <vt:lpstr>Visual method: linear regression by group (or time-slice)</vt:lpstr>
      <vt:lpstr>Visual method: nonparametric regression by group</vt:lpstr>
      <vt:lpstr>What have we learned? </vt:lpstr>
      <vt:lpstr>Let’s turn from a graphical to a statistical / econometric approach  The viz are a type of EDA, for example looking for outliers, before we estimate our models  After we run the regressions we should be looking at influential observations, examining residuals and appropriate statistics, but in this paper we will not cove that. </vt:lpstr>
      <vt:lpstr>First regression: Establish the trend in the base model. </vt:lpstr>
      <vt:lpstr>Look at the residuals in this simple regression Y=β0+β1T+ε </vt:lpstr>
      <vt:lpstr>PowerPoint Presentation</vt:lpstr>
      <vt:lpstr>Why isn’t hasty regression enough?</vt:lpstr>
      <vt:lpstr>Hasty Regression: Just throw in a dummy variable.</vt:lpstr>
      <vt:lpstr>Lack of Proof, its all about rejection</vt:lpstr>
      <vt:lpstr>Lack of Proof, its all about rejection</vt:lpstr>
      <vt:lpstr>Two models suggested by the visual analysis</vt:lpstr>
      <vt:lpstr>Both models perform very well. </vt:lpstr>
      <vt:lpstr>How do the models fit in the before and after period?</vt:lpstr>
      <vt:lpstr>Non-nested hypothesis testing</vt:lpstr>
      <vt:lpstr>Non-nested hypothesis testing</vt:lpstr>
      <vt:lpstr>Four tests all reject ‘quadratic’ in favor of the ‘break’ model.</vt:lpstr>
      <vt:lpstr>Conclusion:   There is strong evidence of a structural break in the metric Y because of the intervention, D, as studied.</vt:lpstr>
    </vt:vector>
  </TitlesOfParts>
  <Company>The University of Akron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test for structural break</dc:title>
  <dc:creator>Myers,Steven C</dc:creator>
  <cp:lastModifiedBy>Myers,Steven C</cp:lastModifiedBy>
  <cp:revision>75</cp:revision>
  <dcterms:created xsi:type="dcterms:W3CDTF">2019-05-01T19:48:14Z</dcterms:created>
  <dcterms:modified xsi:type="dcterms:W3CDTF">2019-09-22T03:16:39Z</dcterms:modified>
</cp:coreProperties>
</file>