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93" r:id="rId3"/>
    <p:sldId id="266" r:id="rId4"/>
    <p:sldId id="259" r:id="rId5"/>
    <p:sldId id="267" r:id="rId6"/>
    <p:sldId id="268" r:id="rId7"/>
    <p:sldId id="287" r:id="rId8"/>
    <p:sldId id="269" r:id="rId9"/>
    <p:sldId id="270" r:id="rId10"/>
    <p:sldId id="271" r:id="rId11"/>
    <p:sldId id="280" r:id="rId12"/>
    <p:sldId id="288" r:id="rId13"/>
    <p:sldId id="272" r:id="rId14"/>
    <p:sldId id="281" r:id="rId15"/>
    <p:sldId id="294" r:id="rId16"/>
    <p:sldId id="275" r:id="rId17"/>
    <p:sldId id="276" r:id="rId18"/>
    <p:sldId id="273" r:id="rId19"/>
    <p:sldId id="274" r:id="rId20"/>
    <p:sldId id="277" r:id="rId21"/>
    <p:sldId id="278" r:id="rId22"/>
    <p:sldId id="279" r:id="rId23"/>
    <p:sldId id="282" r:id="rId24"/>
    <p:sldId id="284" r:id="rId25"/>
    <p:sldId id="285" r:id="rId26"/>
    <p:sldId id="286" r:id="rId27"/>
    <p:sldId id="290" r:id="rId28"/>
    <p:sldId id="291" r:id="rId29"/>
    <p:sldId id="292" r:id="rId30"/>
    <p:sldId id="283"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9" d="100"/>
          <a:sy n="69" d="100"/>
        </p:scale>
        <p:origin x="5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C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6152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831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1662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1037"/>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0" y="1202724"/>
            <a:ext cx="10515600" cy="49742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8268B-77AB-4623-9CE6-68C4DA542843}"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14929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4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68268B-77AB-4623-9CE6-68C4DA542843}"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0424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68268B-77AB-4623-9CE6-68C4DA542843}"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375680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9788" y="1128585"/>
            <a:ext cx="5157787" cy="4942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1681163"/>
            <a:ext cx="5157787"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0" y="1129229"/>
            <a:ext cx="5183188" cy="49362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6000" y="1681163"/>
            <a:ext cx="5259388"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68268B-77AB-4623-9CE6-68C4DA542843}"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156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1653"/>
          </a:xfrm>
        </p:spPr>
        <p:txBody>
          <a:bodyPr>
            <a:noAutofit/>
          </a:bodyPr>
          <a:lstStyle>
            <a:lvl1pPr>
              <a:defRPr sz="3200">
                <a:solidFill>
                  <a:srgbClr val="C00000"/>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68268B-77AB-4623-9CE6-68C4DA542843}"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33039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8268B-77AB-4623-9CE6-68C4DA542843}"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5622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2319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427298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42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897924"/>
            <a:ext cx="10515600" cy="52790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8268B-77AB-4623-9CE6-68C4DA542843}" type="datetimeFigureOut">
              <a:rPr lang="en-US" smtClean="0"/>
              <a:t>10/17/2019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07F18-7803-424F-BE2F-E76182E156FB}" type="slidenum">
              <a:rPr lang="en-US" smtClean="0"/>
              <a:t>‹#›</a:t>
            </a:fld>
            <a:endParaRPr lang="en-US"/>
          </a:p>
        </p:txBody>
      </p:sp>
    </p:spTree>
    <p:extLst>
      <p:ext uri="{BB962C8B-B14F-4D97-AF65-F5344CB8AC3E}">
        <p14:creationId xmlns:p14="http://schemas.microsoft.com/office/powerpoint/2010/main" val="341940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econdatascience.com" TargetMode="External"/><Relationship Id="rId2" Type="http://schemas.openxmlformats.org/officeDocument/2006/relationships/hyperlink" Target="mailto:Myers@uakron.edu"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campnmug/Model_selection_and_inference" TargetMode="External"/><Relationship Id="rId4" Type="http://schemas.openxmlformats.org/officeDocument/2006/relationships/hyperlink" Target="https://linkedin.com/in/stevencmyer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xkcd.com/1838/" TargetMode="Externa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econdatascience.com" TargetMode="External"/><Relationship Id="rId2" Type="http://schemas.openxmlformats.org/officeDocument/2006/relationships/hyperlink" Target="mailto:Myers@uakron.edu" TargetMode="External"/><Relationship Id="rId1" Type="http://schemas.openxmlformats.org/officeDocument/2006/relationships/slideLayout" Target="../slideLayouts/slideLayout1.xml"/><Relationship Id="rId5" Type="http://schemas.openxmlformats.org/officeDocument/2006/relationships/hyperlink" Target="https://github.com/campnmug/Model_selection_and_inference" TargetMode="External"/><Relationship Id="rId4" Type="http://schemas.openxmlformats.org/officeDocument/2006/relationships/hyperlink" Target="https://linkedin.com/in/stevencmy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549339"/>
            <a:ext cx="11417300" cy="2387600"/>
          </a:xfrm>
        </p:spPr>
        <p:txBody>
          <a:bodyPr>
            <a:normAutofit/>
          </a:bodyPr>
          <a:lstStyle/>
          <a:p>
            <a:r>
              <a:rPr lang="en-US" sz="4000" b="1" cap="all" dirty="0"/>
              <a:t>Do you know when your data is lying to you? </a:t>
            </a:r>
            <a:r>
              <a:rPr lang="en-US" sz="4000" b="1" cap="all" dirty="0" smtClean="0"/>
              <a:t/>
            </a:r>
            <a:br>
              <a:rPr lang="en-US" sz="4000" b="1" cap="all" dirty="0" smtClean="0"/>
            </a:br>
            <a:r>
              <a:rPr lang="en-US" sz="4000" b="1" cap="all" dirty="0" smtClean="0"/>
              <a:t>The H</a:t>
            </a:r>
            <a:r>
              <a:rPr lang="en-US" sz="2800" b="1" cap="all" dirty="0" smtClean="0"/>
              <a:t>ands</a:t>
            </a:r>
            <a:r>
              <a:rPr lang="en-US" sz="4000" b="1" cap="all" dirty="0" smtClean="0"/>
              <a:t> O</a:t>
            </a:r>
            <a:r>
              <a:rPr lang="en-US" sz="2800" b="1" cap="all" dirty="0" smtClean="0"/>
              <a:t>n</a:t>
            </a:r>
            <a:r>
              <a:rPr lang="en-US" sz="4000" b="1" cap="all" dirty="0" smtClean="0"/>
              <a:t> W</a:t>
            </a:r>
            <a:r>
              <a:rPr lang="en-US" sz="2800" b="1" cap="all" dirty="0" smtClean="0"/>
              <a:t>orkshop</a:t>
            </a:r>
            <a:r>
              <a:rPr lang="en-US" sz="4000" b="1" cap="all" dirty="0" smtClean="0"/>
              <a:t> </a:t>
            </a:r>
            <a:r>
              <a:rPr lang="en-US" sz="4000" b="1" cap="all" dirty="0"/>
              <a:t>of Regression Analysis with Quantitative and Qualitative Variables</a:t>
            </a:r>
          </a:p>
        </p:txBody>
      </p:sp>
      <p:sp>
        <p:nvSpPr>
          <p:cNvPr id="3" name="Subtitle 2"/>
          <p:cNvSpPr>
            <a:spLocks noGrp="1"/>
          </p:cNvSpPr>
          <p:nvPr>
            <p:ph type="subTitle" idx="1"/>
          </p:nvPr>
        </p:nvSpPr>
        <p:spPr>
          <a:xfrm>
            <a:off x="368299" y="3149600"/>
            <a:ext cx="7424101" cy="3054342"/>
          </a:xfrm>
        </p:spPr>
        <p:txBody>
          <a:bodyPr>
            <a:normAutofit fontScale="85000" lnSpcReduction="20000"/>
          </a:bodyPr>
          <a:lstStyle/>
          <a:p>
            <a:r>
              <a:rPr lang="en-US" sz="3800" dirty="0"/>
              <a:t>Dr. Steven C. Myers</a:t>
            </a:r>
          </a:p>
          <a:p>
            <a:r>
              <a:rPr lang="en-US" dirty="0"/>
              <a:t>Department of Economics, College of Business Administration</a:t>
            </a:r>
          </a:p>
          <a:p>
            <a:r>
              <a:rPr lang="en-US" dirty="0"/>
              <a:t>The University of Akron</a:t>
            </a:r>
          </a:p>
          <a:p>
            <a:r>
              <a:rPr lang="en-US" dirty="0">
                <a:hlinkClick r:id="rId2"/>
              </a:rPr>
              <a:t>Myers@uakron.edu</a:t>
            </a:r>
            <a:r>
              <a:rPr lang="en-US" dirty="0"/>
              <a:t> </a:t>
            </a:r>
          </a:p>
          <a:p>
            <a:r>
              <a:rPr lang="en-US" dirty="0">
                <a:hlinkClick r:id="rId3" action="ppaction://hlinkfile"/>
              </a:rPr>
              <a:t>econdatascience.com</a:t>
            </a:r>
            <a:endParaRPr lang="en-US" dirty="0"/>
          </a:p>
          <a:p>
            <a:pPr lvl="0"/>
            <a:r>
              <a:rPr lang="en-US" dirty="0">
                <a:hlinkClick r:id="rId4"/>
              </a:rPr>
              <a:t>LinkedIn.com/in/</a:t>
            </a:r>
            <a:r>
              <a:rPr lang="en-US" dirty="0" err="1">
                <a:hlinkClick r:id="rId4"/>
              </a:rPr>
              <a:t>stevencmyers</a:t>
            </a:r>
            <a:r>
              <a:rPr lang="en-US" dirty="0"/>
              <a:t>  </a:t>
            </a:r>
          </a:p>
          <a:p>
            <a:pPr lvl="0"/>
            <a:r>
              <a:rPr lang="en-US" dirty="0">
                <a:hlinkClick r:id="rId5"/>
              </a:rPr>
              <a:t>https://github.com/campnmug/Model_selection_and_inference</a:t>
            </a:r>
            <a:r>
              <a:rPr lang="en-US" dirty="0" smtClean="0"/>
              <a:t> </a:t>
            </a:r>
            <a:endParaRPr lang="en-US" dirty="0"/>
          </a:p>
          <a:p>
            <a:r>
              <a:rPr lang="en-US" dirty="0" smtClean="0"/>
              <a:t>October 2019</a:t>
            </a:r>
            <a:endParaRPr lang="en-US" dirty="0"/>
          </a:p>
          <a:p>
            <a:endParaRPr lang="en-US" dirty="0"/>
          </a:p>
        </p:txBody>
      </p:sp>
      <p:sp>
        <p:nvSpPr>
          <p:cNvPr id="4" name="Rectangle 3"/>
          <p:cNvSpPr/>
          <p:nvPr/>
        </p:nvSpPr>
        <p:spPr>
          <a:xfrm>
            <a:off x="294153" y="6203942"/>
            <a:ext cx="3182731" cy="369332"/>
          </a:xfrm>
          <a:prstGeom prst="rect">
            <a:avLst/>
          </a:prstGeom>
          <a:ln>
            <a:solidFill>
              <a:srgbClr val="C00000"/>
            </a:solidFill>
          </a:ln>
        </p:spPr>
        <p:txBody>
          <a:bodyPr wrap="none">
            <a:spAutoFit/>
          </a:bodyPr>
          <a:lstStyle/>
          <a:p>
            <a:pPr lvl="0"/>
            <a:r>
              <a:rPr lang="en-US" dirty="0">
                <a:solidFill>
                  <a:prstClr val="black"/>
                </a:solidFill>
              </a:rPr>
              <a:t>Paper, slide deck, code and </a:t>
            </a:r>
            <a:r>
              <a:rPr lang="en-US" dirty="0" smtClean="0">
                <a:solidFill>
                  <a:prstClr val="black"/>
                </a:solidFill>
              </a:rPr>
              <a:t>data</a:t>
            </a:r>
            <a:endParaRPr lang="en-US" dirty="0">
              <a:solidFill>
                <a:prstClr val="black"/>
              </a:solidFill>
            </a:endParaRPr>
          </a:p>
        </p:txBody>
      </p:sp>
      <p:cxnSp>
        <p:nvCxnSpPr>
          <p:cNvPr id="6" name="Straight Arrow Connector 5"/>
          <p:cNvCxnSpPr>
            <a:stCxn id="4" idx="0"/>
          </p:cNvCxnSpPr>
          <p:nvPr/>
        </p:nvCxnSpPr>
        <p:spPr>
          <a:xfrm flipV="1">
            <a:off x="1885519" y="5597236"/>
            <a:ext cx="774554" cy="6067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6"/>
          <a:stretch>
            <a:fillRect/>
          </a:stretch>
        </p:blipFill>
        <p:spPr>
          <a:xfrm>
            <a:off x="7792400" y="3417371"/>
            <a:ext cx="4286214" cy="2706337"/>
          </a:xfrm>
          <a:prstGeom prst="rect">
            <a:avLst/>
          </a:prstGeom>
        </p:spPr>
      </p:pic>
      <p:sp>
        <p:nvSpPr>
          <p:cNvPr id="8" name="Rectangle 7"/>
          <p:cNvSpPr/>
          <p:nvPr/>
        </p:nvSpPr>
        <p:spPr>
          <a:xfrm>
            <a:off x="5475657" y="6123708"/>
            <a:ext cx="2048831" cy="369332"/>
          </a:xfrm>
          <a:prstGeom prst="rect">
            <a:avLst/>
          </a:prstGeom>
          <a:ln>
            <a:solidFill>
              <a:srgbClr val="C00000"/>
            </a:solidFill>
          </a:ln>
        </p:spPr>
        <p:txBody>
          <a:bodyPr wrap="none">
            <a:spAutoFit/>
          </a:bodyPr>
          <a:lstStyle/>
          <a:p>
            <a:pPr lvl="0"/>
            <a:r>
              <a:rPr lang="en-US" dirty="0" smtClean="0">
                <a:solidFill>
                  <a:prstClr val="black"/>
                </a:solidFill>
              </a:rPr>
              <a:t>Code </a:t>
            </a:r>
            <a:r>
              <a:rPr lang="en-US" dirty="0">
                <a:solidFill>
                  <a:prstClr val="black"/>
                </a:solidFill>
              </a:rPr>
              <a:t>and </a:t>
            </a:r>
            <a:r>
              <a:rPr lang="en-US" dirty="0" smtClean="0">
                <a:solidFill>
                  <a:prstClr val="black"/>
                </a:solidFill>
              </a:rPr>
              <a:t>data only </a:t>
            </a:r>
            <a:endParaRPr lang="en-US" dirty="0">
              <a:solidFill>
                <a:prstClr val="black"/>
              </a:solidFill>
            </a:endParaRPr>
          </a:p>
        </p:txBody>
      </p:sp>
      <p:cxnSp>
        <p:nvCxnSpPr>
          <p:cNvPr id="9" name="Straight Arrow Connector 8"/>
          <p:cNvCxnSpPr/>
          <p:nvPr/>
        </p:nvCxnSpPr>
        <p:spPr>
          <a:xfrm flipH="1" flipV="1">
            <a:off x="5232714" y="4770539"/>
            <a:ext cx="1207418" cy="14334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3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92" y="365125"/>
            <a:ext cx="10868608" cy="631653"/>
          </a:xfrm>
        </p:spPr>
        <p:txBody>
          <a:bodyPr/>
          <a:lstStyle/>
          <a:p>
            <a:r>
              <a:rPr lang="en-US" dirty="0"/>
              <a:t>Visual </a:t>
            </a:r>
            <a:r>
              <a:rPr lang="en-US" dirty="0" smtClean="0"/>
              <a:t>method: nonparametric regression by group</a:t>
            </a:r>
            <a:endParaRPr lang="en-US" dirty="0"/>
          </a:p>
        </p:txBody>
      </p:sp>
      <p:sp>
        <p:nvSpPr>
          <p:cNvPr id="3" name="Rectangle 2"/>
          <p:cNvSpPr/>
          <p:nvPr/>
        </p:nvSpPr>
        <p:spPr>
          <a:xfrm>
            <a:off x="381000" y="1845439"/>
            <a:ext cx="6096000" cy="3139321"/>
          </a:xfrm>
          <a:prstGeom prst="rect">
            <a:avLst/>
          </a:prstGeom>
        </p:spPr>
        <p:txBody>
          <a:bodyPr>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title1 'Local regression by group=D';</a:t>
            </a:r>
          </a:p>
          <a:p>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LOESS Statement";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SGPLOT data=</a:t>
            </a:r>
            <a:r>
              <a:rPr lang="en-US" dirty="0" err="1" smtClean="0">
                <a:latin typeface="SAS Monospace" panose="020B0609020202020204" pitchFamily="49" charset="0"/>
                <a:ea typeface="Calibri" panose="020F0502020204030204" pitchFamily="34" charset="0"/>
                <a:cs typeface="Times New Roman" panose="02020603050405020304" pitchFamily="18" charset="0"/>
              </a:rPr>
              <a:t>trData</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reg</a:t>
            </a:r>
            <a:r>
              <a:rPr lang="en-US" dirty="0" smtClean="0">
                <a:latin typeface="SAS Monospace" panose="020B0609020202020204" pitchFamily="49" charset="0"/>
                <a:ea typeface="Calibri" panose="020F0502020204030204" pitchFamily="34" charset="0"/>
                <a:cs typeface="Times New Roman" panose="02020603050405020304" pitchFamily="18" charset="0"/>
              </a:rPr>
              <a:t>   x=T </a:t>
            </a:r>
            <a:r>
              <a:rPr lang="en-US" dirty="0">
                <a:latin typeface="SAS Monospace" panose="020B0609020202020204" pitchFamily="49" charset="0"/>
                <a:ea typeface="Calibri" panose="020F0502020204030204" pitchFamily="34" charset="0"/>
                <a:cs typeface="Times New Roman" panose="02020603050405020304" pitchFamily="18" charset="0"/>
              </a:rPr>
              <a:t>y=Y / CLM CLI </a:t>
            </a:r>
            <a:r>
              <a:rPr lang="en-US" dirty="0" smtClean="0">
                <a:latin typeface="SAS Monospace" panose="020B0609020202020204" pitchFamily="49" charset="0"/>
                <a:ea typeface="Calibri" panose="020F0502020204030204" pitchFamily="34" charset="0"/>
                <a:cs typeface="Times New Roman" panose="02020603050405020304" pitchFamily="18" charset="0"/>
              </a:rPr>
              <a:t>				        CLMTRANSPARENCY</a:t>
            </a:r>
            <a:r>
              <a:rPr lang="en-US" dirty="0">
                <a:latin typeface="SAS Monospace" panose="020B0609020202020204" pitchFamily="49" charset="0"/>
                <a:ea typeface="Calibri" panose="020F0502020204030204" pitchFamily="34" charset="0"/>
                <a:cs typeface="Times New Roman" panose="02020603050405020304" pitchFamily="18" charset="0"/>
              </a:rPr>
              <a:t>=.5;</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loess</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x=T y=Y / </a:t>
            </a:r>
            <a:r>
              <a:rPr lang="en-US"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group=D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interpolation=linear 			  degree=2;</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6279230" y="1047578"/>
            <a:ext cx="5792189" cy="4388022"/>
          </a:xfrm>
          <a:prstGeom prst="rect">
            <a:avLst/>
          </a:prstGeom>
        </p:spPr>
      </p:pic>
      <p:sp>
        <p:nvSpPr>
          <p:cNvPr id="5" name="TextBox 4"/>
          <p:cNvSpPr txBox="1"/>
          <p:nvPr/>
        </p:nvSpPr>
        <p:spPr>
          <a:xfrm>
            <a:off x="3797311" y="5582567"/>
            <a:ext cx="4702629" cy="923330"/>
          </a:xfrm>
          <a:prstGeom prst="rect">
            <a:avLst/>
          </a:prstGeom>
          <a:noFill/>
          <a:ln>
            <a:solidFill>
              <a:srgbClr val="C00000"/>
            </a:solidFill>
          </a:ln>
        </p:spPr>
        <p:txBody>
          <a:bodyPr wrap="square" rtlCol="0">
            <a:spAutoFit/>
          </a:bodyPr>
          <a:lstStyle/>
          <a:p>
            <a:r>
              <a:rPr lang="en-US" dirty="0" smtClean="0"/>
              <a:t>The nonparametric regression appears to trace out linear regressions in both time-slices, that is, the high curvature doesn’t seem to show. </a:t>
            </a:r>
            <a:endParaRPr lang="en-US" dirty="0"/>
          </a:p>
        </p:txBody>
      </p:sp>
      <p:cxnSp>
        <p:nvCxnSpPr>
          <p:cNvPr id="7" name="Straight Arrow Connector 6"/>
          <p:cNvCxnSpPr>
            <a:stCxn id="5" idx="0"/>
          </p:cNvCxnSpPr>
          <p:nvPr/>
        </p:nvCxnSpPr>
        <p:spPr>
          <a:xfrm flipV="1">
            <a:off x="6148626" y="3840480"/>
            <a:ext cx="1520142" cy="17420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p:cNvCxnSpPr>
          <p:nvPr/>
        </p:nvCxnSpPr>
        <p:spPr>
          <a:xfrm flipV="1">
            <a:off x="6148626" y="2917150"/>
            <a:ext cx="4031694" cy="2665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7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51" y="365125"/>
            <a:ext cx="10728649" cy="631653"/>
          </a:xfrm>
        </p:spPr>
        <p:txBody>
          <a:bodyPr/>
          <a:lstStyle/>
          <a:p>
            <a:r>
              <a:rPr lang="en-US" dirty="0" smtClean="0"/>
              <a:t>What have we learned? </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723987" y="5640194"/>
                <a:ext cx="5135637" cy="369332"/>
              </a:xfrm>
              <a:prstGeom prst="rect">
                <a:avLst/>
              </a:prstGeom>
              <a:noFill/>
            </p:spPr>
            <p:txBody>
              <a:bodyPr wrap="none" rtlCol="0">
                <a:spAutoFit/>
              </a:bodyPr>
              <a:lstStyle/>
              <a:p>
                <a:pPr algn="ctr"/>
                <a:r>
                  <a:rPr lang="en-US" b="0" dirty="0" smtClean="0"/>
                  <a:t>Suggested model:  </a:t>
                </a:r>
                <a14:m>
                  <m:oMath xmlns:m="http://schemas.openxmlformats.org/officeDocument/2006/math">
                    <m:r>
                      <a:rPr lang="en-US" b="0" i="1" dirty="0" smtClean="0">
                        <a:latin typeface="Cambria Math" panose="02040503050406030204" pitchFamily="18" charset="0"/>
                      </a:rPr>
                      <m:t>𝑌</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𝑇</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2</m:t>
                    </m:r>
                    <m:r>
                      <a:rPr lang="en-US" b="0" i="1" dirty="0" smtClean="0">
                        <a:solidFill>
                          <a:srgbClr val="C00000"/>
                        </a:solidFill>
                        <a:latin typeface="Cambria Math" panose="02040503050406030204" pitchFamily="18" charset="0"/>
                        <a:ea typeface="Cambria Math" panose="02040503050406030204" pitchFamily="18" charset="0"/>
                      </a:rPr>
                      <m:t>𝐷</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3</m:t>
                    </m:r>
                    <m:r>
                      <a:rPr lang="en-US" b="0" i="1" dirty="0" smtClean="0">
                        <a:solidFill>
                          <a:srgbClr val="C00000"/>
                        </a:solidFill>
                        <a:latin typeface="Cambria Math" panose="02040503050406030204" pitchFamily="18" charset="0"/>
                        <a:ea typeface="Cambria Math" panose="02040503050406030204" pitchFamily="18" charset="0"/>
                      </a:rPr>
                      <m:t>𝐷𝑇</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𝜀</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723987" y="5640194"/>
                <a:ext cx="5135637" cy="369332"/>
              </a:xfrm>
              <a:prstGeom prst="rect">
                <a:avLst/>
              </a:prstGeom>
              <a:blipFill>
                <a:blip r:embed="rId2"/>
                <a:stretch>
                  <a:fillRect l="-59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8200" y="5640194"/>
                <a:ext cx="5068638" cy="369332"/>
              </a:xfrm>
              <a:prstGeom prst="rect">
                <a:avLst/>
              </a:prstGeom>
              <a:noFill/>
            </p:spPr>
            <p:txBody>
              <a:bodyPr wrap="square" rtlCol="0">
                <a:spAutoFit/>
              </a:bodyPr>
              <a:lstStyle/>
              <a:p>
                <a:pPr algn="ctr"/>
                <a:r>
                  <a:rPr lang="en-US" dirty="0" smtClean="0"/>
                  <a:t>Suggested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38200" y="5640194"/>
                <a:ext cx="5068638"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59664" y="6344816"/>
                <a:ext cx="3595151" cy="369332"/>
              </a:xfrm>
              <a:prstGeom prst="rect">
                <a:avLst/>
              </a:prstGeom>
              <a:noFill/>
            </p:spPr>
            <p:txBody>
              <a:bodyPr wrap="none" rtlCol="0">
                <a:spAutoFit/>
              </a:bodyPr>
              <a:lstStyle/>
              <a:p>
                <a:r>
                  <a:rPr lang="en-US" dirty="0" smtClean="0"/>
                  <a:t>Restricted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459664" y="6344816"/>
                <a:ext cx="3595151" cy="369332"/>
              </a:xfrm>
              <a:prstGeom prst="rect">
                <a:avLst/>
              </a:prstGeom>
              <a:blipFill>
                <a:blip r:embed="rId4"/>
                <a:stretch>
                  <a:fillRect l="-1528" t="-10000" b="-26667"/>
                </a:stretch>
              </a:blipFill>
            </p:spPr>
            <p:txBody>
              <a:bodyPr/>
              <a:lstStyle/>
              <a:p>
                <a:r>
                  <a:rPr lang="en-US">
                    <a:noFill/>
                  </a:rPr>
                  <a:t> </a:t>
                </a:r>
              </a:p>
            </p:txBody>
          </p:sp>
        </mc:Fallback>
      </mc:AlternateContent>
      <p:sp>
        <p:nvSpPr>
          <p:cNvPr id="9" name="Rectangle 8"/>
          <p:cNvSpPr/>
          <p:nvPr/>
        </p:nvSpPr>
        <p:spPr>
          <a:xfrm>
            <a:off x="838200" y="5514392"/>
            <a:ext cx="11114314" cy="11997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p:nvPr/>
        </p:nvCxnSpPr>
        <p:spPr>
          <a:xfrm rot="16200000" flipH="1">
            <a:off x="3094950" y="2437919"/>
            <a:ext cx="4833441" cy="1319504"/>
          </a:xfrm>
          <a:prstGeom prst="bentConnector3">
            <a:avLst>
              <a:gd name="adj1" fmla="val 195"/>
            </a:avLst>
          </a:prstGeom>
          <a:ln w="38100">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5" name="Picture 14"/>
          <p:cNvPicPr>
            <a:picLocks noChangeAspect="1"/>
          </p:cNvPicPr>
          <p:nvPr/>
        </p:nvPicPr>
        <p:blipFill>
          <a:blip r:embed="rId2"/>
          <a:stretch>
            <a:fillRect/>
          </a:stretch>
        </p:blipFill>
        <p:spPr>
          <a:xfrm>
            <a:off x="6365601" y="1120418"/>
            <a:ext cx="5353651" cy="4055796"/>
          </a:xfrm>
          <a:prstGeom prst="rect">
            <a:avLst/>
          </a:prstGeom>
          <a:ln>
            <a:noFill/>
          </a:ln>
          <a:effectLst>
            <a:outerShdw blurRad="292100" dist="139700" dir="2700000" algn="tl" rotWithShape="0">
              <a:srgbClr val="333333">
                <a:alpha val="65000"/>
              </a:srgbClr>
            </a:outerShdw>
          </a:effectLst>
        </p:spPr>
      </p:pic>
      <p:pic>
        <p:nvPicPr>
          <p:cNvPr id="16" name="Picture 15"/>
          <p:cNvPicPr>
            <a:picLocks noChangeAspect="1"/>
          </p:cNvPicPr>
          <p:nvPr/>
        </p:nvPicPr>
        <p:blipFill>
          <a:blip r:embed="rId5"/>
          <a:stretch>
            <a:fillRect/>
          </a:stretch>
        </p:blipFill>
        <p:spPr>
          <a:xfrm>
            <a:off x="396760" y="965891"/>
            <a:ext cx="5951518" cy="4611402"/>
          </a:xfrm>
          <a:prstGeom prst="rect">
            <a:avLst/>
          </a:prstGeom>
        </p:spPr>
      </p:pic>
    </p:spTree>
    <p:extLst>
      <p:ext uri="{BB962C8B-B14F-4D97-AF65-F5344CB8AC3E}">
        <p14:creationId xmlns:p14="http://schemas.microsoft.com/office/powerpoint/2010/main" val="419818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837" y="2604472"/>
            <a:ext cx="11094098" cy="631653"/>
          </a:xfrm>
        </p:spPr>
        <p:txBody>
          <a:bodyPr/>
          <a:lstStyle/>
          <a:p>
            <a:pPr algn="ctr"/>
            <a:r>
              <a:rPr lang="en-US" dirty="0"/>
              <a:t>Let’s turn from a graphical to a statistical / econometric </a:t>
            </a:r>
            <a:r>
              <a:rPr lang="en-US" dirty="0" smtClean="0"/>
              <a:t>approach</a:t>
            </a:r>
            <a:br>
              <a:rPr lang="en-US" dirty="0" smtClean="0"/>
            </a:br>
            <a:r>
              <a:rPr lang="en-US" dirty="0"/>
              <a:t/>
            </a:r>
            <a:br>
              <a:rPr lang="en-US" dirty="0"/>
            </a:br>
            <a:r>
              <a:rPr lang="en-US" dirty="0" smtClean="0">
                <a:solidFill>
                  <a:schemeClr val="tx1"/>
                </a:solidFill>
              </a:rPr>
              <a:t>The </a:t>
            </a:r>
            <a:r>
              <a:rPr lang="en-US" dirty="0" err="1" smtClean="0">
                <a:solidFill>
                  <a:schemeClr val="tx1"/>
                </a:solidFill>
              </a:rPr>
              <a:t>viz</a:t>
            </a:r>
            <a:r>
              <a:rPr lang="en-US" dirty="0" smtClean="0">
                <a:solidFill>
                  <a:schemeClr val="tx1"/>
                </a:solidFill>
              </a:rPr>
              <a:t> are a type of EDA, for example looking for outliers, before we estimate our models</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After we run the regressions we should be looking at influential observations, examining residuals and appropriate statistics, but in this paper we will not cover that. </a:t>
            </a:r>
            <a:endParaRPr lang="en-US" dirty="0">
              <a:solidFill>
                <a:schemeClr val="tx1"/>
              </a:solidFill>
            </a:endParaRPr>
          </a:p>
        </p:txBody>
      </p:sp>
    </p:spTree>
    <p:extLst>
      <p:ext uri="{BB962C8B-B14F-4D97-AF65-F5344CB8AC3E}">
        <p14:creationId xmlns:p14="http://schemas.microsoft.com/office/powerpoint/2010/main" val="2266878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regression: Establish the trend in the base model. </a:t>
            </a:r>
            <a:endParaRPr lang="en-US" dirty="0"/>
          </a:p>
        </p:txBody>
      </p:sp>
      <p:pic>
        <p:nvPicPr>
          <p:cNvPr id="3" name="Picture 2"/>
          <p:cNvPicPr/>
          <p:nvPr/>
        </p:nvPicPr>
        <p:blipFill>
          <a:blip r:embed="rId2"/>
          <a:stretch>
            <a:fillRect/>
          </a:stretch>
        </p:blipFill>
        <p:spPr>
          <a:xfrm>
            <a:off x="671944" y="996778"/>
            <a:ext cx="6253112" cy="3343574"/>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71944" y="4476524"/>
            <a:ext cx="6253112" cy="2308324"/>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err="1"/>
              <a:t>ods</a:t>
            </a:r>
            <a:r>
              <a:rPr lang="en-US" sz="2400" dirty="0"/>
              <a:t> graphics on;</a:t>
            </a:r>
          </a:p>
          <a:p>
            <a:r>
              <a:rPr lang="en-US" sz="2400" dirty="0"/>
              <a:t>Title1 'Regression Specifications - full sample' ;</a:t>
            </a:r>
          </a:p>
          <a:p>
            <a:r>
              <a:rPr lang="en-US" sz="2400" dirty="0" smtClean="0"/>
              <a:t>PROC 	REG data=</a:t>
            </a:r>
            <a:r>
              <a:rPr lang="en-US" sz="2400" dirty="0" err="1" smtClean="0"/>
              <a:t>trdata</a:t>
            </a:r>
            <a:r>
              <a:rPr lang="en-US" sz="2400" dirty="0"/>
              <a:t>;</a:t>
            </a:r>
          </a:p>
          <a:p>
            <a:r>
              <a:rPr lang="en-US" dirty="0"/>
              <a:t>	</a:t>
            </a:r>
            <a:r>
              <a:rPr lang="en-US" sz="2400" dirty="0" err="1"/>
              <a:t>var</a:t>
            </a:r>
            <a:r>
              <a:rPr lang="en-US" sz="2400" dirty="0"/>
              <a:t> T TSQ D DT;</a:t>
            </a:r>
          </a:p>
          <a:p>
            <a:r>
              <a:rPr lang="en-US" sz="2400" dirty="0"/>
              <a:t>	</a:t>
            </a:r>
            <a:r>
              <a:rPr lang="en-US" sz="2400" dirty="0" smtClean="0"/>
              <a:t>model_1</a:t>
            </a:r>
            <a:r>
              <a:rPr lang="en-US" sz="2400" dirty="0"/>
              <a:t>: model Y = T;</a:t>
            </a:r>
          </a:p>
          <a:p>
            <a:r>
              <a:rPr lang="en-US" sz="2400" dirty="0"/>
              <a:t>	</a:t>
            </a:r>
            <a:r>
              <a:rPr lang="en-US" sz="2400" dirty="0" smtClean="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349919" y="2496961"/>
            <a:ext cx="4664347" cy="175432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845420" y="2000785"/>
            <a:ext cx="1518364" cy="369332"/>
          </a:xfrm>
          <a:prstGeom prst="rect">
            <a:avLst/>
          </a:prstGeom>
          <a:noFill/>
        </p:spPr>
        <p:txBody>
          <a:bodyPr wrap="none" rtlCol="0">
            <a:spAutoFit/>
          </a:bodyPr>
          <a:lstStyle/>
          <a:p>
            <a:r>
              <a:rPr lang="en-US" b="1" dirty="0" err="1" smtClean="0"/>
              <a:t>Adj</a:t>
            </a:r>
            <a:r>
              <a:rPr lang="en-US" b="1" dirty="0" smtClean="0"/>
              <a:t> R</a:t>
            </a:r>
            <a:r>
              <a:rPr lang="en-US" b="1" baseline="30000" dirty="0" smtClean="0"/>
              <a:t>2</a:t>
            </a:r>
            <a:r>
              <a:rPr lang="en-US" b="1" dirty="0" smtClean="0"/>
              <a:t> = 0.972</a:t>
            </a:r>
            <a:endParaRPr lang="en-US" b="1" dirty="0"/>
          </a:p>
        </p:txBody>
      </p:sp>
    </p:spTree>
    <p:extLst>
      <p:ext uri="{BB962C8B-B14F-4D97-AF65-F5344CB8AC3E}">
        <p14:creationId xmlns:p14="http://schemas.microsoft.com/office/powerpoint/2010/main" val="1537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Look at the residuals in this simple regression</a:t>
                </a:r>
                <a:r>
                  <a:rPr lang="en-US" sz="2400" dirty="0" smtClean="0"/>
                  <a:t> </a:t>
                </a:r>
                <a14:m>
                  <m:oMath xmlns:m="http://schemas.openxmlformats.org/officeDocument/2006/math">
                    <m:r>
                      <a:rPr lang="en-US" sz="2400" i="1" dirty="0">
                        <a:latin typeface="Cambria Math" panose="02040503050406030204" pitchFamily="18" charset="0"/>
                      </a:rPr>
                      <m:t>𝑌</m:t>
                    </m:r>
                    <m:r>
                      <a:rPr lang="en-US" sz="2400" i="1" dirty="0">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0</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1</m:t>
                    </m:r>
                    <m:r>
                      <a:rPr lang="en-US" sz="2400" i="1" dirty="0">
                        <a:latin typeface="Cambria Math" panose="02040503050406030204" pitchFamily="18" charset="0"/>
                        <a:ea typeface="Cambria Math" panose="02040503050406030204" pitchFamily="18" charset="0"/>
                      </a:rPr>
                      <m:t>𝑇</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𝜀</m:t>
                    </m:r>
                  </m:oMath>
                </a14:m>
                <a:r>
                  <a:rPr lang="en-US" sz="2400"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507" t="-12500" b="-23077"/>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838200" y="1320281"/>
            <a:ext cx="6096000" cy="4572000"/>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7629236" y="1634836"/>
                <a:ext cx="3393686" cy="25679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𝑌</m:t>
                      </m:r>
                      <m:r>
                        <a:rPr lang="en-US" sz="3200" i="1" dirty="0" smtClean="0">
                          <a:latin typeface="Cambria Math" panose="02040503050406030204" pitchFamily="18" charset="0"/>
                        </a:rPr>
                        <m:t>=</m:t>
                      </m:r>
                      <m:r>
                        <a:rPr lang="en-US" sz="3200" i="1" dirty="0">
                          <a:latin typeface="Cambria Math" panose="02040503050406030204" pitchFamily="18" charset="0"/>
                          <a:ea typeface="Cambria Math" panose="02040503050406030204" pitchFamily="18" charset="0"/>
                        </a:rPr>
                        <m:t>𝛽</m:t>
                      </m:r>
                      <m:r>
                        <a:rPr lang="en-US" sz="3200" i="1" baseline="-25000" dirty="0">
                          <a:latin typeface="Cambria Math" panose="02040503050406030204" pitchFamily="18" charset="0"/>
                          <a:ea typeface="Cambria Math" panose="02040503050406030204" pitchFamily="18" charset="0"/>
                        </a:rPr>
                        <m:t>0</m:t>
                      </m:r>
                      <m:r>
                        <a:rPr lang="en-US" sz="3200" i="1" dirty="0">
                          <a:latin typeface="Cambria Math" panose="02040503050406030204" pitchFamily="18" charset="0"/>
                          <a:ea typeface="Cambria Math" panose="02040503050406030204" pitchFamily="18" charset="0"/>
                        </a:rPr>
                        <m:t>+</m:t>
                      </m:r>
                      <m:r>
                        <a:rPr lang="en-US" sz="3200" i="1" dirty="0">
                          <a:latin typeface="Cambria Math" panose="02040503050406030204" pitchFamily="18" charset="0"/>
                          <a:ea typeface="Cambria Math" panose="02040503050406030204" pitchFamily="18" charset="0"/>
                        </a:rPr>
                        <m:t>𝛽</m:t>
                      </m:r>
                      <m:r>
                        <a:rPr lang="en-US" sz="3200" i="1" baseline="-25000" dirty="0">
                          <a:latin typeface="Cambria Math" panose="02040503050406030204" pitchFamily="18" charset="0"/>
                          <a:ea typeface="Cambria Math" panose="02040503050406030204" pitchFamily="18" charset="0"/>
                        </a:rPr>
                        <m:t>1</m:t>
                      </m:r>
                      <m:r>
                        <a:rPr lang="en-US" sz="3200" i="1" dirty="0">
                          <a:latin typeface="Cambria Math" panose="02040503050406030204" pitchFamily="18" charset="0"/>
                          <a:ea typeface="Cambria Math" panose="02040503050406030204" pitchFamily="18" charset="0"/>
                        </a:rPr>
                        <m:t>𝑇</m:t>
                      </m:r>
                      <m:r>
                        <a:rPr lang="en-US" sz="3200" i="1" dirty="0">
                          <a:latin typeface="Cambria Math" panose="02040503050406030204" pitchFamily="18" charset="0"/>
                          <a:ea typeface="Cambria Math" panose="02040503050406030204" pitchFamily="18" charset="0"/>
                        </a:rPr>
                        <m:t>+</m:t>
                      </m:r>
                      <m:r>
                        <a:rPr lang="en-US" sz="3200" i="1" dirty="0">
                          <a:latin typeface="Cambria Math" panose="02040503050406030204" pitchFamily="18" charset="0"/>
                          <a:ea typeface="Cambria Math" panose="02040503050406030204" pitchFamily="18" charset="0"/>
                        </a:rPr>
                        <m:t>𝜀</m:t>
                      </m:r>
                    </m:oMath>
                  </m:oMathPara>
                </a14:m>
                <a:endParaRPr lang="en-US" sz="3200" dirty="0" smtClean="0"/>
              </a:p>
              <a:p>
                <a:endParaRPr lang="en-US" sz="3200" dirty="0"/>
              </a:p>
              <a:p>
                <a14:m>
                  <m:oMathPara xmlns:m="http://schemas.openxmlformats.org/officeDocument/2006/math">
                    <m:oMathParaPr>
                      <m:jc m:val="centerGroup"/>
                    </m:oMathParaPr>
                    <m:oMath xmlns:m="http://schemas.openxmlformats.org/officeDocument/2006/math">
                      <m:acc>
                        <m:accPr>
                          <m:chr m:val="̂"/>
                          <m:ctrlPr>
                            <a:rPr lang="en-US" sz="3200" i="1" dirty="0" smtClean="0">
                              <a:latin typeface="Cambria Math" panose="02040503050406030204" pitchFamily="18" charset="0"/>
                            </a:rPr>
                          </m:ctrlPr>
                        </m:accPr>
                        <m:e>
                          <m:r>
                            <a:rPr lang="en-US" sz="3200" b="0" i="1" dirty="0" smtClean="0">
                              <a:latin typeface="Cambria Math" panose="02040503050406030204" pitchFamily="18" charset="0"/>
                            </a:rPr>
                            <m:t>𝑌</m:t>
                          </m:r>
                        </m:e>
                      </m:acc>
                      <m:r>
                        <a:rPr lang="en-US" sz="3200" i="1" dirty="0">
                          <a:latin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𝑏</m:t>
                      </m:r>
                      <m:r>
                        <a:rPr lang="en-US" sz="3200" i="1" baseline="-25000" dirty="0">
                          <a:latin typeface="Cambria Math" panose="02040503050406030204" pitchFamily="18" charset="0"/>
                          <a:ea typeface="Cambria Math" panose="02040503050406030204" pitchFamily="18" charset="0"/>
                        </a:rPr>
                        <m:t>0</m:t>
                      </m:r>
                      <m:r>
                        <a:rPr lang="en-US" sz="3200" i="1" dirty="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𝑏</m:t>
                      </m:r>
                      <m:r>
                        <a:rPr lang="en-US" sz="3200" i="1" baseline="-25000" dirty="0">
                          <a:latin typeface="Cambria Math" panose="02040503050406030204" pitchFamily="18" charset="0"/>
                          <a:ea typeface="Cambria Math" panose="02040503050406030204" pitchFamily="18" charset="0"/>
                        </a:rPr>
                        <m:t>1</m:t>
                      </m:r>
                      <m:r>
                        <a:rPr lang="en-US" sz="3200" i="1" dirty="0">
                          <a:latin typeface="Cambria Math" panose="02040503050406030204" pitchFamily="18" charset="0"/>
                          <a:ea typeface="Cambria Math" panose="02040503050406030204" pitchFamily="18" charset="0"/>
                        </a:rPr>
                        <m:t>𝑇</m:t>
                      </m:r>
                      <m:r>
                        <a:rPr lang="en-US" sz="3200" i="1" dirty="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𝑒</m:t>
                      </m:r>
                    </m:oMath>
                  </m:oMathPara>
                </a14:m>
                <a:endParaRPr lang="en-US" sz="3200" b="0" dirty="0" smtClean="0">
                  <a:ea typeface="Cambria Math" panose="02040503050406030204" pitchFamily="18" charset="0"/>
                </a:endParaRPr>
              </a:p>
              <a:p>
                <a:endParaRPr lang="en-US" sz="3200" dirty="0" smtClean="0"/>
              </a:p>
              <a:p>
                <a:r>
                  <a:rPr lang="en-US" sz="3200" dirty="0" smtClean="0"/>
                  <a:t> e = Y - </a:t>
                </a:r>
                <a14:m>
                  <m:oMath xmlns:m="http://schemas.openxmlformats.org/officeDocument/2006/math">
                    <m:acc>
                      <m:accPr>
                        <m:chr m:val="̂"/>
                        <m:ctrlPr>
                          <a:rPr lang="en-US" sz="3200" i="1" dirty="0">
                            <a:latin typeface="Cambria Math" panose="02040503050406030204" pitchFamily="18" charset="0"/>
                          </a:rPr>
                        </m:ctrlPr>
                      </m:accPr>
                      <m:e>
                        <m:r>
                          <a:rPr lang="en-US" sz="3200" i="1" dirty="0">
                            <a:latin typeface="Cambria Math" panose="02040503050406030204" pitchFamily="18" charset="0"/>
                          </a:rPr>
                          <m:t>𝑌</m:t>
                        </m:r>
                      </m:e>
                    </m:acc>
                  </m:oMath>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7629236" y="1634836"/>
                <a:ext cx="3393686" cy="2567947"/>
              </a:xfrm>
              <a:prstGeom prst="rect">
                <a:avLst/>
              </a:prstGeom>
              <a:blipFill>
                <a:blip r:embed="rId4"/>
                <a:stretch>
                  <a:fillRect l="-1978" b="-7601"/>
                </a:stretch>
              </a:blipFill>
            </p:spPr>
            <p:txBody>
              <a:bodyPr/>
              <a:lstStyle/>
              <a:p>
                <a:r>
                  <a:rPr lang="en-US">
                    <a:noFill/>
                  </a:rPr>
                  <a:t> </a:t>
                </a:r>
              </a:p>
            </p:txBody>
          </p:sp>
        </mc:Fallback>
      </mc:AlternateContent>
    </p:spTree>
    <p:extLst>
      <p:ext uri="{BB962C8B-B14F-4D97-AF65-F5344CB8AC3E}">
        <p14:creationId xmlns:p14="http://schemas.microsoft.com/office/powerpoint/2010/main" val="2738830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the residuals in this simple </a:t>
            </a:r>
            <a:r>
              <a:rPr lang="en-US" dirty="0" smtClean="0"/>
              <a:t>regression</a:t>
            </a:r>
            <a:endParaRPr lang="en-US" dirty="0"/>
          </a:p>
        </p:txBody>
      </p:sp>
      <p:pic>
        <p:nvPicPr>
          <p:cNvPr id="4" name="Picture 3"/>
          <p:cNvPicPr>
            <a:picLocks noChangeAspect="1"/>
          </p:cNvPicPr>
          <p:nvPr/>
        </p:nvPicPr>
        <p:blipFill>
          <a:blip r:embed="rId2"/>
          <a:stretch>
            <a:fillRect/>
          </a:stretch>
        </p:blipFill>
        <p:spPr>
          <a:xfrm>
            <a:off x="138544" y="1188027"/>
            <a:ext cx="5497176" cy="4122882"/>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781964" y="2668144"/>
            <a:ext cx="6096000" cy="3416320"/>
          </a:xfrm>
          <a:prstGeom prst="rect">
            <a:avLst/>
          </a:prstGeom>
          <a:ln>
            <a:solidFill>
              <a:srgbClr val="C00000"/>
            </a:solidFill>
          </a:ln>
        </p:spPr>
        <p:txBody>
          <a:bodyPr>
            <a:spAutoFit/>
          </a:bodyPr>
          <a:lstStyle/>
          <a:p>
            <a:r>
              <a:rPr lang="en-US" dirty="0"/>
              <a:t>Title2 'Examining the residuals to the linear trend model.';</a:t>
            </a:r>
          </a:p>
          <a:p>
            <a:r>
              <a:rPr lang="en-US" dirty="0"/>
              <a:t>PROC REG data=</a:t>
            </a:r>
            <a:r>
              <a:rPr lang="en-US" dirty="0" err="1"/>
              <a:t>trdata</a:t>
            </a:r>
            <a:r>
              <a:rPr lang="en-US" dirty="0"/>
              <a:t>;</a:t>
            </a:r>
          </a:p>
          <a:p>
            <a:r>
              <a:rPr lang="en-US" dirty="0"/>
              <a:t>	model_</a:t>
            </a:r>
            <a:r>
              <a:rPr lang="en-US" dirty="0">
                <a:solidFill>
                  <a:srgbClr val="C00000"/>
                </a:solidFill>
              </a:rPr>
              <a:t>1R</a:t>
            </a:r>
            <a:r>
              <a:rPr lang="en-US" dirty="0"/>
              <a:t>: model </a:t>
            </a:r>
            <a:r>
              <a:rPr lang="en-US" dirty="0" smtClean="0"/>
              <a:t>Y </a:t>
            </a:r>
            <a:r>
              <a:rPr lang="en-US" dirty="0"/>
              <a:t>= T;</a:t>
            </a:r>
          </a:p>
          <a:p>
            <a:r>
              <a:rPr lang="en-US" dirty="0"/>
              <a:t>	</a:t>
            </a:r>
            <a:r>
              <a:rPr lang="en-US" dirty="0">
                <a:solidFill>
                  <a:srgbClr val="C00000"/>
                </a:solidFill>
              </a:rPr>
              <a:t>output out=TR r=residual;</a:t>
            </a:r>
          </a:p>
          <a:p>
            <a:r>
              <a:rPr lang="en-US" dirty="0"/>
              <a:t>	run;</a:t>
            </a:r>
          </a:p>
          <a:p>
            <a:endParaRPr lang="en-US" dirty="0"/>
          </a:p>
          <a:p>
            <a:r>
              <a:rPr lang="en-US" dirty="0"/>
              <a:t>PROC SGPLOT data=</a:t>
            </a:r>
            <a:r>
              <a:rPr lang="en-US" dirty="0" err="1"/>
              <a:t>tr</a:t>
            </a:r>
            <a:r>
              <a:rPr lang="en-US" dirty="0"/>
              <a:t>;</a:t>
            </a:r>
          </a:p>
          <a:p>
            <a:r>
              <a:rPr lang="en-US" dirty="0"/>
              <a:t>	</a:t>
            </a:r>
            <a:r>
              <a:rPr lang="en-US" dirty="0" err="1">
                <a:solidFill>
                  <a:srgbClr val="C00000"/>
                </a:solidFill>
              </a:rPr>
              <a:t>reg</a:t>
            </a:r>
            <a:r>
              <a:rPr lang="en-US" dirty="0"/>
              <a:t> </a:t>
            </a:r>
            <a:r>
              <a:rPr lang="en-US" dirty="0" smtClean="0"/>
              <a:t>   x=T </a:t>
            </a:r>
            <a:r>
              <a:rPr lang="en-US" dirty="0"/>
              <a:t>y=residual / degree=1 CLM CLI </a:t>
            </a:r>
            <a:r>
              <a:rPr lang="en-US" dirty="0" smtClean="0"/>
              <a:t>	                                           		                     CLMTRANSPARENCY</a:t>
            </a:r>
            <a:r>
              <a:rPr lang="en-US" dirty="0"/>
              <a:t>=.5;</a:t>
            </a:r>
          </a:p>
          <a:p>
            <a:r>
              <a:rPr lang="en-US" dirty="0"/>
              <a:t>	</a:t>
            </a:r>
            <a:r>
              <a:rPr lang="en-US" dirty="0">
                <a:solidFill>
                  <a:srgbClr val="C00000"/>
                </a:solidFill>
              </a:rPr>
              <a:t>loess </a:t>
            </a:r>
            <a:r>
              <a:rPr lang="en-US" dirty="0"/>
              <a:t>x=T y=residual </a:t>
            </a:r>
            <a:r>
              <a:rPr lang="en-US" dirty="0" smtClean="0"/>
              <a:t>/ interpolation=linear </a:t>
            </a:r>
            <a:r>
              <a:rPr lang="en-US" dirty="0"/>
              <a:t>degree=2;  </a:t>
            </a:r>
          </a:p>
          <a:p>
            <a:r>
              <a:rPr lang="en-US" dirty="0"/>
              <a:t>	&amp;</a:t>
            </a:r>
            <a:r>
              <a:rPr lang="en-US" dirty="0" err="1"/>
              <a:t>xref</a:t>
            </a:r>
            <a:r>
              <a:rPr lang="en-US" dirty="0"/>
              <a:t>;</a:t>
            </a:r>
          </a:p>
          <a:p>
            <a:r>
              <a:rPr lang="en-US" dirty="0" smtClean="0"/>
              <a:t>                 run</a:t>
            </a:r>
            <a:r>
              <a:rPr lang="en-US" dirty="0"/>
              <a:t>;</a:t>
            </a:r>
          </a:p>
        </p:txBody>
      </p:sp>
      <mc:AlternateContent xmlns:mc="http://schemas.openxmlformats.org/markup-compatibility/2006">
        <mc:Choice xmlns:a14="http://schemas.microsoft.com/office/drawing/2010/main" Requires="a14">
          <p:sp>
            <p:nvSpPr>
              <p:cNvPr id="7" name="TextBox 6"/>
              <p:cNvSpPr txBox="1"/>
              <p:nvPr/>
            </p:nvSpPr>
            <p:spPr>
              <a:xfrm>
                <a:off x="8321963" y="443346"/>
                <a:ext cx="2562176" cy="195874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rPr>
                        <m:t>𝑌</m:t>
                      </m:r>
                      <m:r>
                        <a:rPr lang="en-US" sz="240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0</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1</m:t>
                      </m:r>
                      <m:r>
                        <a:rPr lang="en-US" sz="2400" i="1" dirty="0">
                          <a:latin typeface="Cambria Math" panose="02040503050406030204" pitchFamily="18" charset="0"/>
                          <a:ea typeface="Cambria Math" panose="02040503050406030204" pitchFamily="18" charset="0"/>
                        </a:rPr>
                        <m:t>𝑇</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𝜀</m:t>
                      </m:r>
                    </m:oMath>
                  </m:oMathPara>
                </a14:m>
                <a:endParaRPr lang="en-US" sz="2400" dirty="0" smtClean="0">
                  <a:latin typeface="Cambria Math" panose="02040503050406030204" pitchFamily="18" charset="0"/>
                  <a:ea typeface="Cambria Math" panose="02040503050406030204" pitchFamily="18" charset="0"/>
                </a:endParaRPr>
              </a:p>
              <a:p>
                <a:endParaRPr lang="en-US" sz="2400"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acc>
                        <m:accPr>
                          <m:chr m:val="̂"/>
                          <m:ctrlPr>
                            <a:rPr lang="en-US" sz="2400" i="1" dirty="0" smtClean="0">
                              <a:latin typeface="Cambria Math" panose="02040503050406030204" pitchFamily="18" charset="0"/>
                              <a:ea typeface="Cambria Math" panose="02040503050406030204" pitchFamily="18" charset="0"/>
                            </a:rPr>
                          </m:ctrlPr>
                        </m:accPr>
                        <m:e>
                          <m:r>
                            <a:rPr lang="en-US" sz="2400" b="0" i="1" dirty="0" smtClean="0">
                              <a:latin typeface="Cambria Math" panose="02040503050406030204" pitchFamily="18" charset="0"/>
                              <a:ea typeface="Cambria Math" panose="02040503050406030204" pitchFamily="18" charset="0"/>
                            </a:rPr>
                            <m:t>𝑌</m:t>
                          </m:r>
                        </m:e>
                      </m:acc>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𝑏</m:t>
                      </m:r>
                      <m:r>
                        <a:rPr lang="en-US" sz="2400" i="1" baseline="-25000" dirty="0">
                          <a:latin typeface="Cambria Math" panose="02040503050406030204" pitchFamily="18" charset="0"/>
                          <a:ea typeface="Cambria Math" panose="02040503050406030204" pitchFamily="18" charset="0"/>
                        </a:rPr>
                        <m:t>0</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𝑏</m:t>
                      </m:r>
                      <m:r>
                        <a:rPr lang="en-US" sz="2400" i="1" baseline="-25000" dirty="0">
                          <a:latin typeface="Cambria Math" panose="02040503050406030204" pitchFamily="18" charset="0"/>
                          <a:ea typeface="Cambria Math" panose="02040503050406030204" pitchFamily="18" charset="0"/>
                        </a:rPr>
                        <m:t>1</m:t>
                      </m:r>
                      <m:r>
                        <a:rPr lang="en-US" sz="2400" i="1" dirty="0">
                          <a:latin typeface="Cambria Math" panose="02040503050406030204" pitchFamily="18" charset="0"/>
                          <a:ea typeface="Cambria Math" panose="02040503050406030204" pitchFamily="18" charset="0"/>
                        </a:rPr>
                        <m:t>𝑇</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𝑒</m:t>
                      </m:r>
                    </m:oMath>
                  </m:oMathPara>
                </a14:m>
                <a:endParaRPr lang="en-US" sz="2400" b="0" dirty="0" smtClean="0">
                  <a:latin typeface="Cambria Math" panose="02040503050406030204" pitchFamily="18" charset="0"/>
                  <a:ea typeface="Cambria Math" panose="02040503050406030204" pitchFamily="18" charset="0"/>
                </a:endParaRPr>
              </a:p>
              <a:p>
                <a:endParaRPr lang="en-US" sz="2400" dirty="0" smtClean="0">
                  <a:latin typeface="Cambria Math" panose="02040503050406030204" pitchFamily="18" charset="0"/>
                  <a:ea typeface="Cambria Math" panose="02040503050406030204" pitchFamily="18" charset="0"/>
                </a:endParaRPr>
              </a:p>
              <a:p>
                <a:r>
                  <a:rPr lang="en-US" sz="2400" dirty="0" smtClean="0">
                    <a:latin typeface="Cambria Math" panose="02040503050406030204" pitchFamily="18" charset="0"/>
                    <a:ea typeface="Cambria Math" panose="02040503050406030204" pitchFamily="18" charset="0"/>
                  </a:rPr>
                  <a:t>    e = Y - </a:t>
                </a:r>
                <a14:m>
                  <m:oMath xmlns:m="http://schemas.openxmlformats.org/officeDocument/2006/math">
                    <m:acc>
                      <m:accPr>
                        <m:chr m:val="̂"/>
                        <m:ctrlPr>
                          <a:rPr lang="en-US" sz="2400" i="1" dirty="0">
                            <a:latin typeface="Cambria Math" panose="02040503050406030204" pitchFamily="18" charset="0"/>
                            <a:ea typeface="Cambria Math" panose="02040503050406030204" pitchFamily="18" charset="0"/>
                          </a:rPr>
                        </m:ctrlPr>
                      </m:accPr>
                      <m:e>
                        <m:r>
                          <a:rPr lang="en-US" sz="2400" i="1" dirty="0">
                            <a:latin typeface="Cambria Math" panose="02040503050406030204" pitchFamily="18" charset="0"/>
                            <a:ea typeface="Cambria Math" panose="02040503050406030204" pitchFamily="18" charset="0"/>
                          </a:rPr>
                          <m:t>𝑌</m:t>
                        </m:r>
                      </m:e>
                    </m:acc>
                  </m:oMath>
                </a14:m>
                <a:endParaRPr lang="en-US" sz="2400" dirty="0">
                  <a:latin typeface="Cambria Math" panose="02040503050406030204" pitchFamily="18" charset="0"/>
                  <a:ea typeface="Cambria Math" panose="020405030504060302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8321963" y="443346"/>
                <a:ext cx="2562176" cy="1958741"/>
              </a:xfrm>
              <a:prstGeom prst="rect">
                <a:avLst/>
              </a:prstGeom>
              <a:blipFill>
                <a:blip r:embed="rId3"/>
                <a:stretch>
                  <a:fillRect b="-6231"/>
                </a:stretch>
              </a:blipFill>
            </p:spPr>
            <p:txBody>
              <a:bodyPr/>
              <a:lstStyle/>
              <a:p>
                <a:r>
                  <a:rPr lang="en-US">
                    <a:noFill/>
                  </a:rPr>
                  <a:t> </a:t>
                </a:r>
              </a:p>
            </p:txBody>
          </p:sp>
        </mc:Fallback>
      </mc:AlternateContent>
    </p:spTree>
    <p:extLst>
      <p:ext uri="{BB962C8B-B14F-4D97-AF65-F5344CB8AC3E}">
        <p14:creationId xmlns:p14="http://schemas.microsoft.com/office/powerpoint/2010/main" val="500994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04" y="365125"/>
            <a:ext cx="10997738" cy="631653"/>
          </a:xfrm>
        </p:spPr>
        <p:txBody>
          <a:bodyPr/>
          <a:lstStyle/>
          <a:p>
            <a:endParaRPr lang="en-US" dirty="0"/>
          </a:p>
        </p:txBody>
      </p:sp>
      <p:sp>
        <p:nvSpPr>
          <p:cNvPr id="3" name="Rectangle 2"/>
          <p:cNvSpPr/>
          <p:nvPr/>
        </p:nvSpPr>
        <p:spPr>
          <a:xfrm>
            <a:off x="3050770" y="1380476"/>
            <a:ext cx="5752407" cy="2384627"/>
          </a:xfrm>
          <a:prstGeom prst="rect">
            <a:avLst/>
          </a:prstGeom>
        </p:spPr>
        <p:txBody>
          <a:bodyPr wrap="square">
            <a:spAutoFit/>
          </a:bodyPr>
          <a:lstStyle/>
          <a:p>
            <a:pPr algn="ctr">
              <a:spcBef>
                <a:spcPts val="1800"/>
              </a:spcBef>
              <a:spcAft>
                <a:spcPts val="200"/>
              </a:spcAft>
            </a:pPr>
            <a:r>
              <a:rPr lang="en-US" sz="3600" b="1" kern="0" dirty="0">
                <a:latin typeface="Cambria" panose="02040503050406030204" pitchFamily="18" charset="0"/>
                <a:ea typeface="Times New Roman" panose="02020603050405020304" pitchFamily="18" charset="0"/>
                <a:cs typeface="Times New Roman" panose="02020603050405020304" pitchFamily="18" charset="0"/>
              </a:rPr>
              <a:t>Hasty Regression</a:t>
            </a:r>
          </a:p>
          <a:p>
            <a:pPr algn="ctr">
              <a:lnSpc>
                <a:spcPct val="107000"/>
              </a:lnSpc>
              <a:spcBef>
                <a:spcPts val="1800"/>
              </a:spcBef>
              <a:spcAft>
                <a:spcPts val="1800"/>
              </a:spcAft>
            </a:pPr>
            <a:r>
              <a:rPr lang="en-US" i="1" dirty="0">
                <a:solidFill>
                  <a:srgbClr val="4F81BD"/>
                </a:solidFill>
                <a:latin typeface="Calibri" panose="020F0502020204030204" pitchFamily="34" charset="0"/>
                <a:ea typeface="Calibri" panose="020F0502020204030204" pitchFamily="34" charset="0"/>
                <a:cs typeface="Times New Roman" panose="02020603050405020304" pitchFamily="18" charset="0"/>
              </a:rPr>
              <a:t>“I was so excited to get our data, the first thing I wanted to do was run a regression,” a well published friend and careful data user said this to me recently in a voice that mixed both the excitement of new data and the tone of guilt because she knew it to be “wrong.” </a:t>
            </a:r>
          </a:p>
        </p:txBody>
      </p:sp>
      <p:sp>
        <p:nvSpPr>
          <p:cNvPr id="4" name="TextBox 3"/>
          <p:cNvSpPr txBox="1"/>
          <p:nvPr/>
        </p:nvSpPr>
        <p:spPr>
          <a:xfrm>
            <a:off x="1700926" y="4372496"/>
            <a:ext cx="8776313" cy="1754326"/>
          </a:xfrm>
          <a:prstGeom prst="rect">
            <a:avLst/>
          </a:prstGeom>
          <a:noFill/>
        </p:spPr>
        <p:txBody>
          <a:bodyPr wrap="none" rtlCol="0">
            <a:spAutoFit/>
          </a:bodyPr>
          <a:lstStyle/>
          <a:p>
            <a:pPr algn="ctr"/>
            <a:r>
              <a:rPr lang="en-US" dirty="0" smtClean="0"/>
              <a:t>Econometricians sometimes act like</a:t>
            </a:r>
          </a:p>
          <a:p>
            <a:pPr algn="ctr"/>
            <a:r>
              <a:rPr lang="en-US" dirty="0" smtClean="0"/>
              <a:t>“God gave us the model”</a:t>
            </a:r>
          </a:p>
          <a:p>
            <a:pPr algn="ctr"/>
            <a:r>
              <a:rPr lang="en-US" dirty="0" smtClean="0"/>
              <a:t>-- Susan </a:t>
            </a:r>
            <a:r>
              <a:rPr lang="en-US" dirty="0" err="1" smtClean="0"/>
              <a:t>Athey</a:t>
            </a:r>
            <a:endParaRPr lang="en-US" dirty="0" smtClean="0"/>
          </a:p>
          <a:p>
            <a:pPr algn="ctr"/>
            <a:endParaRPr lang="en-US" dirty="0"/>
          </a:p>
          <a:p>
            <a:pPr algn="ctr"/>
            <a:r>
              <a:rPr lang="en-US" dirty="0" smtClean="0"/>
              <a:t>Throwing a dummy variable in the model is not a sufficient test of the effect of that variable</a:t>
            </a:r>
          </a:p>
          <a:p>
            <a:pPr algn="ctr"/>
            <a:r>
              <a:rPr lang="en-US" dirty="0" smtClean="0"/>
              <a:t>-me</a:t>
            </a:r>
            <a:endParaRPr lang="en-US" dirty="0"/>
          </a:p>
        </p:txBody>
      </p:sp>
    </p:spTree>
    <p:extLst>
      <p:ext uri="{BB962C8B-B14F-4D97-AF65-F5344CB8AC3E}">
        <p14:creationId xmlns:p14="http://schemas.microsoft.com/office/powerpoint/2010/main" val="451585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isn’t hasty regression enough?</a:t>
            </a:r>
            <a:endParaRPr lang="en-US" dirty="0"/>
          </a:p>
        </p:txBody>
      </p:sp>
      <p:pic>
        <p:nvPicPr>
          <p:cNvPr id="3" name="Picture 2"/>
          <p:cNvPicPr>
            <a:picLocks noChangeAspect="1"/>
          </p:cNvPicPr>
          <p:nvPr/>
        </p:nvPicPr>
        <p:blipFill>
          <a:blip r:embed="rId2"/>
          <a:stretch>
            <a:fillRect/>
          </a:stretch>
        </p:blipFill>
        <p:spPr>
          <a:xfrm>
            <a:off x="4329112" y="1338262"/>
            <a:ext cx="3533775" cy="4181475"/>
          </a:xfrm>
          <a:prstGeom prst="rect">
            <a:avLst/>
          </a:prstGeom>
        </p:spPr>
      </p:pic>
      <p:sp>
        <p:nvSpPr>
          <p:cNvPr id="4" name="Rectangle 3"/>
          <p:cNvSpPr/>
          <p:nvPr/>
        </p:nvSpPr>
        <p:spPr>
          <a:xfrm>
            <a:off x="4929549" y="5519737"/>
            <a:ext cx="2485552" cy="369332"/>
          </a:xfrm>
          <a:prstGeom prst="rect">
            <a:avLst/>
          </a:prstGeom>
        </p:spPr>
        <p:txBody>
          <a:bodyPr wrap="none">
            <a:spAutoFit/>
          </a:bodyPr>
          <a:lstStyle/>
          <a:p>
            <a:r>
              <a:rPr lang="en-US" dirty="0">
                <a:hlinkClick r:id="rId3"/>
              </a:rPr>
              <a:t>https://xkcd.com/1838</a:t>
            </a:r>
            <a:r>
              <a:rPr lang="en-US" dirty="0" smtClean="0">
                <a:hlinkClick r:id="rId3"/>
              </a:rPr>
              <a:t>/</a:t>
            </a:r>
            <a:r>
              <a:rPr lang="en-US" dirty="0" smtClean="0"/>
              <a:t> </a:t>
            </a:r>
            <a:endParaRPr lang="en-US" dirty="0"/>
          </a:p>
        </p:txBody>
      </p:sp>
      <p:sp>
        <p:nvSpPr>
          <p:cNvPr id="5" name="Rectangle 4"/>
          <p:cNvSpPr/>
          <p:nvPr/>
        </p:nvSpPr>
        <p:spPr>
          <a:xfrm>
            <a:off x="8875198" y="2388123"/>
            <a:ext cx="1947973" cy="1200329"/>
          </a:xfrm>
          <a:prstGeom prst="rect">
            <a:avLst/>
          </a:prstGeom>
          <a:ln>
            <a:solidFill>
              <a:srgbClr val="C00000"/>
            </a:solidFill>
          </a:ln>
        </p:spPr>
        <p:txBody>
          <a:bodyPr wrap="square">
            <a:spAutoFit/>
          </a:bodyPr>
          <a:lstStyle/>
          <a:p>
            <a:pPr algn="r"/>
            <a:r>
              <a:rPr lang="en-US" dirty="0"/>
              <a:t>If you torture the data long enough, it </a:t>
            </a:r>
            <a:r>
              <a:rPr lang="en-US" dirty="0" smtClean="0"/>
              <a:t>will confess.</a:t>
            </a:r>
          </a:p>
          <a:p>
            <a:pPr algn="r"/>
            <a:r>
              <a:rPr lang="en-US" dirty="0" smtClean="0"/>
              <a:t>-Ronald </a:t>
            </a:r>
            <a:r>
              <a:rPr lang="en-US" dirty="0" err="1" smtClean="0"/>
              <a:t>Coase</a:t>
            </a:r>
            <a:endParaRPr lang="en-US" dirty="0"/>
          </a:p>
        </p:txBody>
      </p:sp>
      <p:cxnSp>
        <p:nvCxnSpPr>
          <p:cNvPr id="7" name="Straight Arrow Connector 6"/>
          <p:cNvCxnSpPr>
            <a:stCxn id="5" idx="1"/>
          </p:cNvCxnSpPr>
          <p:nvPr/>
        </p:nvCxnSpPr>
        <p:spPr>
          <a:xfrm flipH="1">
            <a:off x="7572895" y="2988288"/>
            <a:ext cx="1302303" cy="4295"/>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1371601" y="1669367"/>
            <a:ext cx="1407437" cy="646331"/>
          </a:xfrm>
          <a:prstGeom prst="rect">
            <a:avLst/>
          </a:prstGeom>
          <a:noFill/>
          <a:ln>
            <a:solidFill>
              <a:srgbClr val="C00000"/>
            </a:solidFill>
          </a:ln>
        </p:spPr>
        <p:txBody>
          <a:bodyPr wrap="none" rtlCol="0">
            <a:spAutoFit/>
          </a:bodyPr>
          <a:lstStyle/>
          <a:p>
            <a:r>
              <a:rPr lang="en-US" dirty="0" smtClean="0"/>
              <a:t>Garbage in, </a:t>
            </a:r>
          </a:p>
          <a:p>
            <a:r>
              <a:rPr lang="en-US" dirty="0" smtClean="0"/>
              <a:t>Garbage out.</a:t>
            </a:r>
            <a:endParaRPr lang="en-US" dirty="0"/>
          </a:p>
        </p:txBody>
      </p:sp>
      <p:cxnSp>
        <p:nvCxnSpPr>
          <p:cNvPr id="11" name="Straight Arrow Connector 10"/>
          <p:cNvCxnSpPr>
            <a:stCxn id="9" idx="3"/>
          </p:cNvCxnSpPr>
          <p:nvPr/>
        </p:nvCxnSpPr>
        <p:spPr>
          <a:xfrm flipV="1">
            <a:off x="2779038" y="1992532"/>
            <a:ext cx="2233537" cy="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694885018"/>
              </p:ext>
            </p:extLst>
          </p:nvPr>
        </p:nvGraphicFramePr>
        <p:xfrm>
          <a:off x="316992" y="5067286"/>
          <a:ext cx="3662810" cy="1645920"/>
        </p:xfrm>
        <a:graphic>
          <a:graphicData uri="http://schemas.openxmlformats.org/drawingml/2006/table">
            <a:tbl>
              <a:tblPr firstRow="1"/>
              <a:tblGrid>
                <a:gridCol w="2178815">
                  <a:extLst>
                    <a:ext uri="{9D8B030D-6E8A-4147-A177-3AD203B41FA5}">
                      <a16:colId xmlns:a16="http://schemas.microsoft.com/office/drawing/2014/main" val="4110191680"/>
                    </a:ext>
                  </a:extLst>
                </a:gridCol>
                <a:gridCol w="1483995">
                  <a:extLst>
                    <a:ext uri="{9D8B030D-6E8A-4147-A177-3AD203B41FA5}">
                      <a16:colId xmlns:a16="http://schemas.microsoft.com/office/drawing/2014/main" val="3771324735"/>
                    </a:ext>
                  </a:extLst>
                </a:gridCol>
              </a:tblGrid>
              <a:tr h="0">
                <a:tc>
                  <a:txBody>
                    <a:bodyPr/>
                    <a:lstStyle/>
                    <a:p>
                      <a:pPr marL="0" marR="0">
                        <a:spcBef>
                          <a:spcPts val="0"/>
                        </a:spcBef>
                        <a:spcAft>
                          <a:spcPts val="0"/>
                        </a:spcAft>
                      </a:pPr>
                      <a:r>
                        <a:rPr lang="en-US" sz="1200" b="1">
                          <a:solidFill>
                            <a:srgbClr val="FFFFFF"/>
                          </a:solidFill>
                          <a:effectLst/>
                          <a:latin typeface="Arial" panose="020B0604020202020204" pitchFamily="34" charset="0"/>
                          <a:ea typeface="Calibri" panose="020F0502020204030204" pitchFamily="34" charset="0"/>
                          <a:cs typeface="Arial" panose="020B0604020202020204" pitchFamily="34" charset="0"/>
                        </a:rPr>
                        <a:t>Regression selection process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2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winning model</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74012878"/>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a:t>
                      </a:r>
                      <a:r>
                        <a:rPr lang="en-US" sz="1200" dirty="0" err="1">
                          <a:effectLst/>
                          <a:latin typeface="Arial" panose="020B0604020202020204" pitchFamily="34" charset="0"/>
                          <a:ea typeface="Calibri" panose="020F0502020204030204" pitchFamily="34" charset="0"/>
                          <a:cs typeface="Arial" panose="020B0604020202020204" pitchFamily="34" charset="0"/>
                        </a:rPr>
                        <a:t>adjRsq</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220931511"/>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Selection=Stepwise</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699937504"/>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Selection=Forward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64476367"/>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Selection=Backward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090070904"/>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a:t>
                      </a:r>
                      <a:r>
                        <a:rPr lang="en-US" sz="1200" dirty="0" err="1">
                          <a:effectLst/>
                          <a:latin typeface="Arial" panose="020B0604020202020204" pitchFamily="34" charset="0"/>
                          <a:ea typeface="Calibri" panose="020F0502020204030204" pitchFamily="34" charset="0"/>
                          <a:cs typeface="Arial" panose="020B0604020202020204" pitchFamily="34" charset="0"/>
                        </a:rPr>
                        <a:t>maxR</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1461847"/>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a:t>
                      </a:r>
                      <a:r>
                        <a:rPr lang="en-US" sz="1200" dirty="0" err="1">
                          <a:effectLst/>
                          <a:latin typeface="Arial" panose="020B0604020202020204" pitchFamily="34" charset="0"/>
                          <a:ea typeface="Calibri" panose="020F0502020204030204" pitchFamily="34" charset="0"/>
                          <a:cs typeface="Arial" panose="020B0604020202020204" pitchFamily="34" charset="0"/>
                        </a:rPr>
                        <a:t>minR</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0437691"/>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Selection=CP</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04104260"/>
                  </a:ext>
                </a:extLst>
              </a:tr>
            </a:tbl>
          </a:graphicData>
        </a:graphic>
      </p:graphicFrame>
      <p:sp>
        <p:nvSpPr>
          <p:cNvPr id="14" name="TextBox 13"/>
          <p:cNvSpPr txBox="1"/>
          <p:nvPr/>
        </p:nvSpPr>
        <p:spPr>
          <a:xfrm>
            <a:off x="1172640" y="3438910"/>
            <a:ext cx="1961804" cy="923330"/>
          </a:xfrm>
          <a:prstGeom prst="rect">
            <a:avLst/>
          </a:prstGeom>
          <a:noFill/>
          <a:ln>
            <a:solidFill>
              <a:srgbClr val="C00000"/>
            </a:solidFill>
          </a:ln>
        </p:spPr>
        <p:txBody>
          <a:bodyPr wrap="square" rtlCol="0">
            <a:spAutoFit/>
          </a:bodyPr>
          <a:lstStyle/>
          <a:p>
            <a:pPr algn="ctr"/>
            <a:r>
              <a:rPr lang="en-US" dirty="0" smtClean="0"/>
              <a:t>So why not use automatic model selection?</a:t>
            </a:r>
            <a:endParaRPr lang="en-US" dirty="0"/>
          </a:p>
        </p:txBody>
      </p:sp>
      <p:cxnSp>
        <p:nvCxnSpPr>
          <p:cNvPr id="16" name="Straight Arrow Connector 15"/>
          <p:cNvCxnSpPr>
            <a:stCxn id="14" idx="2"/>
            <a:endCxn id="13" idx="0"/>
          </p:cNvCxnSpPr>
          <p:nvPr/>
        </p:nvCxnSpPr>
        <p:spPr>
          <a:xfrm flipH="1">
            <a:off x="2148397" y="4362240"/>
            <a:ext cx="5145" cy="705046"/>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224046" y="4979797"/>
            <a:ext cx="3805465" cy="1754326"/>
          </a:xfrm>
          <a:prstGeom prst="rect">
            <a:avLst/>
          </a:prstGeom>
          <a:noFill/>
          <a:ln>
            <a:solidFill>
              <a:srgbClr val="C00000"/>
            </a:solidFill>
          </a:ln>
        </p:spPr>
        <p:txBody>
          <a:bodyPr wrap="none" rtlCol="0">
            <a:spAutoFit/>
          </a:bodyPr>
          <a:lstStyle/>
          <a:p>
            <a:r>
              <a:rPr lang="en-US" dirty="0" smtClean="0"/>
              <a:t>How about use some thought?</a:t>
            </a:r>
          </a:p>
          <a:p>
            <a:r>
              <a:rPr lang="en-US" dirty="0" smtClean="0"/>
              <a:t>Economics and common sense</a:t>
            </a:r>
          </a:p>
          <a:p>
            <a:r>
              <a:rPr lang="en-US" dirty="0" smtClean="0"/>
              <a:t>Know the DGP and context </a:t>
            </a:r>
          </a:p>
          <a:p>
            <a:r>
              <a:rPr lang="en-US" dirty="0" smtClean="0"/>
              <a:t>Clean the data before</a:t>
            </a:r>
          </a:p>
          <a:p>
            <a:r>
              <a:rPr lang="en-US" dirty="0" smtClean="0"/>
              <a:t>Inspect the data after </a:t>
            </a:r>
          </a:p>
          <a:p>
            <a:r>
              <a:rPr lang="en-US" dirty="0" smtClean="0"/>
              <a:t>Validate your specification and testing.</a:t>
            </a:r>
          </a:p>
        </p:txBody>
      </p:sp>
      <p:cxnSp>
        <p:nvCxnSpPr>
          <p:cNvPr id="19" name="Straight Arrow Connector 18"/>
          <p:cNvCxnSpPr/>
          <p:nvPr/>
        </p:nvCxnSpPr>
        <p:spPr>
          <a:xfrm flipV="1">
            <a:off x="3979802" y="6292735"/>
            <a:ext cx="4244244" cy="8313"/>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4595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4"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27" y="341985"/>
            <a:ext cx="10515600" cy="631653"/>
          </a:xfrm>
        </p:spPr>
        <p:txBody>
          <a:bodyPr/>
          <a:lstStyle/>
          <a:p>
            <a:r>
              <a:rPr lang="en-US" dirty="0" smtClean="0"/>
              <a:t>Hasty Regression: Just throw in a dummy variable.</a:t>
            </a:r>
            <a:endParaRPr lang="en-US" dirty="0"/>
          </a:p>
        </p:txBody>
      </p:sp>
      <p:pic>
        <p:nvPicPr>
          <p:cNvPr id="3" name="Picture 2"/>
          <p:cNvPicPr>
            <a:picLocks noChangeAspect="1"/>
          </p:cNvPicPr>
          <p:nvPr/>
        </p:nvPicPr>
        <p:blipFill>
          <a:blip r:embed="rId2"/>
          <a:stretch>
            <a:fillRect/>
          </a:stretch>
        </p:blipFill>
        <p:spPr>
          <a:xfrm>
            <a:off x="609627" y="1088218"/>
            <a:ext cx="6572569" cy="3317451"/>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09627" y="4940557"/>
            <a:ext cx="6733957"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	title2 'Just throw in a dummy variable';</a:t>
            </a:r>
          </a:p>
          <a:p>
            <a:r>
              <a:rPr lang="es-ES" sz="2400" dirty="0"/>
              <a:t>	</a:t>
            </a:r>
            <a:r>
              <a:rPr lang="es-ES" sz="2400" dirty="0" smtClean="0"/>
              <a:t>model_3:  </a:t>
            </a:r>
            <a:r>
              <a:rPr lang="es-ES" sz="2400" dirty="0" err="1" smtClean="0"/>
              <a:t>model</a:t>
            </a:r>
            <a:r>
              <a:rPr lang="es-ES" sz="2400" dirty="0" smtClean="0"/>
              <a:t> </a:t>
            </a:r>
            <a:r>
              <a:rPr lang="es-ES" sz="2400" dirty="0"/>
              <a:t>y = t d;</a:t>
            </a:r>
          </a:p>
          <a:p>
            <a:r>
              <a:rPr lang="en-US" sz="2400" dirty="0"/>
              <a:t>	</a:t>
            </a:r>
            <a:r>
              <a:rPr lang="en-US" sz="2400" b="1" dirty="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064922" y="1489406"/>
            <a:ext cx="3420152" cy="153632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448517" y="3406063"/>
            <a:ext cx="2905283" cy="1477328"/>
          </a:xfrm>
          <a:prstGeom prst="rect">
            <a:avLst/>
          </a:prstGeom>
          <a:noFill/>
        </p:spPr>
        <p:txBody>
          <a:bodyPr wrap="none" rtlCol="0">
            <a:spAutoFit/>
          </a:bodyPr>
          <a:lstStyle/>
          <a:p>
            <a:r>
              <a:rPr lang="en-US" dirty="0" smtClean="0"/>
              <a:t>The intervention apparently </a:t>
            </a:r>
          </a:p>
          <a:p>
            <a:r>
              <a:rPr lang="en-US" dirty="0" smtClean="0"/>
              <a:t>does not affect the outcome.</a:t>
            </a:r>
          </a:p>
          <a:p>
            <a:endParaRPr lang="en-US" dirty="0"/>
          </a:p>
          <a:p>
            <a:r>
              <a:rPr lang="en-US" dirty="0" smtClean="0"/>
              <a:t>Y = 5.9 + 3.1T             + e</a:t>
            </a:r>
            <a:r>
              <a:rPr lang="en-US" baseline="-25000" dirty="0" smtClean="0"/>
              <a:t>1</a:t>
            </a:r>
            <a:r>
              <a:rPr lang="en-US" dirty="0" smtClean="0"/>
              <a:t> </a:t>
            </a:r>
          </a:p>
          <a:p>
            <a:r>
              <a:rPr lang="en-US" dirty="0" smtClean="0"/>
              <a:t>Y = 6.2 + 3.0T + 0.9D + e</a:t>
            </a:r>
            <a:r>
              <a:rPr lang="en-US" baseline="-25000" dirty="0" smtClean="0"/>
              <a:t>2</a:t>
            </a:r>
            <a:endParaRPr lang="en-US" baseline="-25000" dirty="0"/>
          </a:p>
        </p:txBody>
      </p:sp>
      <p:sp>
        <p:nvSpPr>
          <p:cNvPr id="9" name="TextBox 8"/>
          <p:cNvSpPr txBox="1"/>
          <p:nvPr/>
        </p:nvSpPr>
        <p:spPr>
          <a:xfrm>
            <a:off x="8355766" y="5263723"/>
            <a:ext cx="3090783" cy="120032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This is the data lie in this paper</a:t>
            </a:r>
          </a:p>
          <a:p>
            <a:endParaRPr lang="en-US" dirty="0"/>
          </a:p>
          <a:p>
            <a:pPr algn="ctr"/>
            <a:r>
              <a:rPr lang="en-US" dirty="0" smtClean="0"/>
              <a:t>D is not significant </a:t>
            </a:r>
          </a:p>
          <a:p>
            <a:pPr algn="ctr"/>
            <a:r>
              <a:rPr lang="en-US" dirty="0" smtClean="0"/>
              <a:t>in this specification.</a:t>
            </a:r>
            <a:endParaRPr lang="en-US" dirty="0"/>
          </a:p>
        </p:txBody>
      </p:sp>
      <p:cxnSp>
        <p:nvCxnSpPr>
          <p:cNvPr id="11" name="Straight Arrow Connector 10"/>
          <p:cNvCxnSpPr/>
          <p:nvPr/>
        </p:nvCxnSpPr>
        <p:spPr>
          <a:xfrm flipV="1">
            <a:off x="10050087" y="4813069"/>
            <a:ext cx="149629" cy="450654"/>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8064922" y="1073949"/>
            <a:ext cx="3916393" cy="369332"/>
          </a:xfrm>
          <a:prstGeom prst="rect">
            <a:avLst/>
          </a:prstGeom>
          <a:noFill/>
        </p:spPr>
        <p:txBody>
          <a:bodyPr wrap="none" rtlCol="0">
            <a:spAutoFit/>
          </a:bodyPr>
          <a:lstStyle/>
          <a:p>
            <a:r>
              <a:rPr lang="en-US" dirty="0" err="1" smtClean="0"/>
              <a:t>Adj</a:t>
            </a:r>
            <a:r>
              <a:rPr lang="en-US" dirty="0" smtClean="0"/>
              <a:t> R</a:t>
            </a:r>
            <a:r>
              <a:rPr lang="en-US" baseline="30000" dirty="0" smtClean="0"/>
              <a:t>2</a:t>
            </a:r>
            <a:r>
              <a:rPr lang="en-US" dirty="0" smtClean="0"/>
              <a:t> = 0.970 &lt; .972 for linear model_1</a:t>
            </a:r>
            <a:endParaRPr lang="en-US" dirty="0"/>
          </a:p>
        </p:txBody>
      </p:sp>
      <p:sp>
        <p:nvSpPr>
          <p:cNvPr id="14" name="Rectangle 13"/>
          <p:cNvSpPr/>
          <p:nvPr/>
        </p:nvSpPr>
        <p:spPr>
          <a:xfrm>
            <a:off x="10417591" y="2746943"/>
            <a:ext cx="1028958" cy="164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5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3"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88869816"/>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a:t>
            </a:r>
            <a:r>
              <a:rPr lang="el-GR" dirty="0" smtClean="0"/>
              <a:t>β</a:t>
            </a:r>
            <a:r>
              <a:rPr lang="en-US" baseline="-25000" dirty="0" smtClean="0"/>
              <a:t>2</a:t>
            </a:r>
            <a:r>
              <a:rPr lang="en-US" dirty="0" smtClean="0"/>
              <a:t>=0 The intervention had no effect</a:t>
            </a:r>
          </a:p>
          <a:p>
            <a:r>
              <a:rPr lang="en-US" dirty="0" smtClean="0"/>
              <a:t>H</a:t>
            </a:r>
            <a:r>
              <a:rPr lang="en-US" baseline="-25000" dirty="0" smtClean="0"/>
              <a:t>1</a:t>
            </a:r>
            <a:r>
              <a:rPr lang="en-US" dirty="0" smtClean="0"/>
              <a:t>: </a:t>
            </a:r>
            <a:r>
              <a:rPr lang="el-GR" dirty="0"/>
              <a:t>β</a:t>
            </a:r>
            <a:r>
              <a:rPr lang="en-US" baseline="-25000" dirty="0"/>
              <a:t>2</a:t>
            </a:r>
            <a:r>
              <a:rPr lang="en-US" dirty="0" smtClean="0"/>
              <a:t>≠0 The intervention had an effect</a:t>
            </a:r>
            <a:endParaRPr lang="en-US" dirty="0"/>
          </a:p>
        </p:txBody>
      </p:sp>
      <p:sp>
        <p:nvSpPr>
          <p:cNvPr id="8" name="TextBox 7"/>
          <p:cNvSpPr txBox="1"/>
          <p:nvPr/>
        </p:nvSpPr>
        <p:spPr>
          <a:xfrm>
            <a:off x="5239712" y="1135256"/>
            <a:ext cx="4985404" cy="584775"/>
          </a:xfrm>
          <a:prstGeom prst="rect">
            <a:avLst/>
          </a:prstGeom>
          <a:noFill/>
        </p:spPr>
        <p:txBody>
          <a:bodyPr wrap="none" rtlCol="0">
            <a:spAutoFit/>
          </a:bodyPr>
          <a:lstStyle/>
          <a:p>
            <a:r>
              <a:rPr lang="en-US" sz="1600" dirty="0" smtClean="0">
                <a:ln>
                  <a:solidFill>
                    <a:srgbClr val="FF0000"/>
                  </a:solidFill>
                </a:ln>
                <a:solidFill>
                  <a:srgbClr val="FF0000"/>
                </a:solidFill>
              </a:rPr>
              <a:t>This requires a testing strategy which will require multiple</a:t>
            </a:r>
          </a:p>
          <a:p>
            <a:r>
              <a:rPr lang="en-US" sz="1600" dirty="0" smtClean="0">
                <a:ln>
                  <a:solidFill>
                    <a:srgbClr val="FF0000"/>
                  </a:solidFill>
                </a:ln>
                <a:solidFill>
                  <a:srgbClr val="FF0000"/>
                </a:solidFill>
              </a:rPr>
              <a:t>Well thought specifications and test statements </a:t>
            </a:r>
            <a:endParaRPr lang="en-US" sz="1600" dirty="0">
              <a:ln>
                <a:solidFill>
                  <a:srgbClr val="FF0000"/>
                </a:solidFill>
              </a:ln>
              <a:solidFill>
                <a:srgbClr val="FF0000"/>
              </a:solidFill>
            </a:endParaRPr>
          </a:p>
        </p:txBody>
      </p:sp>
      <p:sp>
        <p:nvSpPr>
          <p:cNvPr id="9" name="Right Arrow 8"/>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62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54" y="374361"/>
            <a:ext cx="10891982" cy="541037"/>
          </a:xfrm>
        </p:spPr>
        <p:txBody>
          <a:bodyPr>
            <a:noAutofit/>
          </a:bodyPr>
          <a:lstStyle/>
          <a:p>
            <a:r>
              <a:rPr lang="en-US" sz="2400" b="1" dirty="0" smtClean="0">
                <a:solidFill>
                  <a:schemeClr val="tx1"/>
                </a:solidFill>
              </a:rPr>
              <a:t>“</a:t>
            </a:r>
            <a:r>
              <a:rPr lang="en-US" sz="2400" b="1" dirty="0">
                <a:solidFill>
                  <a:schemeClr val="tx1"/>
                </a:solidFill>
              </a:rPr>
              <a:t>Sinning in the basement: What are the rules? </a:t>
            </a:r>
            <a:r>
              <a:rPr lang="en-US" sz="2400" b="1" dirty="0" smtClean="0">
                <a:solidFill>
                  <a:schemeClr val="tx1"/>
                </a:solidFill>
              </a:rPr>
              <a:t/>
            </a:r>
            <a:br>
              <a:rPr lang="en-US" sz="2400" b="1" dirty="0" smtClean="0">
                <a:solidFill>
                  <a:schemeClr val="tx1"/>
                </a:solidFill>
              </a:rPr>
            </a:br>
            <a:r>
              <a:rPr lang="en-US" sz="2400" b="1" dirty="0" smtClean="0">
                <a:solidFill>
                  <a:schemeClr val="tx1"/>
                </a:solidFill>
              </a:rPr>
              <a:t>The </a:t>
            </a:r>
            <a:r>
              <a:rPr lang="en-US" sz="2400" b="1" dirty="0">
                <a:solidFill>
                  <a:schemeClr val="tx1"/>
                </a:solidFill>
              </a:rPr>
              <a:t>Ten Commandments of Applied Econometrics</a:t>
            </a:r>
            <a:r>
              <a:rPr lang="en-US" sz="2400" b="1" dirty="0" smtClean="0">
                <a:solidFill>
                  <a:schemeClr val="tx1"/>
                </a:solidFill>
              </a:rPr>
              <a:t>.” by Peter E. Kennedy </a:t>
            </a:r>
            <a:r>
              <a:rPr lang="en-US" sz="2400" b="1" dirty="0">
                <a:solidFill>
                  <a:schemeClr val="tx1"/>
                </a:solidFill>
              </a:rPr>
              <a:t>(2002)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0951835"/>
              </p:ext>
            </p:extLst>
          </p:nvPr>
        </p:nvGraphicFramePr>
        <p:xfrm>
          <a:off x="514927" y="1276838"/>
          <a:ext cx="4941454" cy="4201060"/>
        </p:xfrm>
        <a:graphic>
          <a:graphicData uri="http://schemas.openxmlformats.org/drawingml/2006/table">
            <a:tbl>
              <a:tblPr/>
              <a:tblGrid>
                <a:gridCol w="1267691">
                  <a:extLst>
                    <a:ext uri="{9D8B030D-6E8A-4147-A177-3AD203B41FA5}">
                      <a16:colId xmlns:a16="http://schemas.microsoft.com/office/drawing/2014/main" val="3924569714"/>
                    </a:ext>
                  </a:extLst>
                </a:gridCol>
                <a:gridCol w="3673763">
                  <a:extLst>
                    <a:ext uri="{9D8B030D-6E8A-4147-A177-3AD203B41FA5}">
                      <a16:colId xmlns:a16="http://schemas.microsoft.com/office/drawing/2014/main" val="539594659"/>
                    </a:ext>
                  </a:extLst>
                </a:gridCol>
              </a:tblGrid>
              <a:tr h="231167">
                <a:tc>
                  <a:txBody>
                    <a:bodyPr/>
                    <a:lstStyle/>
                    <a:p>
                      <a:r>
                        <a:rPr lang="en-US" sz="2400" b="1" dirty="0">
                          <a:effectLst/>
                        </a:rPr>
                        <a:t>Rule 1:</a:t>
                      </a:r>
                      <a:endParaRPr lang="en-US" sz="2400" dirty="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Use common sense and economic reasoning</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517311047"/>
                  </a:ext>
                </a:extLst>
              </a:tr>
              <a:tr h="231167">
                <a:tc>
                  <a:txBody>
                    <a:bodyPr/>
                    <a:lstStyle/>
                    <a:p>
                      <a:r>
                        <a:rPr lang="en-US" sz="2400" b="1">
                          <a:effectLst/>
                        </a:rPr>
                        <a:t>Rule 2:</a:t>
                      </a:r>
                      <a:endParaRPr lang="en-US" sz="240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Avoid Type III errors</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16708302"/>
                  </a:ext>
                </a:extLst>
              </a:tr>
              <a:tr h="231167">
                <a:tc>
                  <a:txBody>
                    <a:bodyPr/>
                    <a:lstStyle/>
                    <a:p>
                      <a:r>
                        <a:rPr lang="en-US" sz="2400" b="1">
                          <a:effectLst/>
                        </a:rPr>
                        <a:t>Rule 3:</a:t>
                      </a:r>
                      <a:endParaRPr lang="en-US" sz="240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Know the context</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973593278"/>
                  </a:ext>
                </a:extLst>
              </a:tr>
              <a:tr h="231167">
                <a:tc>
                  <a:txBody>
                    <a:bodyPr/>
                    <a:lstStyle/>
                    <a:p>
                      <a:r>
                        <a:rPr lang="en-US" sz="2400" b="1">
                          <a:effectLst/>
                        </a:rPr>
                        <a:t>Rule 4:</a:t>
                      </a:r>
                      <a:endParaRPr lang="en-US" sz="240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Inspect the data</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873204043"/>
                  </a:ext>
                </a:extLst>
              </a:tr>
              <a:tr h="231167">
                <a:tc>
                  <a:txBody>
                    <a:bodyPr/>
                    <a:lstStyle/>
                    <a:p>
                      <a:r>
                        <a:rPr lang="en-US" sz="2400" b="1">
                          <a:effectLst/>
                        </a:rPr>
                        <a:t>Rule 5:</a:t>
                      </a:r>
                      <a:endParaRPr lang="en-US" sz="240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Keep it sensibly simple</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09834967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812460597"/>
              </p:ext>
            </p:extLst>
          </p:nvPr>
        </p:nvGraphicFramePr>
        <p:xfrm>
          <a:off x="5763490" y="1276838"/>
          <a:ext cx="6151419" cy="5228049"/>
        </p:xfrm>
        <a:graphic>
          <a:graphicData uri="http://schemas.openxmlformats.org/drawingml/2006/table">
            <a:tbl>
              <a:tblPr/>
              <a:tblGrid>
                <a:gridCol w="1618701">
                  <a:extLst>
                    <a:ext uri="{9D8B030D-6E8A-4147-A177-3AD203B41FA5}">
                      <a16:colId xmlns:a16="http://schemas.microsoft.com/office/drawing/2014/main" val="3924569714"/>
                    </a:ext>
                  </a:extLst>
                </a:gridCol>
                <a:gridCol w="4532718">
                  <a:extLst>
                    <a:ext uri="{9D8B030D-6E8A-4147-A177-3AD203B41FA5}">
                      <a16:colId xmlns:a16="http://schemas.microsoft.com/office/drawing/2014/main" val="539594659"/>
                    </a:ext>
                  </a:extLst>
                </a:gridCol>
              </a:tblGrid>
              <a:tr h="419463">
                <a:tc>
                  <a:txBody>
                    <a:bodyPr/>
                    <a:lstStyle/>
                    <a:p>
                      <a:r>
                        <a:rPr lang="en-US" sz="2400" b="1" dirty="0">
                          <a:effectLst/>
                        </a:rPr>
                        <a:t>Rule 6:</a:t>
                      </a:r>
                      <a:endParaRPr lang="en-US" sz="2400" dirty="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Use the </a:t>
                      </a:r>
                      <a:r>
                        <a:rPr lang="en-US" sz="3200" dirty="0" err="1">
                          <a:effectLst/>
                        </a:rPr>
                        <a:t>interocular</a:t>
                      </a:r>
                      <a:r>
                        <a:rPr lang="en-US" sz="3200" dirty="0">
                          <a:effectLst/>
                        </a:rPr>
                        <a:t> trauma test</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54419872"/>
                  </a:ext>
                </a:extLst>
              </a:tr>
              <a:tr h="419463">
                <a:tc>
                  <a:txBody>
                    <a:bodyPr/>
                    <a:lstStyle/>
                    <a:p>
                      <a:r>
                        <a:rPr lang="en-US" sz="2400" b="1" dirty="0">
                          <a:effectLst/>
                        </a:rPr>
                        <a:t>Rule 7:</a:t>
                      </a:r>
                      <a:endParaRPr lang="en-US" sz="2400" dirty="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Understand the costs and benefits of data mining.</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84897042"/>
                  </a:ext>
                </a:extLst>
              </a:tr>
              <a:tr h="419463">
                <a:tc>
                  <a:txBody>
                    <a:bodyPr/>
                    <a:lstStyle/>
                    <a:p>
                      <a:r>
                        <a:rPr lang="en-US" sz="2400" b="1" dirty="0">
                          <a:effectLst/>
                        </a:rPr>
                        <a:t>Rule 8:</a:t>
                      </a:r>
                      <a:endParaRPr lang="en-US" sz="2400" dirty="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Be prepared to compromise</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223855689"/>
                  </a:ext>
                </a:extLst>
              </a:tr>
              <a:tr h="599233">
                <a:tc>
                  <a:txBody>
                    <a:bodyPr/>
                    <a:lstStyle/>
                    <a:p>
                      <a:r>
                        <a:rPr lang="en-US" sz="2400" b="1" dirty="0">
                          <a:effectLst/>
                        </a:rPr>
                        <a:t>Rule 9:</a:t>
                      </a:r>
                      <a:endParaRPr lang="en-US" sz="2400" dirty="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Do not confuse statistical significance with meaningful magnitude</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464127793"/>
                  </a:ext>
                </a:extLst>
              </a:tr>
              <a:tr h="599233">
                <a:tc>
                  <a:txBody>
                    <a:bodyPr/>
                    <a:lstStyle/>
                    <a:p>
                      <a:r>
                        <a:rPr lang="en-US" sz="2400" b="1">
                          <a:effectLst/>
                        </a:rPr>
                        <a:t>Rule 10:</a:t>
                      </a:r>
                      <a:endParaRPr lang="en-US" sz="2400">
                        <a:effectLst/>
                      </a:endParaRP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3200" dirty="0">
                          <a:effectLst/>
                        </a:rPr>
                        <a:t>Report a sensitive analysis</a:t>
                      </a:r>
                    </a:p>
                  </a:txBody>
                  <a:tcPr marL="59923" marR="59923" marT="29962" marB="29962">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692545386"/>
                  </a:ext>
                </a:extLst>
              </a:tr>
            </a:tbl>
          </a:graphicData>
        </a:graphic>
      </p:graphicFrame>
      <p:cxnSp>
        <p:nvCxnSpPr>
          <p:cNvPr id="6" name="Straight Connector 5"/>
          <p:cNvCxnSpPr/>
          <p:nvPr/>
        </p:nvCxnSpPr>
        <p:spPr>
          <a:xfrm flipV="1">
            <a:off x="434109" y="1091500"/>
            <a:ext cx="11148291" cy="92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206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53315578"/>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a:t>
            </a:r>
            <a:r>
              <a:rPr lang="el-GR" dirty="0"/>
              <a:t>β</a:t>
            </a:r>
            <a:r>
              <a:rPr lang="en-US" baseline="-25000" dirty="0"/>
              <a:t>2</a:t>
            </a:r>
            <a:r>
              <a:rPr lang="en-US" dirty="0" smtClean="0"/>
              <a:t>=0 The intervention had no effect</a:t>
            </a:r>
          </a:p>
          <a:p>
            <a:r>
              <a:rPr lang="en-US" dirty="0" smtClean="0"/>
              <a:t>H</a:t>
            </a:r>
            <a:r>
              <a:rPr lang="en-US" baseline="-25000" dirty="0" smtClean="0"/>
              <a:t>1</a:t>
            </a:r>
            <a:r>
              <a:rPr lang="en-US" dirty="0" smtClean="0"/>
              <a:t>: </a:t>
            </a:r>
            <a:r>
              <a:rPr lang="el-GR" dirty="0"/>
              <a:t>β</a:t>
            </a:r>
            <a:r>
              <a:rPr lang="en-US" baseline="-25000" dirty="0"/>
              <a:t>2</a:t>
            </a:r>
            <a:r>
              <a:rPr lang="en-US" dirty="0" smtClean="0"/>
              <a:t>≠0 The intervention had an effect</a:t>
            </a:r>
            <a:endParaRPr lang="en-US" dirty="0"/>
          </a:p>
        </p:txBody>
      </p:sp>
      <p:sp>
        <p:nvSpPr>
          <p:cNvPr id="5" name="TextBox 4"/>
          <p:cNvSpPr txBox="1"/>
          <p:nvPr/>
        </p:nvSpPr>
        <p:spPr>
          <a:xfrm>
            <a:off x="702043" y="4744971"/>
            <a:ext cx="10149460" cy="400110"/>
          </a:xfrm>
          <a:prstGeom prst="rect">
            <a:avLst/>
          </a:prstGeom>
          <a:noFill/>
        </p:spPr>
        <p:txBody>
          <a:bodyPr wrap="square" rtlCol="0">
            <a:spAutoFit/>
          </a:bodyPr>
          <a:lstStyle/>
          <a:p>
            <a:pPr algn="ctr"/>
            <a:r>
              <a:rPr lang="en-US" sz="1600" dirty="0" smtClean="0"/>
              <a:t>Avoid</a:t>
            </a:r>
            <a:r>
              <a:rPr lang="en-US" sz="2000" b="1" dirty="0" smtClean="0">
                <a:solidFill>
                  <a:srgbClr val="FF0000"/>
                </a:solidFill>
              </a:rPr>
              <a:t> Type III errors</a:t>
            </a:r>
            <a:r>
              <a:rPr lang="en-US" sz="1600" dirty="0" smtClean="0"/>
              <a:t> which occurs when you get the right answer to the wrong question (Kennedy, 2008).</a:t>
            </a:r>
          </a:p>
        </p:txBody>
      </p:sp>
      <p:sp>
        <p:nvSpPr>
          <p:cNvPr id="6" name="TextBox 5"/>
          <p:cNvSpPr txBox="1"/>
          <p:nvPr/>
        </p:nvSpPr>
        <p:spPr>
          <a:xfrm>
            <a:off x="5239712" y="1242977"/>
            <a:ext cx="5819798" cy="369332"/>
          </a:xfrm>
          <a:prstGeom prst="rect">
            <a:avLst/>
          </a:prstGeom>
          <a:noFill/>
        </p:spPr>
        <p:txBody>
          <a:bodyPr wrap="none" rtlCol="0">
            <a:spAutoFit/>
          </a:bodyPr>
          <a:lstStyle/>
          <a:p>
            <a:r>
              <a:rPr lang="en-US" dirty="0" smtClean="0">
                <a:ln>
                  <a:solidFill>
                    <a:srgbClr val="FF0000"/>
                  </a:solidFill>
                </a:ln>
                <a:solidFill>
                  <a:srgbClr val="FF0000"/>
                </a:solidFill>
              </a:rPr>
              <a:t>The problem with this is it is sensitive to model specification</a:t>
            </a:r>
            <a:endParaRPr lang="en-US" dirty="0">
              <a:ln>
                <a:solidFill>
                  <a:srgbClr val="FF0000"/>
                </a:solidFill>
              </a:ln>
              <a:solidFill>
                <a:srgbClr val="FF0000"/>
              </a:solidFill>
            </a:endParaRPr>
          </a:p>
        </p:txBody>
      </p:sp>
      <p:sp>
        <p:nvSpPr>
          <p:cNvPr id="7" name="Right Arrow 6"/>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46557" y="5360502"/>
            <a:ext cx="7660432" cy="1077218"/>
          </a:xfrm>
          <a:prstGeom prst="rect">
            <a:avLst/>
          </a:prstGeom>
          <a:noFill/>
        </p:spPr>
        <p:txBody>
          <a:bodyPr wrap="square" rtlCol="0">
            <a:spAutoFit/>
          </a:bodyPr>
          <a:lstStyle/>
          <a:p>
            <a:pPr algn="ctr"/>
            <a:r>
              <a:rPr lang="en-US" sz="1600" dirty="0"/>
              <a:t>Far better an approximate answer to the right question than an exact answer to the wrong question, which can always be made </a:t>
            </a:r>
            <a:r>
              <a:rPr lang="en-US" sz="1600" dirty="0" smtClean="0"/>
              <a:t>precise. </a:t>
            </a:r>
            <a:r>
              <a:rPr lang="en-US" sz="1600" dirty="0"/>
              <a:t>(Tukey, 1962) </a:t>
            </a:r>
          </a:p>
          <a:p>
            <a:pPr algn="ctr"/>
            <a:endParaRPr lang="en-US" sz="1600" dirty="0"/>
          </a:p>
          <a:p>
            <a:pPr algn="ctr"/>
            <a:r>
              <a:rPr lang="en-US" sz="1600" dirty="0"/>
              <a:t>… the initial problem has been transformed to a different question (</a:t>
            </a:r>
            <a:r>
              <a:rPr lang="en-US" sz="1600" dirty="0" err="1"/>
              <a:t>Maddala</a:t>
            </a:r>
            <a:r>
              <a:rPr lang="en-US" sz="1600" dirty="0"/>
              <a:t>, 1999</a:t>
            </a:r>
            <a:r>
              <a:rPr lang="en-US" sz="1600" dirty="0" smtClean="0"/>
              <a:t>)</a:t>
            </a:r>
            <a:endParaRPr lang="en-US" sz="1600" dirty="0"/>
          </a:p>
        </p:txBody>
      </p:sp>
    </p:spTree>
    <p:extLst>
      <p:ext uri="{BB962C8B-B14F-4D97-AF65-F5344CB8AC3E}">
        <p14:creationId xmlns:p14="http://schemas.microsoft.com/office/powerpoint/2010/main" val="4548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79" y="256462"/>
            <a:ext cx="10515600" cy="631653"/>
          </a:xfrm>
        </p:spPr>
        <p:txBody>
          <a:bodyPr/>
          <a:lstStyle/>
          <a:p>
            <a:r>
              <a:rPr lang="en-US" dirty="0" smtClean="0"/>
              <a:t>Two models suggested by the visual analysis</a:t>
            </a:r>
            <a:endParaRPr lang="en-US" dirty="0"/>
          </a:p>
        </p:txBody>
      </p:sp>
      <p:pic>
        <p:nvPicPr>
          <p:cNvPr id="3" name="Picture 2"/>
          <p:cNvPicPr>
            <a:picLocks noChangeAspect="1"/>
          </p:cNvPicPr>
          <p:nvPr/>
        </p:nvPicPr>
        <p:blipFill>
          <a:blip r:embed="rId2"/>
          <a:stretch>
            <a:fillRect/>
          </a:stretch>
        </p:blipFill>
        <p:spPr>
          <a:xfrm>
            <a:off x="6198675" y="3867487"/>
            <a:ext cx="5588924" cy="28086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6225334" y="847490"/>
            <a:ext cx="5562265" cy="2744796"/>
          </a:xfrm>
          <a:prstGeom prst="rect">
            <a:avLst/>
          </a:prstGeom>
          <a:ln>
            <a:noFill/>
          </a:ln>
          <a:effectLst>
            <a:outerShdw blurRad="292100" dist="139700" dir="2700000" algn="tl" rotWithShape="0">
              <a:srgbClr val="333333">
                <a:alpha val="65000"/>
              </a:srgbClr>
            </a:outerShdw>
          </a:effectLst>
        </p:spPr>
      </p:pic>
      <p:sp>
        <p:nvSpPr>
          <p:cNvPr id="29" name="TextBox 28"/>
          <p:cNvSpPr txBox="1"/>
          <p:nvPr/>
        </p:nvSpPr>
        <p:spPr>
          <a:xfrm>
            <a:off x="976536" y="1406305"/>
            <a:ext cx="2929776" cy="1200329"/>
          </a:xfrm>
          <a:prstGeom prst="rect">
            <a:avLst/>
          </a:prstGeom>
          <a:noFill/>
        </p:spPr>
        <p:txBody>
          <a:bodyPr wrap="none" rtlCol="0">
            <a:spAutoFit/>
          </a:bodyPr>
          <a:lstStyle/>
          <a:p>
            <a:r>
              <a:rPr lang="en-US" dirty="0"/>
              <a:t>title2 'Quadratic Model';</a:t>
            </a:r>
          </a:p>
          <a:p>
            <a:r>
              <a:rPr lang="es-ES" dirty="0"/>
              <a:t>model_2: </a:t>
            </a:r>
            <a:r>
              <a:rPr lang="es-ES" dirty="0" smtClean="0"/>
              <a:t>   </a:t>
            </a:r>
            <a:r>
              <a:rPr lang="es-ES" dirty="0" err="1" smtClean="0"/>
              <a:t>model</a:t>
            </a:r>
            <a:r>
              <a:rPr lang="es-ES" dirty="0" smtClean="0"/>
              <a:t> </a:t>
            </a:r>
            <a:r>
              <a:rPr lang="es-ES" dirty="0"/>
              <a:t>Y = T  TSQ;</a:t>
            </a:r>
          </a:p>
          <a:p>
            <a:r>
              <a:rPr lang="en-US" dirty="0"/>
              <a:t>Quadratic: </a:t>
            </a:r>
            <a:r>
              <a:rPr lang="en-US" dirty="0" smtClean="0"/>
              <a:t>  test </a:t>
            </a:r>
            <a:r>
              <a:rPr lang="en-US" dirty="0" err="1"/>
              <a:t>tsq</a:t>
            </a:r>
            <a:r>
              <a:rPr lang="en-US" dirty="0"/>
              <a:t>=0;      </a:t>
            </a:r>
          </a:p>
          <a:p>
            <a:r>
              <a:rPr lang="en-US" dirty="0"/>
              <a:t>run;</a:t>
            </a:r>
          </a:p>
        </p:txBody>
      </p:sp>
      <p:sp>
        <p:nvSpPr>
          <p:cNvPr id="30" name="TextBox 29"/>
          <p:cNvSpPr txBox="1"/>
          <p:nvPr/>
        </p:nvSpPr>
        <p:spPr>
          <a:xfrm>
            <a:off x="976536" y="4578848"/>
            <a:ext cx="3673442" cy="1200329"/>
          </a:xfrm>
          <a:prstGeom prst="rect">
            <a:avLst/>
          </a:prstGeom>
          <a:noFill/>
        </p:spPr>
        <p:txBody>
          <a:bodyPr wrap="none" rtlCol="0">
            <a:spAutoFit/>
          </a:bodyPr>
          <a:lstStyle/>
          <a:p>
            <a:r>
              <a:rPr lang="en-US" dirty="0"/>
              <a:t>title2 'Structural break model';</a:t>
            </a:r>
          </a:p>
          <a:p>
            <a:r>
              <a:rPr lang="es-ES" dirty="0"/>
              <a:t>model_4: </a:t>
            </a:r>
            <a:r>
              <a:rPr lang="es-ES" dirty="0" smtClean="0"/>
              <a:t>               </a:t>
            </a:r>
            <a:r>
              <a:rPr lang="es-ES" dirty="0" err="1" smtClean="0"/>
              <a:t>model</a:t>
            </a:r>
            <a:r>
              <a:rPr lang="es-ES" dirty="0" smtClean="0"/>
              <a:t> </a:t>
            </a:r>
            <a:r>
              <a:rPr lang="es-ES" dirty="0"/>
              <a:t>Y = T  D  DT;</a:t>
            </a:r>
          </a:p>
          <a:p>
            <a:r>
              <a:rPr lang="en-US" dirty="0" err="1"/>
              <a:t>Structural_break</a:t>
            </a:r>
            <a:r>
              <a:rPr lang="en-US" dirty="0"/>
              <a:t>: </a:t>
            </a:r>
            <a:r>
              <a:rPr lang="en-US" dirty="0" smtClean="0"/>
              <a:t> test </a:t>
            </a:r>
            <a:r>
              <a:rPr lang="en-US" dirty="0"/>
              <a:t>D=DT=0; </a:t>
            </a:r>
          </a:p>
          <a:p>
            <a:r>
              <a:rPr lang="en-US" dirty="0"/>
              <a:t>run;</a:t>
            </a:r>
          </a:p>
        </p:txBody>
      </p:sp>
      <p:graphicFrame>
        <p:nvGraphicFramePr>
          <p:cNvPr id="31" name="Table 30"/>
          <p:cNvGraphicFramePr>
            <a:graphicFrameLocks noGrp="1"/>
          </p:cNvGraphicFramePr>
          <p:nvPr>
            <p:extLst>
              <p:ext uri="{D42A27DB-BD31-4B8C-83A1-F6EECF244321}">
                <p14:modId xmlns:p14="http://schemas.microsoft.com/office/powerpoint/2010/main" val="3263666423"/>
              </p:ext>
            </p:extLst>
          </p:nvPr>
        </p:nvGraphicFramePr>
        <p:xfrm>
          <a:off x="298579" y="3016161"/>
          <a:ext cx="5645023" cy="1153160"/>
        </p:xfrm>
        <a:graphic>
          <a:graphicData uri="http://schemas.openxmlformats.org/drawingml/2006/table">
            <a:tbl>
              <a:tblPr firstRow="1">
                <a:effectLst>
                  <a:outerShdw blurRad="50800" dist="38100" dir="2700000" algn="tl" rotWithShape="0">
                    <a:prstClr val="black">
                      <a:alpha val="40000"/>
                    </a:prstClr>
                  </a:outerShdw>
                </a:effectLst>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gridCol w="717581">
                  <a:extLst>
                    <a:ext uri="{9D8B030D-6E8A-4147-A177-3AD203B41FA5}">
                      <a16:colId xmlns:a16="http://schemas.microsoft.com/office/drawing/2014/main" val="1386297312"/>
                    </a:ext>
                  </a:extLst>
                </a:gridCol>
                <a:gridCol w="717581">
                  <a:extLst>
                    <a:ext uri="{9D8B030D-6E8A-4147-A177-3AD203B41FA5}">
                      <a16:colId xmlns:a16="http://schemas.microsoft.com/office/drawing/2014/main" val="2343483587"/>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200" b="0"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adj</a:t>
                      </a:r>
                      <a:r>
                        <a:rPr lang="en-US" sz="14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a:t>
                      </a:r>
                      <a:r>
                        <a:rPr lang="en-US" sz="1400" b="1" kern="1200" baseline="300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4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05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5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0.996</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0.80</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0.998</a:t>
                      </a:r>
                      <a:endParaRPr lang="en-US" sz="1400"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0.65</a:t>
                      </a:r>
                      <a:endParaRPr lang="en-US" sz="1400"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cxnSp>
        <p:nvCxnSpPr>
          <p:cNvPr id="6" name="Straight Connector 5"/>
          <p:cNvCxnSpPr/>
          <p:nvPr/>
        </p:nvCxnSpPr>
        <p:spPr>
          <a:xfrm flipV="1">
            <a:off x="2138901" y="2313830"/>
            <a:ext cx="970059" cy="7951"/>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flipV="1">
            <a:off x="2813257" y="5494351"/>
            <a:ext cx="1093055" cy="927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2138901" y="2321781"/>
            <a:ext cx="674356" cy="127050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2377440" y="4071004"/>
            <a:ext cx="2544417" cy="1812961"/>
          </a:xfrm>
          <a:custGeom>
            <a:avLst/>
            <a:gdLst>
              <a:gd name="connsiteX0" fmla="*/ 1160890 w 2544417"/>
              <a:gd name="connsiteY0" fmla="*/ 1447201 h 1812961"/>
              <a:gd name="connsiteX1" fmla="*/ 1216550 w 2544417"/>
              <a:gd name="connsiteY1" fmla="*/ 1534666 h 1812961"/>
              <a:gd name="connsiteX2" fmla="*/ 1232452 w 2544417"/>
              <a:gd name="connsiteY2" fmla="*/ 1558519 h 1812961"/>
              <a:gd name="connsiteX3" fmla="*/ 1256306 w 2544417"/>
              <a:gd name="connsiteY3" fmla="*/ 1606227 h 1812961"/>
              <a:gd name="connsiteX4" fmla="*/ 1280160 w 2544417"/>
              <a:gd name="connsiteY4" fmla="*/ 1622130 h 1812961"/>
              <a:gd name="connsiteX5" fmla="*/ 1288111 w 2544417"/>
              <a:gd name="connsiteY5" fmla="*/ 1645984 h 1812961"/>
              <a:gd name="connsiteX6" fmla="*/ 1359673 w 2544417"/>
              <a:gd name="connsiteY6" fmla="*/ 1685740 h 1812961"/>
              <a:gd name="connsiteX7" fmla="*/ 1407381 w 2544417"/>
              <a:gd name="connsiteY7" fmla="*/ 1709594 h 1812961"/>
              <a:gd name="connsiteX8" fmla="*/ 1486894 w 2544417"/>
              <a:gd name="connsiteY8" fmla="*/ 1757302 h 1812961"/>
              <a:gd name="connsiteX9" fmla="*/ 1542553 w 2544417"/>
              <a:gd name="connsiteY9" fmla="*/ 1765253 h 1812961"/>
              <a:gd name="connsiteX10" fmla="*/ 1590261 w 2544417"/>
              <a:gd name="connsiteY10" fmla="*/ 1773205 h 1812961"/>
              <a:gd name="connsiteX11" fmla="*/ 1614115 w 2544417"/>
              <a:gd name="connsiteY11" fmla="*/ 1781156 h 1812961"/>
              <a:gd name="connsiteX12" fmla="*/ 1669774 w 2544417"/>
              <a:gd name="connsiteY12" fmla="*/ 1789107 h 1812961"/>
              <a:gd name="connsiteX13" fmla="*/ 1757238 w 2544417"/>
              <a:gd name="connsiteY13" fmla="*/ 1805010 h 1812961"/>
              <a:gd name="connsiteX14" fmla="*/ 1789043 w 2544417"/>
              <a:gd name="connsiteY14" fmla="*/ 1812961 h 1812961"/>
              <a:gd name="connsiteX15" fmla="*/ 2083242 w 2544417"/>
              <a:gd name="connsiteY15" fmla="*/ 1797059 h 1812961"/>
              <a:gd name="connsiteX16" fmla="*/ 2130950 w 2544417"/>
              <a:gd name="connsiteY16" fmla="*/ 1773205 h 1812961"/>
              <a:gd name="connsiteX17" fmla="*/ 2162755 w 2544417"/>
              <a:gd name="connsiteY17" fmla="*/ 1765253 h 1812961"/>
              <a:gd name="connsiteX18" fmla="*/ 2194560 w 2544417"/>
              <a:gd name="connsiteY18" fmla="*/ 1749351 h 1812961"/>
              <a:gd name="connsiteX19" fmla="*/ 2218414 w 2544417"/>
              <a:gd name="connsiteY19" fmla="*/ 1741399 h 1812961"/>
              <a:gd name="connsiteX20" fmla="*/ 2289976 w 2544417"/>
              <a:gd name="connsiteY20" fmla="*/ 1701643 h 1812961"/>
              <a:gd name="connsiteX21" fmla="*/ 2321781 w 2544417"/>
              <a:gd name="connsiteY21" fmla="*/ 1677789 h 1812961"/>
              <a:gd name="connsiteX22" fmla="*/ 2345635 w 2544417"/>
              <a:gd name="connsiteY22" fmla="*/ 1669838 h 1812961"/>
              <a:gd name="connsiteX23" fmla="*/ 2425148 w 2544417"/>
              <a:gd name="connsiteY23" fmla="*/ 1638033 h 1812961"/>
              <a:gd name="connsiteX24" fmla="*/ 2449002 w 2544417"/>
              <a:gd name="connsiteY24" fmla="*/ 1614179 h 1812961"/>
              <a:gd name="connsiteX25" fmla="*/ 2488758 w 2544417"/>
              <a:gd name="connsiteY25" fmla="*/ 1574422 h 1812961"/>
              <a:gd name="connsiteX26" fmla="*/ 2496710 w 2544417"/>
              <a:gd name="connsiteY26" fmla="*/ 1550568 h 1812961"/>
              <a:gd name="connsiteX27" fmla="*/ 2512612 w 2544417"/>
              <a:gd name="connsiteY27" fmla="*/ 1510812 h 1812961"/>
              <a:gd name="connsiteX28" fmla="*/ 2528515 w 2544417"/>
              <a:gd name="connsiteY28" fmla="*/ 1463104 h 1812961"/>
              <a:gd name="connsiteX29" fmla="*/ 2544417 w 2544417"/>
              <a:gd name="connsiteY29" fmla="*/ 1439250 h 1812961"/>
              <a:gd name="connsiteX30" fmla="*/ 2528515 w 2544417"/>
              <a:gd name="connsiteY30" fmla="*/ 1081441 h 1812961"/>
              <a:gd name="connsiteX31" fmla="*/ 2520563 w 2544417"/>
              <a:gd name="connsiteY31" fmla="*/ 1041685 h 1812961"/>
              <a:gd name="connsiteX32" fmla="*/ 2504661 w 2544417"/>
              <a:gd name="connsiteY32" fmla="*/ 1009879 h 1812961"/>
              <a:gd name="connsiteX33" fmla="*/ 2488758 w 2544417"/>
              <a:gd name="connsiteY33" fmla="*/ 930366 h 1812961"/>
              <a:gd name="connsiteX34" fmla="*/ 2464904 w 2544417"/>
              <a:gd name="connsiteY34" fmla="*/ 906513 h 1812961"/>
              <a:gd name="connsiteX35" fmla="*/ 2441050 w 2544417"/>
              <a:gd name="connsiteY35" fmla="*/ 850853 h 1812961"/>
              <a:gd name="connsiteX36" fmla="*/ 2425148 w 2544417"/>
              <a:gd name="connsiteY36" fmla="*/ 803146 h 1812961"/>
              <a:gd name="connsiteX37" fmla="*/ 2393343 w 2544417"/>
              <a:gd name="connsiteY37" fmla="*/ 787243 h 1812961"/>
              <a:gd name="connsiteX38" fmla="*/ 2369489 w 2544417"/>
              <a:gd name="connsiteY38" fmla="*/ 739535 h 1812961"/>
              <a:gd name="connsiteX39" fmla="*/ 2337683 w 2544417"/>
              <a:gd name="connsiteY39" fmla="*/ 715681 h 1812961"/>
              <a:gd name="connsiteX40" fmla="*/ 2321781 w 2544417"/>
              <a:gd name="connsiteY40" fmla="*/ 691827 h 1812961"/>
              <a:gd name="connsiteX41" fmla="*/ 2313830 w 2544417"/>
              <a:gd name="connsiteY41" fmla="*/ 667973 h 1812961"/>
              <a:gd name="connsiteX42" fmla="*/ 2274073 w 2544417"/>
              <a:gd name="connsiteY42" fmla="*/ 652071 h 1812961"/>
              <a:gd name="connsiteX43" fmla="*/ 2202511 w 2544417"/>
              <a:gd name="connsiteY43" fmla="*/ 612314 h 1812961"/>
              <a:gd name="connsiteX44" fmla="*/ 2122998 w 2544417"/>
              <a:gd name="connsiteY44" fmla="*/ 596412 h 1812961"/>
              <a:gd name="connsiteX45" fmla="*/ 2099144 w 2544417"/>
              <a:gd name="connsiteY45" fmla="*/ 572558 h 1812961"/>
              <a:gd name="connsiteX46" fmla="*/ 2043485 w 2544417"/>
              <a:gd name="connsiteY46" fmla="*/ 564606 h 1812961"/>
              <a:gd name="connsiteX47" fmla="*/ 1987826 w 2544417"/>
              <a:gd name="connsiteY47" fmla="*/ 548704 h 1812961"/>
              <a:gd name="connsiteX48" fmla="*/ 1900362 w 2544417"/>
              <a:gd name="connsiteY48" fmla="*/ 532801 h 1812961"/>
              <a:gd name="connsiteX49" fmla="*/ 1844703 w 2544417"/>
              <a:gd name="connsiteY49" fmla="*/ 524850 h 1812961"/>
              <a:gd name="connsiteX50" fmla="*/ 1717482 w 2544417"/>
              <a:gd name="connsiteY50" fmla="*/ 516899 h 1812961"/>
              <a:gd name="connsiteX51" fmla="*/ 1637969 w 2544417"/>
              <a:gd name="connsiteY51" fmla="*/ 508947 h 1812961"/>
              <a:gd name="connsiteX52" fmla="*/ 1550504 w 2544417"/>
              <a:gd name="connsiteY52" fmla="*/ 493045 h 1812961"/>
              <a:gd name="connsiteX53" fmla="*/ 1510748 w 2544417"/>
              <a:gd name="connsiteY53" fmla="*/ 485093 h 1812961"/>
              <a:gd name="connsiteX54" fmla="*/ 1463040 w 2544417"/>
              <a:gd name="connsiteY54" fmla="*/ 477142 h 1812961"/>
              <a:gd name="connsiteX55" fmla="*/ 1415332 w 2544417"/>
              <a:gd name="connsiteY55" fmla="*/ 461239 h 1812961"/>
              <a:gd name="connsiteX56" fmla="*/ 1367624 w 2544417"/>
              <a:gd name="connsiteY56" fmla="*/ 453288 h 1812961"/>
              <a:gd name="connsiteX57" fmla="*/ 1311965 w 2544417"/>
              <a:gd name="connsiteY57" fmla="*/ 445337 h 1812961"/>
              <a:gd name="connsiteX58" fmla="*/ 1272209 w 2544417"/>
              <a:gd name="connsiteY58" fmla="*/ 437386 h 1812961"/>
              <a:gd name="connsiteX59" fmla="*/ 1017767 w 2544417"/>
              <a:gd name="connsiteY59" fmla="*/ 429434 h 1812961"/>
              <a:gd name="connsiteX60" fmla="*/ 922351 w 2544417"/>
              <a:gd name="connsiteY60" fmla="*/ 421483 h 1812961"/>
              <a:gd name="connsiteX61" fmla="*/ 834887 w 2544417"/>
              <a:gd name="connsiteY61" fmla="*/ 405580 h 1812961"/>
              <a:gd name="connsiteX62" fmla="*/ 763325 w 2544417"/>
              <a:gd name="connsiteY62" fmla="*/ 397629 h 1812961"/>
              <a:gd name="connsiteX63" fmla="*/ 628153 w 2544417"/>
              <a:gd name="connsiteY63" fmla="*/ 357873 h 1812961"/>
              <a:gd name="connsiteX64" fmla="*/ 516835 w 2544417"/>
              <a:gd name="connsiteY64" fmla="*/ 334019 h 1812961"/>
              <a:gd name="connsiteX65" fmla="*/ 421419 w 2544417"/>
              <a:gd name="connsiteY65" fmla="*/ 302213 h 1812961"/>
              <a:gd name="connsiteX66" fmla="*/ 381663 w 2544417"/>
              <a:gd name="connsiteY66" fmla="*/ 294262 h 1812961"/>
              <a:gd name="connsiteX67" fmla="*/ 326003 w 2544417"/>
              <a:gd name="connsiteY67" fmla="*/ 278359 h 1812961"/>
              <a:gd name="connsiteX68" fmla="*/ 294198 w 2544417"/>
              <a:gd name="connsiteY68" fmla="*/ 270408 h 1812961"/>
              <a:gd name="connsiteX69" fmla="*/ 230588 w 2544417"/>
              <a:gd name="connsiteY69" fmla="*/ 238603 h 1812961"/>
              <a:gd name="connsiteX70" fmla="*/ 166977 w 2544417"/>
              <a:gd name="connsiteY70" fmla="*/ 214749 h 1812961"/>
              <a:gd name="connsiteX71" fmla="*/ 111318 w 2544417"/>
              <a:gd name="connsiteY71" fmla="*/ 182944 h 1812961"/>
              <a:gd name="connsiteX72" fmla="*/ 87464 w 2544417"/>
              <a:gd name="connsiteY72" fmla="*/ 159090 h 1812961"/>
              <a:gd name="connsiteX73" fmla="*/ 63610 w 2544417"/>
              <a:gd name="connsiteY73" fmla="*/ 151139 h 1812961"/>
              <a:gd name="connsiteX74" fmla="*/ 47708 w 2544417"/>
              <a:gd name="connsiteY74" fmla="*/ 127285 h 1812961"/>
              <a:gd name="connsiteX75" fmla="*/ 39757 w 2544417"/>
              <a:gd name="connsiteY75" fmla="*/ 95479 h 1812961"/>
              <a:gd name="connsiteX76" fmla="*/ 23854 w 2544417"/>
              <a:gd name="connsiteY76" fmla="*/ 47772 h 1812961"/>
              <a:gd name="connsiteX77" fmla="*/ 15903 w 2544417"/>
              <a:gd name="connsiteY77" fmla="*/ 23918 h 1812961"/>
              <a:gd name="connsiteX78" fmla="*/ 0 w 2544417"/>
              <a:gd name="connsiteY78" fmla="*/ 64 h 181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544417" h="1812961">
                <a:moveTo>
                  <a:pt x="1160890" y="1447201"/>
                </a:moveTo>
                <a:cubicBezTo>
                  <a:pt x="1194579" y="1503351"/>
                  <a:pt x="1176169" y="1474095"/>
                  <a:pt x="1216550" y="1534666"/>
                </a:cubicBezTo>
                <a:lnTo>
                  <a:pt x="1232452" y="1558519"/>
                </a:lnTo>
                <a:cubicBezTo>
                  <a:pt x="1238919" y="1577921"/>
                  <a:pt x="1240891" y="1590812"/>
                  <a:pt x="1256306" y="1606227"/>
                </a:cubicBezTo>
                <a:cubicBezTo>
                  <a:pt x="1263063" y="1612984"/>
                  <a:pt x="1272209" y="1616829"/>
                  <a:pt x="1280160" y="1622130"/>
                </a:cubicBezTo>
                <a:cubicBezTo>
                  <a:pt x="1282810" y="1630081"/>
                  <a:pt x="1282184" y="1640057"/>
                  <a:pt x="1288111" y="1645984"/>
                </a:cubicBezTo>
                <a:cubicBezTo>
                  <a:pt x="1315452" y="1673325"/>
                  <a:pt x="1329677" y="1675742"/>
                  <a:pt x="1359673" y="1685740"/>
                </a:cubicBezTo>
                <a:cubicBezTo>
                  <a:pt x="1465557" y="1756330"/>
                  <a:pt x="1308633" y="1654735"/>
                  <a:pt x="1407381" y="1709594"/>
                </a:cubicBezTo>
                <a:cubicBezTo>
                  <a:pt x="1424203" y="1718939"/>
                  <a:pt x="1463265" y="1750858"/>
                  <a:pt x="1486894" y="1757302"/>
                </a:cubicBezTo>
                <a:cubicBezTo>
                  <a:pt x="1504975" y="1762233"/>
                  <a:pt x="1524030" y="1762403"/>
                  <a:pt x="1542553" y="1765253"/>
                </a:cubicBezTo>
                <a:cubicBezTo>
                  <a:pt x="1558488" y="1767705"/>
                  <a:pt x="1574523" y="1769708"/>
                  <a:pt x="1590261" y="1773205"/>
                </a:cubicBezTo>
                <a:cubicBezTo>
                  <a:pt x="1598443" y="1775023"/>
                  <a:pt x="1605896" y="1779512"/>
                  <a:pt x="1614115" y="1781156"/>
                </a:cubicBezTo>
                <a:cubicBezTo>
                  <a:pt x="1632492" y="1784831"/>
                  <a:pt x="1651251" y="1786257"/>
                  <a:pt x="1669774" y="1789107"/>
                </a:cubicBezTo>
                <a:cubicBezTo>
                  <a:pt x="1697812" y="1793421"/>
                  <a:pt x="1729336" y="1798810"/>
                  <a:pt x="1757238" y="1805010"/>
                </a:cubicBezTo>
                <a:cubicBezTo>
                  <a:pt x="1767906" y="1807381"/>
                  <a:pt x="1778441" y="1810311"/>
                  <a:pt x="1789043" y="1812961"/>
                </a:cubicBezTo>
                <a:cubicBezTo>
                  <a:pt x="1850651" y="1810907"/>
                  <a:pt x="1994917" y="1814724"/>
                  <a:pt x="2083242" y="1797059"/>
                </a:cubicBezTo>
                <a:cubicBezTo>
                  <a:pt x="2125117" y="1788684"/>
                  <a:pt x="2089912" y="1790793"/>
                  <a:pt x="2130950" y="1773205"/>
                </a:cubicBezTo>
                <a:cubicBezTo>
                  <a:pt x="2140994" y="1768900"/>
                  <a:pt x="2152523" y="1769090"/>
                  <a:pt x="2162755" y="1765253"/>
                </a:cubicBezTo>
                <a:cubicBezTo>
                  <a:pt x="2173853" y="1761091"/>
                  <a:pt x="2183665" y="1754020"/>
                  <a:pt x="2194560" y="1749351"/>
                </a:cubicBezTo>
                <a:cubicBezTo>
                  <a:pt x="2202264" y="1746049"/>
                  <a:pt x="2211087" y="1745469"/>
                  <a:pt x="2218414" y="1741399"/>
                </a:cubicBezTo>
                <a:cubicBezTo>
                  <a:pt x="2300432" y="1695833"/>
                  <a:pt x="2236003" y="1719633"/>
                  <a:pt x="2289976" y="1701643"/>
                </a:cubicBezTo>
                <a:cubicBezTo>
                  <a:pt x="2300578" y="1693692"/>
                  <a:pt x="2310275" y="1684364"/>
                  <a:pt x="2321781" y="1677789"/>
                </a:cubicBezTo>
                <a:cubicBezTo>
                  <a:pt x="2329058" y="1673631"/>
                  <a:pt x="2337853" y="1672951"/>
                  <a:pt x="2345635" y="1669838"/>
                </a:cubicBezTo>
                <a:cubicBezTo>
                  <a:pt x="2436153" y="1633631"/>
                  <a:pt x="2370869" y="1656125"/>
                  <a:pt x="2425148" y="1638033"/>
                </a:cubicBezTo>
                <a:cubicBezTo>
                  <a:pt x="2433099" y="1630082"/>
                  <a:pt x="2440363" y="1621378"/>
                  <a:pt x="2449002" y="1614179"/>
                </a:cubicBezTo>
                <a:cubicBezTo>
                  <a:pt x="2476265" y="1591460"/>
                  <a:pt x="2472098" y="1607743"/>
                  <a:pt x="2488758" y="1574422"/>
                </a:cubicBezTo>
                <a:cubicBezTo>
                  <a:pt x="2492506" y="1566925"/>
                  <a:pt x="2493767" y="1558416"/>
                  <a:pt x="2496710" y="1550568"/>
                </a:cubicBezTo>
                <a:cubicBezTo>
                  <a:pt x="2501722" y="1537204"/>
                  <a:pt x="2507734" y="1524225"/>
                  <a:pt x="2512612" y="1510812"/>
                </a:cubicBezTo>
                <a:cubicBezTo>
                  <a:pt x="2518341" y="1495058"/>
                  <a:pt x="2519217" y="1477052"/>
                  <a:pt x="2528515" y="1463104"/>
                </a:cubicBezTo>
                <a:lnTo>
                  <a:pt x="2544417" y="1439250"/>
                </a:lnTo>
                <a:cubicBezTo>
                  <a:pt x="2538443" y="1206251"/>
                  <a:pt x="2553092" y="1216609"/>
                  <a:pt x="2528515" y="1081441"/>
                </a:cubicBezTo>
                <a:cubicBezTo>
                  <a:pt x="2526097" y="1068145"/>
                  <a:pt x="2524837" y="1054506"/>
                  <a:pt x="2520563" y="1041685"/>
                </a:cubicBezTo>
                <a:cubicBezTo>
                  <a:pt x="2516815" y="1030440"/>
                  <a:pt x="2509962" y="1020481"/>
                  <a:pt x="2504661" y="1009879"/>
                </a:cubicBezTo>
                <a:cubicBezTo>
                  <a:pt x="2504177" y="1006973"/>
                  <a:pt x="2494341" y="940136"/>
                  <a:pt x="2488758" y="930366"/>
                </a:cubicBezTo>
                <a:cubicBezTo>
                  <a:pt x="2483179" y="920603"/>
                  <a:pt x="2472855" y="914464"/>
                  <a:pt x="2464904" y="906513"/>
                </a:cubicBezTo>
                <a:cubicBezTo>
                  <a:pt x="2439312" y="829734"/>
                  <a:pt x="2480349" y="949101"/>
                  <a:pt x="2441050" y="850853"/>
                </a:cubicBezTo>
                <a:cubicBezTo>
                  <a:pt x="2434825" y="835289"/>
                  <a:pt x="2440141" y="810643"/>
                  <a:pt x="2425148" y="803146"/>
                </a:cubicBezTo>
                <a:lnTo>
                  <a:pt x="2393343" y="787243"/>
                </a:lnTo>
                <a:cubicBezTo>
                  <a:pt x="2386876" y="767844"/>
                  <a:pt x="2384901" y="754947"/>
                  <a:pt x="2369489" y="739535"/>
                </a:cubicBezTo>
                <a:cubicBezTo>
                  <a:pt x="2360118" y="730164"/>
                  <a:pt x="2348285" y="723632"/>
                  <a:pt x="2337683" y="715681"/>
                </a:cubicBezTo>
                <a:cubicBezTo>
                  <a:pt x="2332382" y="707730"/>
                  <a:pt x="2326055" y="700374"/>
                  <a:pt x="2321781" y="691827"/>
                </a:cubicBezTo>
                <a:cubicBezTo>
                  <a:pt x="2318033" y="684330"/>
                  <a:pt x="2320269" y="673339"/>
                  <a:pt x="2313830" y="667973"/>
                </a:cubicBezTo>
                <a:cubicBezTo>
                  <a:pt x="2302865" y="658836"/>
                  <a:pt x="2286839" y="658454"/>
                  <a:pt x="2274073" y="652071"/>
                </a:cubicBezTo>
                <a:cubicBezTo>
                  <a:pt x="2231305" y="630687"/>
                  <a:pt x="2266433" y="632289"/>
                  <a:pt x="2202511" y="612314"/>
                </a:cubicBezTo>
                <a:cubicBezTo>
                  <a:pt x="2176712" y="604252"/>
                  <a:pt x="2149502" y="601713"/>
                  <a:pt x="2122998" y="596412"/>
                </a:cubicBezTo>
                <a:cubicBezTo>
                  <a:pt x="2115047" y="588461"/>
                  <a:pt x="2109585" y="576734"/>
                  <a:pt x="2099144" y="572558"/>
                </a:cubicBezTo>
                <a:cubicBezTo>
                  <a:pt x="2081743" y="565597"/>
                  <a:pt x="2061810" y="568533"/>
                  <a:pt x="2043485" y="564606"/>
                </a:cubicBezTo>
                <a:cubicBezTo>
                  <a:pt x="2024618" y="560563"/>
                  <a:pt x="2006545" y="553384"/>
                  <a:pt x="1987826" y="548704"/>
                </a:cubicBezTo>
                <a:cubicBezTo>
                  <a:pt x="1967985" y="543744"/>
                  <a:pt x="1918783" y="535635"/>
                  <a:pt x="1900362" y="532801"/>
                </a:cubicBezTo>
                <a:cubicBezTo>
                  <a:pt x="1881839" y="529951"/>
                  <a:pt x="1863374" y="526473"/>
                  <a:pt x="1844703" y="524850"/>
                </a:cubicBezTo>
                <a:cubicBezTo>
                  <a:pt x="1802373" y="521169"/>
                  <a:pt x="1759847" y="520158"/>
                  <a:pt x="1717482" y="516899"/>
                </a:cubicBezTo>
                <a:cubicBezTo>
                  <a:pt x="1690924" y="514856"/>
                  <a:pt x="1664473" y="511598"/>
                  <a:pt x="1637969" y="508947"/>
                </a:cubicBezTo>
                <a:cubicBezTo>
                  <a:pt x="1589307" y="492727"/>
                  <a:pt x="1633996" y="505890"/>
                  <a:pt x="1550504" y="493045"/>
                </a:cubicBezTo>
                <a:cubicBezTo>
                  <a:pt x="1537147" y="490990"/>
                  <a:pt x="1524044" y="487511"/>
                  <a:pt x="1510748" y="485093"/>
                </a:cubicBezTo>
                <a:cubicBezTo>
                  <a:pt x="1494886" y="482209"/>
                  <a:pt x="1478681" y="481052"/>
                  <a:pt x="1463040" y="477142"/>
                </a:cubicBezTo>
                <a:cubicBezTo>
                  <a:pt x="1446778" y="473076"/>
                  <a:pt x="1431867" y="463995"/>
                  <a:pt x="1415332" y="461239"/>
                </a:cubicBezTo>
                <a:lnTo>
                  <a:pt x="1367624" y="453288"/>
                </a:lnTo>
                <a:cubicBezTo>
                  <a:pt x="1349101" y="450438"/>
                  <a:pt x="1330451" y="448418"/>
                  <a:pt x="1311965" y="445337"/>
                </a:cubicBezTo>
                <a:cubicBezTo>
                  <a:pt x="1298634" y="443115"/>
                  <a:pt x="1285704" y="438115"/>
                  <a:pt x="1272209" y="437386"/>
                </a:cubicBezTo>
                <a:cubicBezTo>
                  <a:pt x="1187477" y="432806"/>
                  <a:pt x="1102581" y="432085"/>
                  <a:pt x="1017767" y="429434"/>
                </a:cubicBezTo>
                <a:cubicBezTo>
                  <a:pt x="985962" y="426784"/>
                  <a:pt x="954091" y="424824"/>
                  <a:pt x="922351" y="421483"/>
                </a:cubicBezTo>
                <a:cubicBezTo>
                  <a:pt x="737631" y="402040"/>
                  <a:pt x="953821" y="423878"/>
                  <a:pt x="834887" y="405580"/>
                </a:cubicBezTo>
                <a:cubicBezTo>
                  <a:pt x="811165" y="401930"/>
                  <a:pt x="787179" y="400279"/>
                  <a:pt x="763325" y="397629"/>
                </a:cubicBezTo>
                <a:cubicBezTo>
                  <a:pt x="604010" y="357799"/>
                  <a:pt x="802490" y="409148"/>
                  <a:pt x="628153" y="357873"/>
                </a:cubicBezTo>
                <a:cubicBezTo>
                  <a:pt x="576327" y="342630"/>
                  <a:pt x="565871" y="342191"/>
                  <a:pt x="516835" y="334019"/>
                </a:cubicBezTo>
                <a:cubicBezTo>
                  <a:pt x="471384" y="315838"/>
                  <a:pt x="474280" y="315428"/>
                  <a:pt x="421419" y="302213"/>
                </a:cubicBezTo>
                <a:cubicBezTo>
                  <a:pt x="408308" y="298935"/>
                  <a:pt x="394856" y="297194"/>
                  <a:pt x="381663" y="294262"/>
                </a:cubicBezTo>
                <a:cubicBezTo>
                  <a:pt x="325720" y="281831"/>
                  <a:pt x="372500" y="291644"/>
                  <a:pt x="326003" y="278359"/>
                </a:cubicBezTo>
                <a:cubicBezTo>
                  <a:pt x="315496" y="275357"/>
                  <a:pt x="304565" y="273864"/>
                  <a:pt x="294198" y="270408"/>
                </a:cubicBezTo>
                <a:cubicBezTo>
                  <a:pt x="211654" y="242894"/>
                  <a:pt x="289025" y="267822"/>
                  <a:pt x="230588" y="238603"/>
                </a:cubicBezTo>
                <a:cubicBezTo>
                  <a:pt x="159165" y="202892"/>
                  <a:pt x="272464" y="273354"/>
                  <a:pt x="166977" y="214749"/>
                </a:cubicBezTo>
                <a:cubicBezTo>
                  <a:pt x="94773" y="174635"/>
                  <a:pt x="169054" y="202189"/>
                  <a:pt x="111318" y="182944"/>
                </a:cubicBezTo>
                <a:cubicBezTo>
                  <a:pt x="103367" y="174993"/>
                  <a:pt x="96820" y="165327"/>
                  <a:pt x="87464" y="159090"/>
                </a:cubicBezTo>
                <a:cubicBezTo>
                  <a:pt x="80490" y="154441"/>
                  <a:pt x="70155" y="156375"/>
                  <a:pt x="63610" y="151139"/>
                </a:cubicBezTo>
                <a:cubicBezTo>
                  <a:pt x="56148" y="145169"/>
                  <a:pt x="53009" y="135236"/>
                  <a:pt x="47708" y="127285"/>
                </a:cubicBezTo>
                <a:cubicBezTo>
                  <a:pt x="45058" y="116683"/>
                  <a:pt x="42897" y="105946"/>
                  <a:pt x="39757" y="95479"/>
                </a:cubicBezTo>
                <a:cubicBezTo>
                  <a:pt x="34940" y="79423"/>
                  <a:pt x="29155" y="63674"/>
                  <a:pt x="23854" y="47772"/>
                </a:cubicBezTo>
                <a:lnTo>
                  <a:pt x="15903" y="23918"/>
                </a:lnTo>
                <a:cubicBezTo>
                  <a:pt x="7113" y="-2450"/>
                  <a:pt x="16332" y="64"/>
                  <a:pt x="0" y="64"/>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40277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469" y="365125"/>
            <a:ext cx="10963331" cy="631653"/>
          </a:xfrm>
        </p:spPr>
        <p:txBody>
          <a:bodyPr/>
          <a:lstStyle/>
          <a:p>
            <a:r>
              <a:rPr lang="en-US" dirty="0" smtClean="0"/>
              <a:t>Both models perform very well.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8119120"/>
              </p:ext>
            </p:extLst>
          </p:nvPr>
        </p:nvGraphicFramePr>
        <p:xfrm>
          <a:off x="4825463" y="1175339"/>
          <a:ext cx="4673098" cy="5486719"/>
        </p:xfrm>
        <a:graphic>
          <a:graphicData uri="http://schemas.openxmlformats.org/drawingml/2006/table">
            <a:tbl>
              <a:tblPr firstRow="1" firstCol="1" bandRow="1"/>
              <a:tblGrid>
                <a:gridCol w="1060324">
                  <a:extLst>
                    <a:ext uri="{9D8B030D-6E8A-4147-A177-3AD203B41FA5}">
                      <a16:colId xmlns:a16="http://schemas.microsoft.com/office/drawing/2014/main" val="1169760485"/>
                    </a:ext>
                  </a:extLst>
                </a:gridCol>
                <a:gridCol w="592944">
                  <a:extLst>
                    <a:ext uri="{9D8B030D-6E8A-4147-A177-3AD203B41FA5}">
                      <a16:colId xmlns:a16="http://schemas.microsoft.com/office/drawing/2014/main" val="3332041371"/>
                    </a:ext>
                  </a:extLst>
                </a:gridCol>
                <a:gridCol w="334839">
                  <a:extLst>
                    <a:ext uri="{9D8B030D-6E8A-4147-A177-3AD203B41FA5}">
                      <a16:colId xmlns:a16="http://schemas.microsoft.com/office/drawing/2014/main" val="266447503"/>
                    </a:ext>
                  </a:extLst>
                </a:gridCol>
                <a:gridCol w="592944">
                  <a:extLst>
                    <a:ext uri="{9D8B030D-6E8A-4147-A177-3AD203B41FA5}">
                      <a16:colId xmlns:a16="http://schemas.microsoft.com/office/drawing/2014/main" val="4253273354"/>
                    </a:ext>
                  </a:extLst>
                </a:gridCol>
                <a:gridCol w="334839">
                  <a:extLst>
                    <a:ext uri="{9D8B030D-6E8A-4147-A177-3AD203B41FA5}">
                      <a16:colId xmlns:a16="http://schemas.microsoft.com/office/drawing/2014/main" val="737497697"/>
                    </a:ext>
                  </a:extLst>
                </a:gridCol>
                <a:gridCol w="515513">
                  <a:extLst>
                    <a:ext uri="{9D8B030D-6E8A-4147-A177-3AD203B41FA5}">
                      <a16:colId xmlns:a16="http://schemas.microsoft.com/office/drawing/2014/main" val="561435350"/>
                    </a:ext>
                  </a:extLst>
                </a:gridCol>
                <a:gridCol w="334839">
                  <a:extLst>
                    <a:ext uri="{9D8B030D-6E8A-4147-A177-3AD203B41FA5}">
                      <a16:colId xmlns:a16="http://schemas.microsoft.com/office/drawing/2014/main" val="1452375986"/>
                    </a:ext>
                  </a:extLst>
                </a:gridCol>
                <a:gridCol w="592944">
                  <a:extLst>
                    <a:ext uri="{9D8B030D-6E8A-4147-A177-3AD203B41FA5}">
                      <a16:colId xmlns:a16="http://schemas.microsoft.com/office/drawing/2014/main" val="1834467470"/>
                    </a:ext>
                  </a:extLst>
                </a:gridCol>
                <a:gridCol w="313912">
                  <a:extLst>
                    <a:ext uri="{9D8B030D-6E8A-4147-A177-3AD203B41FA5}">
                      <a16:colId xmlns:a16="http://schemas.microsoft.com/office/drawing/2014/main" val="745485596"/>
                    </a:ext>
                  </a:extLst>
                </a:gridCol>
              </a:tblGrid>
              <a:tr h="177543">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7">
                  <a:txBody>
                    <a:bodyPr/>
                    <a:lstStyle/>
                    <a:p>
                      <a:pPr marL="0" marR="0" algn="ctr">
                        <a:lnSpc>
                          <a:spcPct val="107000"/>
                        </a:lnSpc>
                        <a:spcBef>
                          <a:spcPts val="0"/>
                        </a:spcBef>
                        <a:spcAft>
                          <a:spcPts val="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Sample defined as years 1 to 14</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2135908237"/>
                  </a:ext>
                </a:extLst>
              </a:tr>
              <a:tr h="187986">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175273001"/>
                  </a:ext>
                </a:extLst>
              </a:tr>
              <a:tr h="187986">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5.93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3103360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(18.25)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387110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45412570"/>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3.06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2.97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807988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(21.39)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(16.42)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291137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78826251"/>
                  </a:ext>
                </a:extLst>
              </a:tr>
              <a:tr h="322654">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0.13</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9139543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(8.77)</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0767123"/>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39739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-13.47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4784940"/>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58589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69766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60022657"/>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443695"/>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32741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650584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3686277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457.6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1717.1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9254060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2.24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0.65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94583629"/>
                  </a:ext>
                </a:extLst>
              </a:tr>
              <a:tr h="178796">
                <a:tc>
                  <a:txBody>
                    <a:bodyPr/>
                    <a:lstStyle/>
                    <a:p>
                      <a:pPr marL="0" marR="0" algn="ct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036809"/>
                  </a:ext>
                </a:extLst>
              </a:tr>
              <a:tr h="1126318">
                <a:tc gridSpan="9">
                  <a:txBody>
                    <a:bodyPr/>
                    <a:lstStyle/>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note:  All regressions estimated with OLS using the SAS REG procedure.</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t-stats in parentheses</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9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significant at the .01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.05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.10 level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6234174"/>
                  </a:ext>
                </a:extLst>
              </a:tr>
            </a:tbl>
          </a:graphicData>
        </a:graphic>
      </p:graphicFrame>
      <p:sp>
        <p:nvSpPr>
          <p:cNvPr id="5" name="Rectangle 4"/>
          <p:cNvSpPr/>
          <p:nvPr/>
        </p:nvSpPr>
        <p:spPr>
          <a:xfrm>
            <a:off x="6959276" y="2845249"/>
            <a:ext cx="723207" cy="365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18084" y="3451122"/>
            <a:ext cx="706470" cy="9864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014939" y="680951"/>
            <a:ext cx="1911220" cy="3693319"/>
          </a:xfrm>
          <a:prstGeom prst="rect">
            <a:avLst/>
          </a:prstGeom>
          <a:noFill/>
          <a:ln>
            <a:solidFill>
              <a:srgbClr val="C00000"/>
            </a:solidFill>
          </a:ln>
        </p:spPr>
        <p:txBody>
          <a:bodyPr wrap="square" rtlCol="0">
            <a:spAutoFit/>
          </a:bodyPr>
          <a:lstStyle/>
          <a:p>
            <a:r>
              <a:rPr lang="en-US" dirty="0" smtClean="0"/>
              <a:t>These are called nested hypothesis. The null hypothesis</a:t>
            </a:r>
          </a:p>
          <a:p>
            <a:r>
              <a:rPr lang="en-US" dirty="0" smtClean="0"/>
              <a:t>Is a subset of the model being tested. </a:t>
            </a:r>
          </a:p>
          <a:p>
            <a:endParaRPr lang="en-US" dirty="0"/>
          </a:p>
          <a:p>
            <a:r>
              <a:rPr lang="en-US" dirty="0" smtClean="0"/>
              <a:t>Model 1 is the restricted model compared to the unrestricted models 2 and 4.  </a:t>
            </a:r>
            <a:endParaRPr lang="en-US" dirty="0"/>
          </a:p>
        </p:txBody>
      </p:sp>
      <p:cxnSp>
        <p:nvCxnSpPr>
          <p:cNvPr id="9" name="Straight Arrow Connector 8"/>
          <p:cNvCxnSpPr/>
          <p:nvPr/>
        </p:nvCxnSpPr>
        <p:spPr>
          <a:xfrm flipH="1">
            <a:off x="7682483" y="2584580"/>
            <a:ext cx="2332456" cy="44354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9071319" y="2584580"/>
            <a:ext cx="943620" cy="86654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43236" y="1175339"/>
            <a:ext cx="3565849" cy="1754326"/>
          </a:xfrm>
          <a:prstGeom prst="rect">
            <a:avLst/>
          </a:prstGeom>
          <a:noFill/>
          <a:ln>
            <a:solidFill>
              <a:srgbClr val="C00000"/>
            </a:solidFill>
          </a:ln>
        </p:spPr>
        <p:txBody>
          <a:bodyPr wrap="square" rtlCol="0">
            <a:spAutoFit/>
          </a:bodyPr>
          <a:lstStyle/>
          <a:p>
            <a:r>
              <a:rPr lang="en-US" dirty="0" smtClean="0"/>
              <a:t>Both models 2 and 4 reject the null hypothesis of a linear trend.</a:t>
            </a:r>
          </a:p>
          <a:p>
            <a:endParaRPr lang="en-US" dirty="0"/>
          </a:p>
          <a:p>
            <a:r>
              <a:rPr lang="en-US" dirty="0" smtClean="0"/>
              <a:t>Both the quadratic model and structural break model are “acceptable.” </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091580168"/>
              </p:ext>
            </p:extLst>
          </p:nvPr>
        </p:nvGraphicFramePr>
        <p:xfrm>
          <a:off x="390469" y="3281892"/>
          <a:ext cx="4209861" cy="1112520"/>
        </p:xfrm>
        <a:graphic>
          <a:graphicData uri="http://schemas.openxmlformats.org/drawingml/2006/table">
            <a:tbl>
              <a:tblPr firstRow="1">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spTree>
    <p:extLst>
      <p:ext uri="{BB962C8B-B14F-4D97-AF65-F5344CB8AC3E}">
        <p14:creationId xmlns:p14="http://schemas.microsoft.com/office/powerpoint/2010/main" val="1978712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 models fit in the before and after period?</a:t>
            </a:r>
            <a:endParaRPr lang="en-US" dirty="0"/>
          </a:p>
        </p:txBody>
      </p:sp>
      <p:sp>
        <p:nvSpPr>
          <p:cNvPr id="3" name="Rectangle 2"/>
          <p:cNvSpPr/>
          <p:nvPr/>
        </p:nvSpPr>
        <p:spPr>
          <a:xfrm>
            <a:off x="354563" y="1650575"/>
            <a:ext cx="6018245" cy="4247317"/>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title2 ‘Before Sample, T=1,...,7</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model_5</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model_6</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D=0</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smtClean="0">
                <a:latin typeface="SAS Monospace" panose="020B0609020202020204" pitchFamily="49" charset="0"/>
                <a:ea typeface="Calibri" panose="020F0502020204030204" pitchFamily="34" charset="0"/>
                <a:cs typeface="Times New Roman" panose="02020603050405020304" pitchFamily="18" charset="0"/>
              </a:rPr>
              <a:t>title2 </a:t>
            </a:r>
            <a:r>
              <a:rPr lang="en-US" dirty="0">
                <a:latin typeface="SAS Monospace" panose="020B0609020202020204" pitchFamily="49" charset="0"/>
                <a:ea typeface="Calibri" panose="020F0502020204030204" pitchFamily="34" charset="0"/>
                <a:cs typeface="Times New Roman" panose="02020603050405020304" pitchFamily="18" charset="0"/>
              </a:rPr>
              <a:t>‘After Sample, T=8,..., 14</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model_7</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model_8</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D=1;</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106696238"/>
              </p:ext>
            </p:extLst>
          </p:nvPr>
        </p:nvGraphicFramePr>
        <p:xfrm>
          <a:off x="6505615" y="2463283"/>
          <a:ext cx="4614920" cy="3954689"/>
        </p:xfrm>
        <a:graphic>
          <a:graphicData uri="http://schemas.openxmlformats.org/drawingml/2006/table">
            <a:tbl>
              <a:tblPr firstRow="1" firstCol="1" bandRow="1"/>
              <a:tblGrid>
                <a:gridCol w="1097533">
                  <a:extLst>
                    <a:ext uri="{9D8B030D-6E8A-4147-A177-3AD203B41FA5}">
                      <a16:colId xmlns:a16="http://schemas.microsoft.com/office/drawing/2014/main" val="548625269"/>
                    </a:ext>
                  </a:extLst>
                </a:gridCol>
                <a:gridCol w="575511">
                  <a:extLst>
                    <a:ext uri="{9D8B030D-6E8A-4147-A177-3AD203B41FA5}">
                      <a16:colId xmlns:a16="http://schemas.microsoft.com/office/drawing/2014/main" val="3733311224"/>
                    </a:ext>
                  </a:extLst>
                </a:gridCol>
                <a:gridCol w="308068">
                  <a:extLst>
                    <a:ext uri="{9D8B030D-6E8A-4147-A177-3AD203B41FA5}">
                      <a16:colId xmlns:a16="http://schemas.microsoft.com/office/drawing/2014/main" val="1728214406"/>
                    </a:ext>
                  </a:extLst>
                </a:gridCol>
                <a:gridCol w="500356">
                  <a:extLst>
                    <a:ext uri="{9D8B030D-6E8A-4147-A177-3AD203B41FA5}">
                      <a16:colId xmlns:a16="http://schemas.microsoft.com/office/drawing/2014/main" val="450343221"/>
                    </a:ext>
                  </a:extLst>
                </a:gridCol>
                <a:gridCol w="324994">
                  <a:extLst>
                    <a:ext uri="{9D8B030D-6E8A-4147-A177-3AD203B41FA5}">
                      <a16:colId xmlns:a16="http://schemas.microsoft.com/office/drawing/2014/main" val="3263710317"/>
                    </a:ext>
                  </a:extLst>
                </a:gridCol>
                <a:gridCol w="575511">
                  <a:extLst>
                    <a:ext uri="{9D8B030D-6E8A-4147-A177-3AD203B41FA5}">
                      <a16:colId xmlns:a16="http://schemas.microsoft.com/office/drawing/2014/main" val="3085909614"/>
                    </a:ext>
                  </a:extLst>
                </a:gridCol>
                <a:gridCol w="324994">
                  <a:extLst>
                    <a:ext uri="{9D8B030D-6E8A-4147-A177-3AD203B41FA5}">
                      <a16:colId xmlns:a16="http://schemas.microsoft.com/office/drawing/2014/main" val="1572137661"/>
                    </a:ext>
                  </a:extLst>
                </a:gridCol>
                <a:gridCol w="582959">
                  <a:extLst>
                    <a:ext uri="{9D8B030D-6E8A-4147-A177-3AD203B41FA5}">
                      <a16:colId xmlns:a16="http://schemas.microsoft.com/office/drawing/2014/main" val="1154734211"/>
                    </a:ext>
                  </a:extLst>
                </a:gridCol>
                <a:gridCol w="324994">
                  <a:extLst>
                    <a:ext uri="{9D8B030D-6E8A-4147-A177-3AD203B41FA5}">
                      <a16:colId xmlns:a16="http://schemas.microsoft.com/office/drawing/2014/main" val="340632561"/>
                    </a:ext>
                  </a:extLst>
                </a:gridCol>
              </a:tblGrid>
              <a:tr h="174955">
                <a:tc>
                  <a:txBody>
                    <a:bodyPr/>
                    <a:lstStyle/>
                    <a:p>
                      <a:pPr marL="0" marR="0">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1 to 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8 to 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2848265"/>
                  </a:ext>
                </a:extLst>
              </a:tr>
              <a:tr h="183948">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825635712"/>
                  </a:ext>
                </a:extLst>
              </a:tr>
              <a:tr h="183948">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-3.45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-3.19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2827881"/>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101013"/>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5131561"/>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0030994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(19.04)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(2.88)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(30.76)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2405236"/>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3380619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0.002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454920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(0.46)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0344643"/>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950970"/>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9196603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57555929"/>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293.5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123.7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946.1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378.5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0733132"/>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0.75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270034"/>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324773"/>
                  </a:ext>
                </a:extLst>
              </a:tr>
              <a:tr h="962323">
                <a:tc gridSpan="9">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note:  All regressions estimated with OLS using the SAS REG procedure.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t-stats in parentheses.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.01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.05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.10 level</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2222288"/>
                  </a:ext>
                </a:extLst>
              </a:tr>
            </a:tbl>
          </a:graphicData>
        </a:graphic>
      </p:graphicFrame>
      <p:sp>
        <p:nvSpPr>
          <p:cNvPr id="5" name="TextBox 4"/>
          <p:cNvSpPr txBox="1"/>
          <p:nvPr/>
        </p:nvSpPr>
        <p:spPr>
          <a:xfrm>
            <a:off x="6529253" y="1327409"/>
            <a:ext cx="4657529" cy="923330"/>
          </a:xfrm>
          <a:prstGeom prst="rect">
            <a:avLst/>
          </a:prstGeom>
          <a:noFill/>
          <a:ln>
            <a:solidFill>
              <a:srgbClr val="C00000"/>
            </a:solidFill>
          </a:ln>
        </p:spPr>
        <p:txBody>
          <a:bodyPr wrap="square" rtlCol="0">
            <a:spAutoFit/>
          </a:bodyPr>
          <a:lstStyle/>
          <a:p>
            <a:r>
              <a:rPr lang="en-US" dirty="0">
                <a:solidFill>
                  <a:srgbClr val="C00000"/>
                </a:solidFill>
              </a:rPr>
              <a:t>If the quadratic model ruled, then it would exist in the sub samples and it does not! </a:t>
            </a:r>
          </a:p>
          <a:p>
            <a:r>
              <a:rPr lang="en-US" dirty="0" smtClean="0">
                <a:solidFill>
                  <a:srgbClr val="C00000"/>
                </a:solidFill>
              </a:rPr>
              <a:t>There was a structural break! </a:t>
            </a:r>
            <a:endParaRPr lang="en-US" dirty="0">
              <a:solidFill>
                <a:srgbClr val="C00000"/>
              </a:solidFill>
            </a:endParaRPr>
          </a:p>
        </p:txBody>
      </p:sp>
      <p:sp>
        <p:nvSpPr>
          <p:cNvPr id="6" name="Rectangle 5"/>
          <p:cNvSpPr/>
          <p:nvPr/>
        </p:nvSpPr>
        <p:spPr>
          <a:xfrm>
            <a:off x="8528181"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341426"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Non-nested hypothesis testing</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914399" y="996778"/>
                <a:ext cx="10797309" cy="2862322"/>
              </a:xfrm>
              <a:prstGeom prst="rect">
                <a:avLst/>
              </a:prstGeom>
              <a:noFill/>
            </p:spPr>
            <p:txBody>
              <a:bodyPr wrap="square" rtlCol="0">
                <a:spAutoFit/>
              </a:bodyPr>
              <a:lstStyle/>
              <a:p>
                <a:r>
                  <a:rPr lang="en-US" dirty="0" smtClean="0"/>
                  <a:t>Are we so confident that there is a structural break and not a quadratic model?</a:t>
                </a:r>
              </a:p>
              <a:p>
                <a:endParaRPr lang="en-US" dirty="0"/>
              </a:p>
              <a:p>
                <a:r>
                  <a:rPr lang="en-US" dirty="0" smtClean="0"/>
                  <a:t>After all, the tests used were completely nested:</a:t>
                </a:r>
              </a:p>
              <a:p>
                <a:r>
                  <a:rPr lang="en-US" dirty="0" smtClean="0"/>
                  <a:t> </a:t>
                </a:r>
              </a:p>
              <a:p>
                <a:r>
                  <a:rPr lang="en-US" dirty="0" smtClean="0"/>
                  <a:t>		H</a:t>
                </a:r>
                <a:r>
                  <a:rPr lang="en-US" baseline="-25000" dirty="0" smtClean="0"/>
                  <a:t>0</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smtClean="0"/>
                  <a:t>  </a:t>
                </a:r>
              </a:p>
              <a:p>
                <a:r>
                  <a:rPr lang="en-US" dirty="0"/>
                  <a:t>	</a:t>
                </a:r>
                <a:r>
                  <a:rPr lang="en-US" dirty="0" smtClean="0"/>
                  <a:t>versus	H</a:t>
                </a:r>
                <a:r>
                  <a:rPr lang="en-US" baseline="-25000" dirty="0" smtClean="0"/>
                  <a:t>1</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𝐷</m:t>
                    </m:r>
                    <m:r>
                      <a:rPr lang="en-US" i="1" dirty="0">
                        <a:solidFill>
                          <a:srgbClr val="C00000"/>
                        </a:solidFill>
                        <a:latin typeface="Cambria Math" panose="02040503050406030204" pitchFamily="18" charset="0"/>
                        <a:ea typeface="Cambria Math" panose="02040503050406030204" pitchFamily="18" charset="0"/>
                      </a:rPr>
                      <m:t>+</m:t>
                    </m:r>
                    <m:r>
                      <a:rPr lang="en-US" i="1" dirty="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3</m:t>
                    </m:r>
                    <m:r>
                      <a:rPr lang="en-US" i="1" dirty="0">
                        <a:solidFill>
                          <a:srgbClr val="C00000"/>
                        </a:solidFill>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structural </a:t>
                </a:r>
                <a:r>
                  <a:rPr lang="en-US" dirty="0" smtClean="0"/>
                  <a:t>break	(model_2)</a:t>
                </a:r>
                <a:endParaRPr lang="en-US" dirty="0"/>
              </a:p>
              <a:p>
                <a:r>
                  <a:rPr lang="en-US" dirty="0" smtClean="0"/>
                  <a:t>	</a:t>
                </a:r>
              </a:p>
              <a:p>
                <a:r>
                  <a:rPr lang="en-US" dirty="0"/>
                  <a:t>	</a:t>
                </a:r>
                <a:r>
                  <a:rPr lang="en-US" dirty="0" smtClean="0"/>
                  <a:t>&amp;</a:t>
                </a:r>
              </a:p>
              <a:p>
                <a:r>
                  <a:rPr lang="en-US" dirty="0" smtClean="0"/>
                  <a:t>		H</a:t>
                </a:r>
                <a:r>
                  <a:rPr lang="en-US" baseline="-25000" dirty="0" smtClean="0"/>
                  <a:t>0</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a:t>  </a:t>
                </a:r>
              </a:p>
              <a:p>
                <a:r>
                  <a:rPr lang="en-US" dirty="0"/>
                  <a:t>	versus	 H</a:t>
                </a:r>
                <a:r>
                  <a:rPr lang="en-US" baseline="-25000" dirty="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quadratic </a:t>
                </a:r>
                <a:r>
                  <a:rPr lang="en-US" dirty="0" smtClean="0"/>
                  <a:t>model	(model_4)</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914399" y="996778"/>
                <a:ext cx="10797309" cy="2862322"/>
              </a:xfrm>
              <a:prstGeom prst="rect">
                <a:avLst/>
              </a:prstGeom>
              <a:blipFill>
                <a:blip r:embed="rId2"/>
                <a:stretch>
                  <a:fillRect l="-452" t="-1279" b="-2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914400" y="4321629"/>
                <a:ext cx="9417963" cy="2031325"/>
              </a:xfrm>
              <a:prstGeom prst="rect">
                <a:avLst/>
              </a:prstGeom>
              <a:noFill/>
            </p:spPr>
            <p:txBody>
              <a:bodyPr wrap="none" rtlCol="0">
                <a:spAutoFit/>
              </a:bodyPr>
              <a:lstStyle/>
              <a:p>
                <a:r>
                  <a:rPr lang="en-US" dirty="0"/>
                  <a:t>Shouldn’t we be testing one model against the other?:</a:t>
                </a:r>
              </a:p>
              <a:p>
                <a:endParaRPr lang="en-US" dirty="0"/>
              </a:p>
              <a:p>
                <a:r>
                  <a:rPr lang="en-US" dirty="0"/>
                  <a:t>		H</a:t>
                </a:r>
                <a:r>
                  <a:rPr lang="en-US" baseline="-25000" dirty="0"/>
                  <a:t>0</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𝐷</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a:sym typeface="Wingdings" panose="05000000000000000000" pitchFamily="2" charset="2"/>
                  </a:rPr>
                  <a:t> </a:t>
                </a:r>
                <a:r>
                  <a:rPr lang="en-US" dirty="0"/>
                  <a:t>a structural break</a:t>
                </a:r>
              </a:p>
              <a:p>
                <a:r>
                  <a:rPr lang="en-US" dirty="0"/>
                  <a:t>	versus	H</a:t>
                </a:r>
                <a:r>
                  <a:rPr lang="en-US" baseline="-25000" dirty="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𝑇</m:t>
                    </m:r>
                    <m:r>
                      <a:rPr lang="en-US" i="1" baseline="30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a:sym typeface="Wingdings" panose="05000000000000000000" pitchFamily="2" charset="2"/>
                  </a:rPr>
                  <a:t> </a:t>
                </a:r>
                <a:r>
                  <a:rPr lang="en-US" dirty="0"/>
                  <a:t>a quadratic model 		</a:t>
                </a:r>
              </a:p>
              <a:p>
                <a:endParaRPr lang="en-US" dirty="0"/>
              </a:p>
              <a:p>
                <a:r>
                  <a:rPr lang="en-US" dirty="0"/>
                  <a:t>These are non-nested models and require a different testing procedure.</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914400" y="4321629"/>
                <a:ext cx="9417963" cy="2031325"/>
              </a:xfrm>
              <a:prstGeom prst="rect">
                <a:avLst/>
              </a:prstGeom>
              <a:blipFill>
                <a:blip r:embed="rId3"/>
                <a:stretch>
                  <a:fillRect l="-518" t="-1802"/>
                </a:stretch>
              </a:blipFill>
            </p:spPr>
            <p:txBody>
              <a:bodyPr/>
              <a:lstStyle/>
              <a:p>
                <a:r>
                  <a:rPr lang="en-US">
                    <a:noFill/>
                  </a:rPr>
                  <a:t> </a:t>
                </a:r>
              </a:p>
            </p:txBody>
          </p:sp>
        </mc:Fallback>
      </mc:AlternateContent>
    </p:spTree>
    <p:extLst>
      <p:ext uri="{BB962C8B-B14F-4D97-AF65-F5344CB8AC3E}">
        <p14:creationId xmlns:p14="http://schemas.microsoft.com/office/powerpoint/2010/main" val="71128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Non-nested </a:t>
            </a:r>
            <a:r>
              <a:rPr lang="en-US" dirty="0" smtClean="0"/>
              <a:t>hypothesis testing</a:t>
            </a:r>
            <a:endParaRPr lang="en-US" dirty="0"/>
          </a:p>
        </p:txBody>
      </p:sp>
      <p:sp>
        <p:nvSpPr>
          <p:cNvPr id="3" name="Rectangle 2"/>
          <p:cNvSpPr/>
          <p:nvPr/>
        </p:nvSpPr>
        <p:spPr>
          <a:xfrm>
            <a:off x="267477" y="1088135"/>
            <a:ext cx="5560299" cy="5201424"/>
          </a:xfrm>
          <a:prstGeom prst="rect">
            <a:avLst/>
          </a:prstGeom>
          <a:ln>
            <a:solidFill>
              <a:srgbClr val="C00000"/>
            </a:solidFill>
          </a:ln>
        </p:spPr>
        <p:txBody>
          <a:bodyPr wrap="square">
            <a:spAutoFit/>
          </a:bodyPr>
          <a:lstStyle/>
          <a:p>
            <a:r>
              <a:rPr lang="en-US" sz="1600" dirty="0">
                <a:latin typeface="SAS Monospace" panose="020B0609020202020204" pitchFamily="49" charset="0"/>
                <a:ea typeface="Calibri" panose="020F0502020204030204" pitchFamily="34" charset="0"/>
                <a:cs typeface="Times New Roman" panose="02020603050405020304" pitchFamily="18" charset="0"/>
              </a:rPr>
              <a:t>Title1 'Non-nested hypothesis - J-test</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model_2</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model </a:t>
            </a:r>
            <a:r>
              <a:rPr lang="en-US" sz="1600" dirty="0">
                <a:latin typeface="SAS Monospace" panose="020B0609020202020204" pitchFamily="49" charset="0"/>
                <a:ea typeface="Calibri" panose="020F0502020204030204" pitchFamily="34" charset="0"/>
                <a:cs typeface="Times New Roman" panose="02020603050405020304" pitchFamily="18" charset="0"/>
              </a:rPr>
              <a:t>Y = T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TSQ;</a:t>
            </a:r>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out=</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p=</a:t>
            </a:r>
            <a:r>
              <a:rPr lang="en-US" sz="16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model_4: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model </a:t>
            </a:r>
            <a:r>
              <a:rPr lang="en-US" sz="1600" dirty="0">
                <a:latin typeface="SAS Monospace" panose="020B0609020202020204" pitchFamily="49" charset="0"/>
                <a:ea typeface="Calibri" panose="020F0502020204030204" pitchFamily="34" charset="0"/>
                <a:cs typeface="Times New Roman" panose="02020603050405020304" pitchFamily="18" charset="0"/>
              </a:rPr>
              <a:t>Y = T D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DT;</a:t>
            </a:r>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out=</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p=</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a:latin typeface="SAS Monospace" panose="020B0609020202020204" pitchFamily="49" charset="0"/>
                <a:ea typeface="Calibri" panose="020F0502020204030204" pitchFamily="34" charset="0"/>
                <a:cs typeface="Times New Roman" panose="02020603050405020304" pitchFamily="18" charset="0"/>
              </a:rPr>
              <a:t>Proc</a:t>
            </a:r>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model_2A: model Y = T TSQ </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data=</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model_4A</a:t>
            </a:r>
            <a:r>
              <a:rPr lang="en-US" sz="1600" dirty="0">
                <a:latin typeface="SAS Monospace" panose="020B0609020202020204" pitchFamily="49" charset="0"/>
                <a:ea typeface="Calibri" panose="020F0502020204030204" pitchFamily="34" charset="0"/>
                <a:cs typeface="Times New Roman" panose="02020603050405020304" pitchFamily="18" charset="0"/>
              </a:rPr>
              <a:t>: model Y = T D DT </a:t>
            </a:r>
            <a:r>
              <a:rPr lang="en-US" sz="16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p>
          <a:p>
            <a:endParaRPr lang="en-US" sz="1400"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sz="1400" dirty="0">
                <a:latin typeface="SAS Monospace" panose="020B0609020202020204" pitchFamily="49" charset="0"/>
                <a:ea typeface="Calibri" panose="020F0502020204030204" pitchFamily="34" charset="0"/>
                <a:cs typeface="Times New Roman" panose="02020603050405020304" pitchFamily="18" charset="0"/>
              </a:rPr>
              <a:t> </a:t>
            </a:r>
          </a:p>
        </p:txBody>
      </p:sp>
      <p:sp>
        <p:nvSpPr>
          <p:cNvPr id="4" name="TextBox 3"/>
          <p:cNvSpPr txBox="1"/>
          <p:nvPr/>
        </p:nvSpPr>
        <p:spPr>
          <a:xfrm>
            <a:off x="5986272" y="1088135"/>
            <a:ext cx="5839967" cy="2492990"/>
          </a:xfrm>
          <a:prstGeom prst="rect">
            <a:avLst/>
          </a:prstGeom>
          <a:noFill/>
          <a:ln>
            <a:solidFill>
              <a:srgbClr val="C00000"/>
            </a:solidFill>
          </a:ln>
        </p:spPr>
        <p:txBody>
          <a:bodyPr wrap="square" rtlCol="0">
            <a:spAutoFit/>
          </a:bodyPr>
          <a:lstStyle/>
          <a:p>
            <a:pPr lvl="0"/>
            <a:r>
              <a:rPr lang="en-US" sz="12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Title1 'Non-nested hypothesis test - super model, F-test</a:t>
            </a:r>
            <a:r>
              <a:rPr lang="en-US" sz="12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endPar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Proc</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reg</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trdata</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model_4A</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model Y = T TSQ D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DT;</a:t>
            </a:r>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quad: test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TSQ </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0;</a:t>
            </a:r>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structural_break</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test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D=DT=0</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indent="457200"/>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	run</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4303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94" y="365125"/>
            <a:ext cx="11596458" cy="631653"/>
          </a:xfrm>
        </p:spPr>
        <p:txBody>
          <a:bodyPr/>
          <a:lstStyle/>
          <a:p>
            <a:r>
              <a:rPr lang="en-US" dirty="0" smtClean="0"/>
              <a:t>Four tests all reject ‘quadratic’ in favor of the ‘structural break’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0888531"/>
              </p:ext>
            </p:extLst>
          </p:nvPr>
        </p:nvGraphicFramePr>
        <p:xfrm>
          <a:off x="2637323" y="1198676"/>
          <a:ext cx="6413501" cy="5200650"/>
        </p:xfrm>
        <a:graphic>
          <a:graphicData uri="http://schemas.openxmlformats.org/drawingml/2006/table">
            <a:tbl>
              <a:tblPr/>
              <a:tblGrid>
                <a:gridCol w="790967">
                  <a:extLst>
                    <a:ext uri="{9D8B030D-6E8A-4147-A177-3AD203B41FA5}">
                      <a16:colId xmlns:a16="http://schemas.microsoft.com/office/drawing/2014/main" val="39226605"/>
                    </a:ext>
                  </a:extLst>
                </a:gridCol>
                <a:gridCol w="609902">
                  <a:extLst>
                    <a:ext uri="{9D8B030D-6E8A-4147-A177-3AD203B41FA5}">
                      <a16:colId xmlns:a16="http://schemas.microsoft.com/office/drawing/2014/main" val="3705636493"/>
                    </a:ext>
                  </a:extLst>
                </a:gridCol>
                <a:gridCol w="266832">
                  <a:extLst>
                    <a:ext uri="{9D8B030D-6E8A-4147-A177-3AD203B41FA5}">
                      <a16:colId xmlns:a16="http://schemas.microsoft.com/office/drawing/2014/main" val="1346657329"/>
                    </a:ext>
                  </a:extLst>
                </a:gridCol>
                <a:gridCol w="609902">
                  <a:extLst>
                    <a:ext uri="{9D8B030D-6E8A-4147-A177-3AD203B41FA5}">
                      <a16:colId xmlns:a16="http://schemas.microsoft.com/office/drawing/2014/main" val="1804333885"/>
                    </a:ext>
                  </a:extLst>
                </a:gridCol>
                <a:gridCol w="257302">
                  <a:extLst>
                    <a:ext uri="{9D8B030D-6E8A-4147-A177-3AD203B41FA5}">
                      <a16:colId xmlns:a16="http://schemas.microsoft.com/office/drawing/2014/main" val="718883282"/>
                    </a:ext>
                  </a:extLst>
                </a:gridCol>
                <a:gridCol w="609902">
                  <a:extLst>
                    <a:ext uri="{9D8B030D-6E8A-4147-A177-3AD203B41FA5}">
                      <a16:colId xmlns:a16="http://schemas.microsoft.com/office/drawing/2014/main" val="1143181166"/>
                    </a:ext>
                  </a:extLst>
                </a:gridCol>
                <a:gridCol w="285892">
                  <a:extLst>
                    <a:ext uri="{9D8B030D-6E8A-4147-A177-3AD203B41FA5}">
                      <a16:colId xmlns:a16="http://schemas.microsoft.com/office/drawing/2014/main" val="2082016893"/>
                    </a:ext>
                  </a:extLst>
                </a:gridCol>
                <a:gridCol w="609902">
                  <a:extLst>
                    <a:ext uri="{9D8B030D-6E8A-4147-A177-3AD203B41FA5}">
                      <a16:colId xmlns:a16="http://schemas.microsoft.com/office/drawing/2014/main" val="1909023532"/>
                    </a:ext>
                  </a:extLst>
                </a:gridCol>
                <a:gridCol w="247773">
                  <a:extLst>
                    <a:ext uri="{9D8B030D-6E8A-4147-A177-3AD203B41FA5}">
                      <a16:colId xmlns:a16="http://schemas.microsoft.com/office/drawing/2014/main" val="2761699290"/>
                    </a:ext>
                  </a:extLst>
                </a:gridCol>
                <a:gridCol w="123886">
                  <a:extLst>
                    <a:ext uri="{9D8B030D-6E8A-4147-A177-3AD203B41FA5}">
                      <a16:colId xmlns:a16="http://schemas.microsoft.com/office/drawing/2014/main" val="262229940"/>
                    </a:ext>
                  </a:extLst>
                </a:gridCol>
                <a:gridCol w="104827">
                  <a:extLst>
                    <a:ext uri="{9D8B030D-6E8A-4147-A177-3AD203B41FA5}">
                      <a16:colId xmlns:a16="http://schemas.microsoft.com/office/drawing/2014/main" val="2889375959"/>
                    </a:ext>
                  </a:extLst>
                </a:gridCol>
                <a:gridCol w="1029210">
                  <a:extLst>
                    <a:ext uri="{9D8B030D-6E8A-4147-A177-3AD203B41FA5}">
                      <a16:colId xmlns:a16="http://schemas.microsoft.com/office/drawing/2014/main" val="3549357327"/>
                    </a:ext>
                  </a:extLst>
                </a:gridCol>
                <a:gridCol w="609902">
                  <a:extLst>
                    <a:ext uri="{9D8B030D-6E8A-4147-A177-3AD203B41FA5}">
                      <a16:colId xmlns:a16="http://schemas.microsoft.com/office/drawing/2014/main" val="3041842706"/>
                    </a:ext>
                  </a:extLst>
                </a:gridCol>
                <a:gridCol w="257302">
                  <a:extLst>
                    <a:ext uri="{9D8B030D-6E8A-4147-A177-3AD203B41FA5}">
                      <a16:colId xmlns:a16="http://schemas.microsoft.com/office/drawing/2014/main" val="3646303720"/>
                    </a:ext>
                  </a:extLst>
                </a:gridCol>
              </a:tblGrid>
              <a:tr h="161925">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CE6F1"/>
                    </a:solidFill>
                  </a:tcPr>
                </a:tc>
                <a:tc gridSpan="9">
                  <a:txBody>
                    <a:bodyPr/>
                    <a:lstStyle/>
                    <a:p>
                      <a:pPr algn="ctr" fontAlgn="b"/>
                      <a:r>
                        <a:rPr lang="en-US" sz="1000" b="1" i="0" u="none" strike="noStrike">
                          <a:effectLst/>
                          <a:latin typeface="Arial" panose="020B0604020202020204" pitchFamily="34" charset="0"/>
                        </a:rPr>
                        <a:t>Variance encompassing 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gridSpan="3">
                  <a:txBody>
                    <a:bodyPr/>
                    <a:lstStyle/>
                    <a:p>
                      <a:pPr algn="ctr" fontAlgn="b"/>
                      <a:r>
                        <a:rPr lang="en-US" sz="1000" b="1" i="0" u="none" strike="noStrike">
                          <a:effectLst/>
                          <a:latin typeface="Arial" panose="020B0604020202020204" pitchFamily="34" charset="0"/>
                        </a:rPr>
                        <a:t>Mean encompassing test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85239079"/>
                  </a:ext>
                </a:extLst>
              </a:tr>
              <a:tr h="171450">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CE6F1"/>
                    </a:solidFill>
                  </a:tcPr>
                </a:tc>
                <a:tc gridSpan="2">
                  <a:txBody>
                    <a:bodyPr/>
                    <a:lstStyle/>
                    <a:p>
                      <a:pPr algn="l" fontAlgn="b"/>
                      <a:r>
                        <a:rPr lang="en-US" sz="1000" b="1" i="0" u="none" strike="noStrike">
                          <a:effectLst/>
                          <a:latin typeface="Arial" panose="020B0604020202020204" pitchFamily="34" charset="0"/>
                        </a:rPr>
                        <a:t>Quadratic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hMerge="1">
                  <a:txBody>
                    <a:bodyPr/>
                    <a:lstStyle/>
                    <a:p>
                      <a:endParaRPr lang="en-US"/>
                    </a:p>
                  </a:txBody>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Break</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F-TEST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465248995"/>
                  </a:ext>
                </a:extLst>
              </a:tr>
              <a:tr h="171450">
                <a:tc>
                  <a:txBody>
                    <a:bodyPr/>
                    <a:lstStyle/>
                    <a:p>
                      <a:pPr algn="ctr" fontAlgn="b"/>
                      <a:r>
                        <a:rPr lang="en-US" sz="1000" b="1" i="0" u="none" strike="noStrike">
                          <a:effectLst/>
                          <a:latin typeface="Arial" panose="020B0604020202020204" pitchFamily="34" charset="0"/>
                        </a:rPr>
                        <a:t>constant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11.12</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1.26</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10.01</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8.67</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10.23</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586579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(14.96)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(18.25)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(2.22)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(12.01)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9442526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04636607"/>
                  </a:ext>
                </a:extLst>
              </a:tr>
              <a:tr h="161925">
                <a:tc>
                  <a:txBody>
                    <a:bodyPr/>
                    <a:lstStyle/>
                    <a:p>
                      <a:pPr algn="ctr" fontAlgn="b"/>
                      <a:r>
                        <a:rPr lang="en-US" sz="1000" b="1" i="0" u="none" strike="noStrike">
                          <a:effectLst/>
                          <a:latin typeface="Arial" panose="020B060402020202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0.11</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1.87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63383056"/>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(0.25)</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(16.42)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(1.94)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(4.26)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0793935"/>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01400525"/>
                  </a:ext>
                </a:extLst>
              </a:tr>
              <a:tr h="161925">
                <a:tc>
                  <a:txBody>
                    <a:bodyPr/>
                    <a:lstStyle/>
                    <a:p>
                      <a:pPr algn="ctr" fontAlgn="b"/>
                      <a:r>
                        <a:rPr lang="en-US" sz="1000" b="1" i="0" u="none" strike="noStrike">
                          <a:effectLst/>
                          <a:latin typeface="Arial" panose="020B0604020202020204" pitchFamily="34" charset="0"/>
                        </a:rPr>
                        <a:t>TSQ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0.13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3584156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(8.77)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(0.35)</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591954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70565535"/>
                  </a:ext>
                </a:extLst>
              </a:tr>
              <a:tr h="161925">
                <a:tc>
                  <a:txBody>
                    <a:bodyPr/>
                    <a:lstStyle/>
                    <a:p>
                      <a:pPr algn="ctr" fontAlgn="b"/>
                      <a:r>
                        <a:rPr lang="en-US" sz="1000" b="1" i="0" u="none" strike="noStrike">
                          <a:effectLst/>
                          <a:latin typeface="Arial" panose="020B0604020202020204"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-13.47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9941401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(-9.12)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87073780"/>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2936472"/>
                  </a:ext>
                </a:extLst>
              </a:tr>
              <a:tr h="161925">
                <a:tc>
                  <a:txBody>
                    <a:bodyPr/>
                    <a:lstStyle/>
                    <a:p>
                      <a:pPr algn="ctr" fontAlgn="b"/>
                      <a:r>
                        <a:rPr lang="en-US" sz="1000" b="1" i="0" u="none" strike="noStrike">
                          <a:effectLst/>
                          <a:latin typeface="Arial" panose="020B060402020202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1.91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7196785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782207"/>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6113089"/>
                  </a:ext>
                </a:extLst>
              </a:tr>
              <a:tr h="323850">
                <a:tc>
                  <a:txBody>
                    <a:bodyPr/>
                    <a:lstStyle/>
                    <a:p>
                      <a:pPr algn="ctr" fontAlgn="b"/>
                      <a:r>
                        <a:rPr lang="en-US" sz="1000" b="1" i="0" u="none" strike="noStrike">
                          <a:effectLst/>
                          <a:latin typeface="Arial" panose="020B0604020202020204" pitchFamily="34" charset="0"/>
                        </a:rPr>
                        <a:t>Y-prediction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0.89</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0.14</a:t>
                      </a: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dirty="0">
                          <a:effectLst/>
                          <a:latin typeface="Arial" panose="020B0604020202020204" pitchFamily="34" charset="0"/>
                        </a:rPr>
                        <a:t>quad: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test TSQ = 0;</a:t>
                      </a:r>
                    </a:p>
                  </a:txBody>
                  <a:tcPr marL="9525" marR="9525" marT="9525" marB="0" anchor="b">
                    <a:lnL>
                      <a:noFill/>
                    </a:lnL>
                    <a:lnR>
                      <a:noFill/>
                    </a:lnR>
                    <a:lnT>
                      <a:noFill/>
                    </a:lnT>
                    <a:lnB>
                      <a:noFill/>
                    </a:lnB>
                  </a:tcPr>
                </a:tc>
                <a:tc>
                  <a:txBody>
                    <a:bodyPr/>
                    <a:lstStyle/>
                    <a:p>
                      <a:pPr algn="r" fontAlgn="ctr"/>
                      <a:r>
                        <a:rPr lang="en-US" sz="1000" b="0" i="0" u="none" strike="noStrike" dirty="0">
                          <a:effectLst/>
                          <a:latin typeface="Arial" panose="020B0604020202020204" pitchFamily="34" charset="0"/>
                        </a:rPr>
                        <a:t>F = 0.12</a:t>
                      </a:r>
                    </a:p>
                  </a:txBody>
                  <a:tcPr marL="9525" marR="9525" marT="9525" marB="0" anchor="ctr">
                    <a:lnL>
                      <a:noFill/>
                    </a:lnL>
                    <a:lnR>
                      <a:noFill/>
                    </a:lnR>
                    <a:lnT>
                      <a:noFill/>
                    </a:lnT>
                    <a:lnB>
                      <a:noFill/>
                    </a:lnB>
                  </a:tcPr>
                </a:tc>
                <a:tc>
                  <a:txBody>
                    <a:bodyPr/>
                    <a:lstStyle/>
                    <a:p>
                      <a:pPr algn="l" fontAlgn="ctr"/>
                      <a:r>
                        <a:rPr lang="en-US" sz="1000" b="0" i="0" u="none" strike="noStrike" dirty="0">
                          <a:effectLst/>
                          <a:latin typeface="Arial" panose="020B060402020202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38134755"/>
                  </a:ext>
                </a:extLst>
              </a:tr>
              <a:tr h="323850">
                <a:tc>
                  <a:txBody>
                    <a:bodyPr/>
                    <a:lstStyle/>
                    <a:p>
                      <a:pPr algn="ctr" fontAlgn="t"/>
                      <a:r>
                        <a:rPr lang="en-US" sz="1000" b="1" i="0" u="none" strike="noStrike">
                          <a:effectLst/>
                          <a:latin typeface="Arial" panose="020B0604020202020204" pitchFamily="34" charset="0"/>
                        </a:rPr>
                        <a:t>from other 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t"/>
                      <a:r>
                        <a:rPr lang="en-US" sz="1000" b="0" i="0" u="none" strike="noStrike">
                          <a:effectLst/>
                          <a:latin typeface="Arial" panose="020B0604020202020204" pitchFamily="34" charset="0"/>
                        </a:rPr>
                        <a:t>(2.61)</a:t>
                      </a:r>
                    </a:p>
                  </a:txBody>
                  <a:tcPr marL="9525" marR="9525" marT="9525" marB="0">
                    <a:lnL>
                      <a:noFill/>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US" sz="1000" b="0" i="0" u="none" strike="noStrike">
                          <a:effectLst/>
                          <a:latin typeface="Arial" panose="020B060402020202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a:noFill/>
                    </a:lnR>
                    <a:lnT>
                      <a:noFill/>
                    </a:lnT>
                    <a:lnB>
                      <a:noFill/>
                    </a:lnB>
                  </a:tcPr>
                </a:tc>
                <a:tc>
                  <a:txBody>
                    <a:bodyPr/>
                    <a:lstStyle/>
                    <a:p>
                      <a:pPr algn="r" fontAlgn="t"/>
                      <a:r>
                        <a:rPr lang="en-US" sz="1000" b="0" i="0" u="none" strike="noStrike">
                          <a:effectLst/>
                          <a:latin typeface="Arial" panose="020B0604020202020204" pitchFamily="34" charset="0"/>
                        </a:rPr>
                        <a:t>(0.35)</a:t>
                      </a:r>
                    </a:p>
                  </a:txBody>
                  <a:tcPr marL="9525" marR="9525" marT="9525" marB="0">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dirty="0">
                          <a:effectLst/>
                          <a:latin typeface="Arial" panose="020B0604020202020204" pitchFamily="34" charset="0"/>
                        </a:rPr>
                        <a:t>break: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test D=DT=0;</a:t>
                      </a:r>
                    </a:p>
                  </a:txBody>
                  <a:tcPr marL="9525" marR="9525" marT="9525" marB="0" anchor="b">
                    <a:lnL>
                      <a:noFill/>
                    </a:lnL>
                    <a:lnR>
                      <a:noFill/>
                    </a:lnR>
                    <a:lnT>
                      <a:noFill/>
                    </a:lnT>
                    <a:lnB>
                      <a:noFill/>
                    </a:lnB>
                  </a:tcPr>
                </a:tc>
                <a:tc>
                  <a:txBody>
                    <a:bodyPr/>
                    <a:lstStyle/>
                    <a:p>
                      <a:pPr algn="r" fontAlgn="ctr"/>
                      <a:r>
                        <a:rPr lang="en-US" sz="1000" b="0" i="0" u="none" strike="noStrike">
                          <a:effectLst/>
                          <a:latin typeface="Arial" panose="020B0604020202020204" pitchFamily="34" charset="0"/>
                        </a:rPr>
                        <a:t>F = 3.07</a:t>
                      </a:r>
                    </a:p>
                  </a:txBody>
                  <a:tcPr marL="9525" marR="9525" marT="9525" marB="0" anchor="ctr">
                    <a:lnL>
                      <a:noFill/>
                    </a:lnL>
                    <a:lnR>
                      <a:noFill/>
                    </a:lnR>
                    <a:lnT>
                      <a:noFill/>
                    </a:lnT>
                    <a:lnB>
                      <a:noFill/>
                    </a:lnB>
                  </a:tcPr>
                </a:tc>
                <a:tc>
                  <a:txBody>
                    <a:bodyPr/>
                    <a:lstStyle/>
                    <a:p>
                      <a:pPr algn="l" fontAlgn="ctr"/>
                      <a:r>
                        <a:rPr lang="en-US" sz="1000" b="0" i="0" u="none" strike="noStrike">
                          <a:effectLst/>
                          <a:latin typeface="Arial" panose="020B0604020202020204" pitchFamily="34" charset="0"/>
                        </a:rPr>
                        <a:t>*</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22124789"/>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2668948"/>
                  </a:ext>
                </a:extLst>
              </a:tr>
              <a:tr h="161925">
                <a:tc>
                  <a:txBody>
                    <a:bodyPr/>
                    <a:lstStyle/>
                    <a:p>
                      <a:pPr algn="ctr" fontAlgn="b"/>
                      <a:r>
                        <a:rPr lang="en-US" sz="1000" b="1" i="0" u="none" strike="noStrike">
                          <a:effectLst/>
                          <a:latin typeface="Arial" panose="020B0604020202020204" pitchFamily="34"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56823777"/>
                  </a:ext>
                </a:extLst>
              </a:tr>
              <a:tr h="161925">
                <a:tc>
                  <a:txBody>
                    <a:bodyPr/>
                    <a:lstStyle/>
                    <a:p>
                      <a:pPr algn="ctr" fontAlgn="b"/>
                      <a:r>
                        <a:rPr lang="en-US" sz="1000" b="1" i="0" u="none" strike="noStrike" dirty="0" err="1">
                          <a:effectLst/>
                          <a:latin typeface="Arial" panose="020B0604020202020204" pitchFamily="34" charset="0"/>
                        </a:rPr>
                        <a:t>adj</a:t>
                      </a:r>
                      <a:r>
                        <a:rPr lang="en-US" sz="1000" b="1" i="0" u="none" strike="noStrike" dirty="0">
                          <a:effectLst/>
                          <a:latin typeface="Arial" panose="020B0604020202020204" pitchFamily="34" charset="0"/>
                        </a:rPr>
                        <a:t> </a:t>
                      </a:r>
                      <a:r>
                        <a:rPr lang="en-US" sz="1000" b="1" i="0" u="none" strike="noStrike" dirty="0" smtClean="0">
                          <a:effectLst/>
                          <a:latin typeface="Arial" panose="020B0604020202020204" pitchFamily="34" charset="0"/>
                        </a:rPr>
                        <a:t>R-</a:t>
                      </a:r>
                      <a:r>
                        <a:rPr lang="en-US" sz="1000" b="1" i="0" u="none" strike="noStrike" dirty="0" err="1" smtClean="0">
                          <a:effectLst/>
                          <a:latin typeface="Arial" panose="020B0604020202020204" pitchFamily="34" charset="0"/>
                        </a:rPr>
                        <a:t>sq</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07008692"/>
                  </a:ext>
                </a:extLst>
              </a:tr>
              <a:tr h="161925">
                <a:tc>
                  <a:txBody>
                    <a:bodyPr/>
                    <a:lstStyle/>
                    <a:p>
                      <a:pPr algn="ctr" fontAlgn="b"/>
                      <a:r>
                        <a:rPr lang="en-US" sz="1000" b="1" i="0" u="none" strike="noStrike">
                          <a:effectLst/>
                          <a:latin typeface="Arial" panose="020B060402020202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457.6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1746.3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212.2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2332175"/>
                  </a:ext>
                </a:extLst>
              </a:tr>
              <a:tr h="161925">
                <a:tc>
                  <a:txBody>
                    <a:bodyPr/>
                    <a:lstStyle/>
                    <a:p>
                      <a:pPr algn="ctr" fontAlgn="b"/>
                      <a:r>
                        <a:rPr lang="en-US" sz="1000" b="1" i="0" u="none" strike="noStrike">
                          <a:effectLst/>
                          <a:latin typeface="Arial" panose="020B0604020202020204" pitchFamily="34" charset="0"/>
                        </a:rPr>
                        <a:t>root MSE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0.06</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2.24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60040982"/>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1081125"/>
                  </a:ext>
                </a:extLst>
              </a:tr>
              <a:tr h="161925">
                <a:tc gridSpan="9">
                  <a:txBody>
                    <a:bodyPr/>
                    <a:lstStyle/>
                    <a:p>
                      <a:pPr algn="l" fontAlgn="b"/>
                      <a:r>
                        <a:rPr lang="en-US" sz="1000" b="0" i="0" u="none" strike="noStrike">
                          <a:effectLst/>
                          <a:latin typeface="Arial" panose="020B0604020202020204" pitchFamily="34" charset="0"/>
                        </a:rPr>
                        <a:t>note:  All regressions estimated with OLS using the SAS REG procedure.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7291151"/>
                  </a:ext>
                </a:extLst>
              </a:tr>
              <a:tr h="161925">
                <a:tc gridSpan="2">
                  <a:txBody>
                    <a:bodyPr/>
                    <a:lstStyle/>
                    <a:p>
                      <a:pPr algn="l" fontAlgn="b"/>
                      <a:r>
                        <a:rPr lang="en-US" sz="1000" b="0" i="0" u="none" strike="noStrike">
                          <a:effectLst/>
                          <a:latin typeface="Arial" panose="020B0604020202020204" pitchFamily="34" charset="0"/>
                        </a:rPr>
                        <a:t> T-stats in parentheses.</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598767489"/>
                  </a:ext>
                </a:extLst>
              </a:tr>
              <a:tr h="161925">
                <a:tc gridSpan="3">
                  <a:txBody>
                    <a:bodyPr/>
                    <a:lstStyle/>
                    <a:p>
                      <a:pPr algn="l" fontAlgn="b"/>
                      <a:r>
                        <a:rPr lang="en-US" sz="1000" b="0" i="0" u="none" strike="noStrike">
                          <a:effectLst/>
                          <a:latin typeface="Arial" panose="020B0604020202020204" pitchFamily="34" charset="0"/>
                        </a:rPr>
                        <a:t>*** significant at the .01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91233401"/>
                  </a:ext>
                </a:extLst>
              </a:tr>
              <a:tr h="161925">
                <a:tc gridSpan="3">
                  <a:txBody>
                    <a:bodyPr/>
                    <a:lstStyle/>
                    <a:p>
                      <a:pPr algn="l" fontAlgn="b"/>
                      <a:r>
                        <a:rPr lang="en-US" sz="1000" b="0" i="0" u="none" strike="noStrike">
                          <a:effectLst/>
                          <a:latin typeface="Arial" panose="020B0604020202020204" pitchFamily="34" charset="0"/>
                        </a:rPr>
                        <a:t>**  significant at the .05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30908012"/>
                  </a:ext>
                </a:extLst>
              </a:tr>
              <a:tr h="161925">
                <a:tc gridSpan="3">
                  <a:txBody>
                    <a:bodyPr/>
                    <a:lstStyle/>
                    <a:p>
                      <a:pPr algn="l" fontAlgn="b"/>
                      <a:r>
                        <a:rPr lang="en-US" sz="1000" b="0" i="0" u="none" strike="noStrike" dirty="0">
                          <a:effectLst/>
                          <a:latin typeface="Arial" panose="020B0604020202020204" pitchFamily="34" charset="0"/>
                        </a:rPr>
                        <a:t>*   significant at the .10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38293560"/>
                  </a:ext>
                </a:extLst>
              </a:tr>
            </a:tbl>
          </a:graphicData>
        </a:graphic>
      </p:graphicFrame>
      <p:sp>
        <p:nvSpPr>
          <p:cNvPr id="6" name="TextBox 5"/>
          <p:cNvSpPr txBox="1"/>
          <p:nvPr/>
        </p:nvSpPr>
        <p:spPr>
          <a:xfrm>
            <a:off x="363894" y="1679510"/>
            <a:ext cx="1950098" cy="2062103"/>
          </a:xfrm>
          <a:prstGeom prst="rect">
            <a:avLst/>
          </a:prstGeom>
          <a:noFill/>
          <a:ln>
            <a:solidFill>
              <a:srgbClr val="C00000"/>
            </a:solidFill>
          </a:ln>
        </p:spPr>
        <p:txBody>
          <a:bodyPr wrap="square" rtlCol="0">
            <a:spAutoFit/>
          </a:bodyPr>
          <a:lstStyle/>
          <a:p>
            <a:r>
              <a:rPr lang="en-US" sz="1600" dirty="0" smtClean="0"/>
              <a:t>The ‘break’ model contributes significantly to the explanation of the ‘quadratic’ model.</a:t>
            </a:r>
          </a:p>
          <a:p>
            <a:endParaRPr lang="en-US" sz="1600" dirty="0"/>
          </a:p>
          <a:p>
            <a:r>
              <a:rPr lang="en-US" sz="1600" dirty="0" smtClean="0"/>
              <a:t>Conclusion: reject the ‘quadratic’ model</a:t>
            </a:r>
            <a:endParaRPr lang="en-US" sz="1600" dirty="0"/>
          </a:p>
        </p:txBody>
      </p:sp>
      <p:cxnSp>
        <p:nvCxnSpPr>
          <p:cNvPr id="8" name="Straight Arrow Connector 7"/>
          <p:cNvCxnSpPr>
            <a:stCxn id="6" idx="2"/>
          </p:cNvCxnSpPr>
          <p:nvPr/>
        </p:nvCxnSpPr>
        <p:spPr>
          <a:xfrm>
            <a:off x="1338943" y="3741613"/>
            <a:ext cx="3083767" cy="55979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63894" y="4145502"/>
            <a:ext cx="1950098" cy="2308324"/>
          </a:xfrm>
          <a:prstGeom prst="rect">
            <a:avLst/>
          </a:prstGeom>
          <a:noFill/>
          <a:ln>
            <a:solidFill>
              <a:srgbClr val="C00000"/>
            </a:solidFill>
          </a:ln>
        </p:spPr>
        <p:txBody>
          <a:bodyPr wrap="square" rtlCol="0">
            <a:spAutoFit/>
          </a:bodyPr>
          <a:lstStyle/>
          <a:p>
            <a:r>
              <a:rPr lang="en-US" sz="1600" dirty="0" smtClean="0"/>
              <a:t>T</a:t>
            </a:r>
            <a:r>
              <a:rPr lang="en-US" sz="1600" dirty="0"/>
              <a:t>he ‘</a:t>
            </a:r>
            <a:r>
              <a:rPr lang="en-US" sz="1600" dirty="0" smtClean="0"/>
              <a:t>quadratic’ </a:t>
            </a:r>
            <a:r>
              <a:rPr lang="en-US" sz="1600" dirty="0"/>
              <a:t>model </a:t>
            </a:r>
            <a:r>
              <a:rPr lang="en-US" sz="1600" dirty="0" smtClean="0"/>
              <a:t>contributes nothing to the explanation of the ‘break model.</a:t>
            </a:r>
          </a:p>
          <a:p>
            <a:endParaRPr lang="en-US" sz="1600" dirty="0"/>
          </a:p>
          <a:p>
            <a:r>
              <a:rPr lang="en-US" sz="1600" dirty="0" smtClean="0"/>
              <a:t>Conclusion: fail to reject the ‘’break’ model</a:t>
            </a:r>
            <a:endParaRPr lang="en-US" sz="1600" dirty="0"/>
          </a:p>
        </p:txBody>
      </p:sp>
      <p:cxnSp>
        <p:nvCxnSpPr>
          <p:cNvPr id="11" name="Straight Arrow Connector 10"/>
          <p:cNvCxnSpPr>
            <a:stCxn id="9" idx="3"/>
          </p:cNvCxnSpPr>
          <p:nvPr/>
        </p:nvCxnSpPr>
        <p:spPr>
          <a:xfrm flipV="1">
            <a:off x="2313992" y="4413384"/>
            <a:ext cx="3881535" cy="886280"/>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9731828" y="1362269"/>
            <a:ext cx="2062065" cy="2308324"/>
          </a:xfrm>
          <a:prstGeom prst="rect">
            <a:avLst/>
          </a:prstGeom>
          <a:noFill/>
          <a:ln>
            <a:solidFill>
              <a:srgbClr val="C00000"/>
            </a:solidFill>
          </a:ln>
        </p:spPr>
        <p:txBody>
          <a:bodyPr wrap="square" rtlCol="0">
            <a:spAutoFit/>
          </a:bodyPr>
          <a:lstStyle/>
          <a:p>
            <a:r>
              <a:rPr lang="en-US" dirty="0" smtClean="0"/>
              <a:t>Parameters unique to the ‘quadratic’ model are not rejected from zero.</a:t>
            </a:r>
          </a:p>
          <a:p>
            <a:endParaRPr lang="en-US" dirty="0"/>
          </a:p>
          <a:p>
            <a:r>
              <a:rPr lang="en-US" dirty="0" smtClean="0"/>
              <a:t>Conclusion: the ‘break’ model is not rejected.</a:t>
            </a:r>
            <a:endParaRPr lang="en-US" dirty="0"/>
          </a:p>
        </p:txBody>
      </p:sp>
      <p:cxnSp>
        <p:nvCxnSpPr>
          <p:cNvPr id="16" name="Straight Arrow Connector 15"/>
          <p:cNvCxnSpPr>
            <a:stCxn id="14" idx="1"/>
          </p:cNvCxnSpPr>
          <p:nvPr/>
        </p:nvCxnSpPr>
        <p:spPr>
          <a:xfrm flipH="1">
            <a:off x="8854751" y="2516431"/>
            <a:ext cx="877077" cy="150508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9731828" y="4236098"/>
            <a:ext cx="2062065" cy="2308324"/>
          </a:xfrm>
          <a:prstGeom prst="rect">
            <a:avLst/>
          </a:prstGeom>
          <a:noFill/>
          <a:ln>
            <a:solidFill>
              <a:srgbClr val="C00000"/>
            </a:solidFill>
          </a:ln>
        </p:spPr>
        <p:txBody>
          <a:bodyPr wrap="square" rtlCol="0">
            <a:spAutoFit/>
          </a:bodyPr>
          <a:lstStyle/>
          <a:p>
            <a:r>
              <a:rPr lang="en-US" dirty="0" smtClean="0"/>
              <a:t>Parameters unique to the ‘break’ model are rejected from zero. </a:t>
            </a:r>
          </a:p>
          <a:p>
            <a:endParaRPr lang="en-US" dirty="0"/>
          </a:p>
          <a:p>
            <a:r>
              <a:rPr lang="en-US" dirty="0" smtClean="0"/>
              <a:t>Conclusion: the ‘quadratic’ model is rejected. </a:t>
            </a:r>
            <a:endParaRPr lang="en-US" dirty="0"/>
          </a:p>
        </p:txBody>
      </p:sp>
      <p:cxnSp>
        <p:nvCxnSpPr>
          <p:cNvPr id="19" name="Straight Arrow Connector 18"/>
          <p:cNvCxnSpPr>
            <a:stCxn id="17" idx="1"/>
          </p:cNvCxnSpPr>
          <p:nvPr/>
        </p:nvCxnSpPr>
        <p:spPr>
          <a:xfrm flipH="1" flipV="1">
            <a:off x="8854751" y="4534678"/>
            <a:ext cx="877077" cy="85558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4498848" y="4121118"/>
            <a:ext cx="573024" cy="389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40311" y="4121118"/>
            <a:ext cx="573024" cy="389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241792" y="4009320"/>
            <a:ext cx="637343" cy="279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41792" y="4355922"/>
            <a:ext cx="637343" cy="279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26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7" grpId="0" animBg="1"/>
      <p:bldP spid="3" grpId="0" animBg="1"/>
      <p:bldP spid="13" grpId="0" animBg="1"/>
      <p:bldP spid="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9905946"/>
              </p:ext>
            </p:extLst>
          </p:nvPr>
        </p:nvGraphicFramePr>
        <p:xfrm>
          <a:off x="3434080" y="85682"/>
          <a:ext cx="8128000" cy="6675120"/>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4209952447"/>
                    </a:ext>
                  </a:extLst>
                </a:gridCol>
                <a:gridCol w="2032000">
                  <a:extLst>
                    <a:ext uri="{9D8B030D-6E8A-4147-A177-3AD203B41FA5}">
                      <a16:colId xmlns:a16="http://schemas.microsoft.com/office/drawing/2014/main" val="3707384633"/>
                    </a:ext>
                  </a:extLst>
                </a:gridCol>
                <a:gridCol w="2032000">
                  <a:extLst>
                    <a:ext uri="{9D8B030D-6E8A-4147-A177-3AD203B41FA5}">
                      <a16:colId xmlns:a16="http://schemas.microsoft.com/office/drawing/2014/main" val="3886499516"/>
                    </a:ext>
                  </a:extLst>
                </a:gridCol>
                <a:gridCol w="2032000">
                  <a:extLst>
                    <a:ext uri="{9D8B030D-6E8A-4147-A177-3AD203B41FA5}">
                      <a16:colId xmlns:a16="http://schemas.microsoft.com/office/drawing/2014/main" val="682736979"/>
                    </a:ext>
                  </a:extLst>
                </a:gridCol>
              </a:tblGrid>
              <a:tr h="370840">
                <a:tc gridSpan="2">
                  <a:txBody>
                    <a:bodyPr/>
                    <a:lstStyle/>
                    <a:p>
                      <a:pPr algn="ctr"/>
                      <a:r>
                        <a:rPr lang="en-US" dirty="0" smtClean="0"/>
                        <a:t>J-test</a:t>
                      </a:r>
                      <a:endParaRPr lang="en-US" dirty="0"/>
                    </a:p>
                  </a:txBody>
                  <a:tcPr/>
                </a:tc>
                <a:tc hMerge="1">
                  <a:txBody>
                    <a:bodyPr/>
                    <a:lstStyle/>
                    <a:p>
                      <a:endParaRPr lang="en-US" dirty="0"/>
                    </a:p>
                  </a:txBody>
                  <a:tcPr/>
                </a:tc>
                <a:tc gridSpan="2">
                  <a:txBody>
                    <a:bodyPr/>
                    <a:lstStyle/>
                    <a:p>
                      <a:pPr algn="ctr"/>
                      <a:r>
                        <a:rPr lang="en-US" dirty="0" smtClean="0"/>
                        <a:t>F-test</a:t>
                      </a:r>
                      <a:endParaRPr lang="en-US" dirty="0"/>
                    </a:p>
                  </a:txBody>
                  <a:tcPr/>
                </a:tc>
                <a:tc hMerge="1">
                  <a:txBody>
                    <a:bodyPr/>
                    <a:lstStyle/>
                    <a:p>
                      <a:endParaRPr lang="en-US" dirty="0"/>
                    </a:p>
                  </a:txBody>
                  <a:tcPr/>
                </a:tc>
                <a:extLst>
                  <a:ext uri="{0D108BD9-81ED-4DB2-BD59-A6C34878D82A}">
                    <a16:rowId xmlns:a16="http://schemas.microsoft.com/office/drawing/2014/main" val="1479937768"/>
                  </a:ext>
                </a:extLst>
              </a:tr>
              <a:tr h="370840">
                <a:tc>
                  <a:txBody>
                    <a:bodyPr/>
                    <a:lstStyle/>
                    <a:p>
                      <a:pPr marL="0" algn="ctr" defTabSz="914400" rtl="0" eaLnBrk="1" latinLnBrk="0" hangingPunct="1"/>
                      <a:r>
                        <a:rPr lang="en-US" sz="1800" b="1" kern="1200" dirty="0" smtClean="0">
                          <a:solidFill>
                            <a:schemeClr val="lt1"/>
                          </a:solidFill>
                          <a:latin typeface="+mn-lt"/>
                          <a:ea typeface="+mn-ea"/>
                          <a:cs typeface="+mn-cs"/>
                        </a:rPr>
                        <a:t>Quadratic Model</a:t>
                      </a:r>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Structural Break</a:t>
                      </a:r>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Quadratic Model</a:t>
                      </a:r>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Structural Break</a:t>
                      </a:r>
                      <a:endParaRPr lang="en-US" sz="1800" b="1" kern="1200" dirty="0">
                        <a:solidFill>
                          <a:schemeClr val="lt1"/>
                        </a:solidFill>
                        <a:latin typeface="+mn-lt"/>
                        <a:ea typeface="+mn-ea"/>
                        <a:cs typeface="+mn-cs"/>
                      </a:endParaRPr>
                    </a:p>
                  </a:txBody>
                  <a:tcPr>
                    <a:solidFill>
                      <a:schemeClr val="accent1"/>
                    </a:solidFill>
                  </a:tcPr>
                </a:tc>
                <a:extLst>
                  <a:ext uri="{0D108BD9-81ED-4DB2-BD59-A6C34878D82A}">
                    <a16:rowId xmlns:a16="http://schemas.microsoft.com/office/drawing/2014/main" val="1817596462"/>
                  </a:ext>
                </a:extLst>
              </a:tr>
              <a:tr h="370840">
                <a:tc>
                  <a:txBody>
                    <a:bodyPr/>
                    <a:lstStyle/>
                    <a:p>
                      <a:r>
                        <a:rPr lang="en-US" dirty="0" smtClean="0"/>
                        <a:t>“Acceptable”</a:t>
                      </a:r>
                      <a:endParaRPr lang="en-US" dirty="0"/>
                    </a:p>
                  </a:txBody>
                  <a:tcPr/>
                </a:tc>
                <a:tc>
                  <a:txBody>
                    <a:bodyPr/>
                    <a:lstStyle/>
                    <a:p>
                      <a:r>
                        <a:rPr lang="en-US" dirty="0" smtClean="0"/>
                        <a:t>“Acceptable”</a:t>
                      </a:r>
                      <a:endParaRPr lang="en-US" dirty="0"/>
                    </a:p>
                  </a:txBody>
                  <a:tcPr/>
                </a:tc>
                <a:tc>
                  <a:txBody>
                    <a:bodyPr/>
                    <a:lstStyle/>
                    <a:p>
                      <a:r>
                        <a:rPr lang="en-US" dirty="0" smtClean="0"/>
                        <a:t>“Acceptable”</a:t>
                      </a:r>
                      <a:endParaRPr lang="en-US" dirty="0"/>
                    </a:p>
                  </a:txBody>
                  <a:tcPr/>
                </a:tc>
                <a:tc>
                  <a:txBody>
                    <a:bodyPr/>
                    <a:lstStyle/>
                    <a:p>
                      <a:r>
                        <a:rPr lang="en-US" dirty="0" smtClean="0"/>
                        <a:t>“Acceptable”</a:t>
                      </a:r>
                      <a:endParaRPr lang="en-US" dirty="0"/>
                    </a:p>
                  </a:txBody>
                  <a:tcPr/>
                </a:tc>
                <a:extLst>
                  <a:ext uri="{0D108BD9-81ED-4DB2-BD59-A6C34878D82A}">
                    <a16:rowId xmlns:a16="http://schemas.microsoft.com/office/drawing/2014/main" val="1605494276"/>
                  </a:ext>
                </a:extLst>
              </a:tr>
              <a:tr h="370840">
                <a:tc>
                  <a:txBody>
                    <a:bodyPr/>
                    <a:lstStyle/>
                    <a:p>
                      <a:endParaRPr lang="en-US" dirty="0"/>
                    </a:p>
                  </a:txBody>
                  <a:tcPr/>
                </a:tc>
                <a:tc>
                  <a:txBody>
                    <a:bodyPr/>
                    <a:lstStyle/>
                    <a:p>
                      <a:endParaRPr lang="en-US" dirty="0"/>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630194480"/>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tc>
                <a:extLst>
                  <a:ext uri="{0D108BD9-81ED-4DB2-BD59-A6C34878D82A}">
                    <a16:rowId xmlns:a16="http://schemas.microsoft.com/office/drawing/2014/main" val="530303084"/>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244730"/>
                  </a:ext>
                </a:extLst>
              </a:tr>
              <a:tr h="370840">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07688763"/>
                  </a:ext>
                </a:extLst>
              </a:tr>
              <a:tr h="370840">
                <a:tc>
                  <a:txBody>
                    <a:bodyPr/>
                    <a:lstStyle/>
                    <a:p>
                      <a:endParaRPr lang="en-US"/>
                    </a:p>
                  </a:txBody>
                  <a:tcPr/>
                </a:tc>
                <a:tc>
                  <a:txBody>
                    <a:bodyPr/>
                    <a:lstStyle/>
                    <a:p>
                      <a:endParaRPr lang="en-US"/>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1254240514"/>
                  </a:ext>
                </a:extLst>
              </a:tr>
              <a:tr h="37084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tc>
                <a:extLst>
                  <a:ext uri="{0D108BD9-81ED-4DB2-BD59-A6C34878D82A}">
                    <a16:rowId xmlns:a16="http://schemas.microsoft.com/office/drawing/2014/main" val="1734592859"/>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31751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29466026"/>
                  </a:ext>
                </a:extLst>
              </a:tr>
              <a:tr h="370840">
                <a:tc>
                  <a:txBody>
                    <a:bodyPr/>
                    <a:lstStyle/>
                    <a:p>
                      <a:endParaRPr lang="en-US" dirty="0"/>
                    </a:p>
                  </a:txBody>
                  <a:tcPr/>
                </a:tc>
                <a:tc>
                  <a:txBody>
                    <a:bodyPr/>
                    <a:lstStyle/>
                    <a:p>
                      <a:endParaRPr lang="en-US"/>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4194090927"/>
                  </a:ext>
                </a:extLst>
              </a:tr>
              <a:tr h="370840">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solidFill>
                      <a:schemeClr val="accent4">
                        <a:lumMod val="60000"/>
                        <a:lumOff val="40000"/>
                      </a:schemeClr>
                    </a:solidFill>
                  </a:tcPr>
                </a:tc>
                <a:extLst>
                  <a:ext uri="{0D108BD9-81ED-4DB2-BD59-A6C34878D82A}">
                    <a16:rowId xmlns:a16="http://schemas.microsoft.com/office/drawing/2014/main" val="3861088977"/>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006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19079201"/>
                  </a:ext>
                </a:extLst>
              </a:tr>
              <a:tr h="370840">
                <a:tc>
                  <a:txBody>
                    <a:bodyPr/>
                    <a:lstStyle/>
                    <a:p>
                      <a:endParaRPr lang="en-US" dirty="0"/>
                    </a:p>
                  </a:txBody>
                  <a:tcPr/>
                </a:tc>
                <a:tc>
                  <a:txBody>
                    <a:bodyPr/>
                    <a:lstStyle/>
                    <a:p>
                      <a:endParaRPr lang="en-US"/>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3580001299"/>
                  </a:ext>
                </a:extLst>
              </a:tr>
              <a:tr h="370840">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tc>
                <a:extLst>
                  <a:ext uri="{0D108BD9-81ED-4DB2-BD59-A6C34878D82A}">
                    <a16:rowId xmlns:a16="http://schemas.microsoft.com/office/drawing/2014/main" val="4288684460"/>
                  </a:ext>
                </a:extLst>
              </a:tr>
              <a:tr h="370840">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2453899982"/>
                  </a:ext>
                </a:extLst>
              </a:tr>
            </a:tbl>
          </a:graphicData>
        </a:graphic>
      </p:graphicFrame>
      <p:sp>
        <p:nvSpPr>
          <p:cNvPr id="5" name="TextBox 4"/>
          <p:cNvSpPr txBox="1"/>
          <p:nvPr/>
        </p:nvSpPr>
        <p:spPr>
          <a:xfrm>
            <a:off x="438912" y="2328672"/>
            <a:ext cx="2633472" cy="2862322"/>
          </a:xfrm>
          <a:prstGeom prst="rect">
            <a:avLst/>
          </a:prstGeom>
          <a:noFill/>
          <a:ln>
            <a:solidFill>
              <a:srgbClr val="C00000"/>
            </a:solidFill>
          </a:ln>
        </p:spPr>
        <p:txBody>
          <a:bodyPr wrap="square" rtlCol="0">
            <a:spAutoFit/>
          </a:bodyPr>
          <a:lstStyle/>
          <a:p>
            <a:r>
              <a:rPr lang="en-US" dirty="0" smtClean="0"/>
              <a:t>Complete encompassing reconciliation of the</a:t>
            </a:r>
          </a:p>
          <a:p>
            <a:endParaRPr lang="en-US" dirty="0" smtClean="0"/>
          </a:p>
          <a:p>
            <a:r>
              <a:rPr lang="en-US" dirty="0" smtClean="0"/>
              <a:t>Mean Encompassing tests (J-test)</a:t>
            </a:r>
          </a:p>
          <a:p>
            <a:endParaRPr lang="en-US" dirty="0" smtClean="0"/>
          </a:p>
          <a:p>
            <a:r>
              <a:rPr lang="en-US" dirty="0" smtClean="0"/>
              <a:t>and the</a:t>
            </a:r>
          </a:p>
          <a:p>
            <a:r>
              <a:rPr lang="en-US" dirty="0" smtClean="0"/>
              <a:t> </a:t>
            </a:r>
          </a:p>
          <a:p>
            <a:r>
              <a:rPr lang="en-US" dirty="0" smtClean="0"/>
              <a:t>Variance Encompassing Tests (F-test)</a:t>
            </a:r>
            <a:endParaRPr lang="en-US" dirty="0"/>
          </a:p>
        </p:txBody>
      </p:sp>
    </p:spTree>
    <p:extLst>
      <p:ext uri="{BB962C8B-B14F-4D97-AF65-F5344CB8AC3E}">
        <p14:creationId xmlns:p14="http://schemas.microsoft.com/office/powerpoint/2010/main" val="147939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 of automatic model selection in PROC REG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1333203"/>
              </p:ext>
            </p:extLst>
          </p:nvPr>
        </p:nvGraphicFramePr>
        <p:xfrm>
          <a:off x="957785" y="1355267"/>
          <a:ext cx="7160603" cy="2957240"/>
        </p:xfrm>
        <a:graphic>
          <a:graphicData uri="http://schemas.openxmlformats.org/drawingml/2006/table">
            <a:tbl>
              <a:tblPr firstRow="1"/>
              <a:tblGrid>
                <a:gridCol w="4897772">
                  <a:extLst>
                    <a:ext uri="{9D8B030D-6E8A-4147-A177-3AD203B41FA5}">
                      <a16:colId xmlns:a16="http://schemas.microsoft.com/office/drawing/2014/main" val="3214138190"/>
                    </a:ext>
                  </a:extLst>
                </a:gridCol>
                <a:gridCol w="2262831">
                  <a:extLst>
                    <a:ext uri="{9D8B030D-6E8A-4147-A177-3AD203B41FA5}">
                      <a16:colId xmlns:a16="http://schemas.microsoft.com/office/drawing/2014/main" val="1641278054"/>
                    </a:ext>
                  </a:extLst>
                </a:gridCol>
              </a:tblGrid>
              <a:tr h="369655">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Regression selection process</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winning model</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670236469"/>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Selection=adjRsq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3405388"/>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Selection=Stepwise</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660146371"/>
                  </a:ext>
                </a:extLst>
              </a:tr>
              <a:tr h="369655">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Selection=Forward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118264310"/>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Selection=Backward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449078831"/>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Selection=maxR</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949990132"/>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Selection=minR</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830924907"/>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Selection=CP</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87954846"/>
                  </a:ext>
                </a:extLst>
              </a:tr>
            </a:tbl>
          </a:graphicData>
        </a:graphic>
      </p:graphicFrame>
      <p:sp>
        <p:nvSpPr>
          <p:cNvPr id="6" name="TextBox 5"/>
          <p:cNvSpPr txBox="1"/>
          <p:nvPr/>
        </p:nvSpPr>
        <p:spPr>
          <a:xfrm>
            <a:off x="8390238" y="1956724"/>
            <a:ext cx="3267048" cy="2031325"/>
          </a:xfrm>
          <a:prstGeom prst="rect">
            <a:avLst/>
          </a:prstGeom>
          <a:noFill/>
          <a:ln w="28575">
            <a:solidFill>
              <a:srgbClr val="C00000"/>
            </a:solidFill>
          </a:ln>
        </p:spPr>
        <p:txBody>
          <a:bodyPr wrap="none" rtlCol="0">
            <a:spAutoFit/>
          </a:bodyPr>
          <a:lstStyle/>
          <a:p>
            <a:r>
              <a:rPr lang="en-US" dirty="0" smtClean="0"/>
              <a:t>Automatic selection leads to the </a:t>
            </a:r>
          </a:p>
          <a:p>
            <a:endParaRPr lang="en-US" dirty="0" smtClean="0"/>
          </a:p>
          <a:p>
            <a:r>
              <a:rPr lang="en-US" dirty="0" smtClean="0"/>
              <a:t>Structural break model 3 times</a:t>
            </a:r>
          </a:p>
          <a:p>
            <a:r>
              <a:rPr lang="en-US" dirty="0" smtClean="0"/>
              <a:t>Quadratic model 1 time, and the</a:t>
            </a:r>
          </a:p>
          <a:p>
            <a:r>
              <a:rPr lang="en-US" dirty="0" smtClean="0"/>
              <a:t>Super model 3 times. </a:t>
            </a:r>
          </a:p>
          <a:p>
            <a:endParaRPr lang="en-US" dirty="0"/>
          </a:p>
          <a:p>
            <a:r>
              <a:rPr lang="en-US" dirty="0" smtClean="0"/>
              <a:t>Which to believe?</a:t>
            </a:r>
            <a:endParaRPr lang="en-US" dirty="0"/>
          </a:p>
        </p:txBody>
      </p:sp>
    </p:spTree>
    <p:extLst>
      <p:ext uri="{BB962C8B-B14F-4D97-AF65-F5344CB8AC3E}">
        <p14:creationId xmlns:p14="http://schemas.microsoft.com/office/powerpoint/2010/main" val="1984679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Ramsey misspecification tests (RESET) from SAS/ETS</a:t>
            </a:r>
            <a:endParaRPr lang="en-US" dirty="0"/>
          </a:p>
        </p:txBody>
      </p:sp>
      <p:sp>
        <p:nvSpPr>
          <p:cNvPr id="3" name="Rectangle 2"/>
          <p:cNvSpPr/>
          <p:nvPr/>
        </p:nvSpPr>
        <p:spPr>
          <a:xfrm>
            <a:off x="529281" y="3327219"/>
            <a:ext cx="6096000" cy="3416320"/>
          </a:xfrm>
          <a:prstGeom prst="rect">
            <a:avLst/>
          </a:prstGeom>
        </p:spPr>
        <p:txBody>
          <a:bodyPr>
            <a:spAutoFit/>
          </a:bodyPr>
          <a:lstStyle/>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model_1: model y = T  / reset;</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model_2: model y = T TSQ/ reset;</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model_3: model y = T D / reset;</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model_4: model y = T D DT/ reset ;</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p:txBody>
      </p:sp>
      <p:graphicFrame>
        <p:nvGraphicFramePr>
          <p:cNvPr id="4" name="Table 3"/>
          <p:cNvGraphicFramePr>
            <a:graphicFrameLocks noGrp="1"/>
          </p:cNvGraphicFramePr>
          <p:nvPr>
            <p:extLst>
              <p:ext uri="{D42A27DB-BD31-4B8C-83A1-F6EECF244321}">
                <p14:modId xmlns:p14="http://schemas.microsoft.com/office/powerpoint/2010/main" val="1283288378"/>
              </p:ext>
            </p:extLst>
          </p:nvPr>
        </p:nvGraphicFramePr>
        <p:xfrm>
          <a:off x="4825313" y="996778"/>
          <a:ext cx="7145918" cy="2468880"/>
        </p:xfrm>
        <a:graphic>
          <a:graphicData uri="http://schemas.openxmlformats.org/drawingml/2006/table">
            <a:tbl>
              <a:tblPr firstRow="1" firstCol="1"/>
              <a:tblGrid>
                <a:gridCol w="2540773">
                  <a:extLst>
                    <a:ext uri="{9D8B030D-6E8A-4147-A177-3AD203B41FA5}">
                      <a16:colId xmlns:a16="http://schemas.microsoft.com/office/drawing/2014/main" val="2735348550"/>
                    </a:ext>
                  </a:extLst>
                </a:gridCol>
                <a:gridCol w="1621701">
                  <a:extLst>
                    <a:ext uri="{9D8B030D-6E8A-4147-A177-3AD203B41FA5}">
                      <a16:colId xmlns:a16="http://schemas.microsoft.com/office/drawing/2014/main" val="2595496493"/>
                    </a:ext>
                  </a:extLst>
                </a:gridCol>
                <a:gridCol w="1416047">
                  <a:extLst>
                    <a:ext uri="{9D8B030D-6E8A-4147-A177-3AD203B41FA5}">
                      <a16:colId xmlns:a16="http://schemas.microsoft.com/office/drawing/2014/main" val="1076208450"/>
                    </a:ext>
                  </a:extLst>
                </a:gridCol>
                <a:gridCol w="1567397">
                  <a:extLst>
                    <a:ext uri="{9D8B030D-6E8A-4147-A177-3AD203B41FA5}">
                      <a16:colId xmlns:a16="http://schemas.microsoft.com/office/drawing/2014/main" val="1910570381"/>
                    </a:ext>
                  </a:extLst>
                </a:gridCol>
              </a:tblGrid>
              <a:tr h="0">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Model</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dirty="0">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P=2</a:t>
                      </a:r>
                      <a:endParaRPr lang="en-US" sz="18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P=3</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P=4</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892338021"/>
                  </a:ext>
                </a:extLst>
              </a:tr>
              <a:tr h="0">
                <a:tc>
                  <a:txBody>
                    <a:bodyPr/>
                    <a:lstStyle/>
                    <a:p>
                      <a:pPr marL="0" marR="0">
                        <a:spcBef>
                          <a:spcPts val="0"/>
                        </a:spcBef>
                        <a:spcAft>
                          <a:spcPts val="0"/>
                        </a:spcAft>
                      </a:pPr>
                      <a:r>
                        <a:rPr lang="en-US" sz="1800" b="1" dirty="0">
                          <a:effectLst/>
                          <a:latin typeface="SAS Monospace" panose="020B0609020202020204" pitchFamily="49" charset="0"/>
                          <a:ea typeface="Calibri" panose="020F0502020204030204" pitchFamily="34" charset="0"/>
                          <a:cs typeface="Times New Roman" panose="02020603050405020304" pitchFamily="18" charset="0"/>
                        </a:rPr>
                        <a:t>1 Y=T              Linear</a:t>
                      </a:r>
                      <a:endParaRPr lang="en-US" sz="18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FF0000"/>
                          </a:solidFill>
                          <a:effectLst/>
                          <a:latin typeface="SAS Monospace" panose="020B0609020202020204" pitchFamily="49" charset="0"/>
                          <a:ea typeface="Calibri" panose="020F0502020204030204" pitchFamily="34" charset="0"/>
                          <a:cs typeface="Times New Roman" panose="02020603050405020304" pitchFamily="18" charset="0"/>
                        </a:rPr>
                        <a:t>Reject </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FF0000"/>
                          </a:solidFill>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FF0000"/>
                          </a:solidFill>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14182118"/>
                  </a:ext>
                </a:extLst>
              </a:tr>
              <a:tr h="0">
                <a:tc>
                  <a:txBody>
                    <a:bodyPr/>
                    <a:lstStyle/>
                    <a:p>
                      <a:pPr marL="0" marR="0">
                        <a:spcBef>
                          <a:spcPts val="0"/>
                        </a:spcBef>
                        <a:spcAft>
                          <a:spcPts val="0"/>
                        </a:spcAft>
                      </a:pPr>
                      <a:r>
                        <a:rPr lang="en-US" sz="1800" b="1">
                          <a:effectLst/>
                          <a:latin typeface="SAS Monospace" panose="020B0609020202020204" pitchFamily="49" charset="0"/>
                          <a:ea typeface="Calibri" panose="020F0502020204030204" pitchFamily="34" charset="0"/>
                          <a:cs typeface="Times New Roman" panose="02020603050405020304" pitchFamily="18" charset="0"/>
                        </a:rPr>
                        <a:t>2 Y=T TSQ     Quadratic</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Fail to reject </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chemeClr val="accent6">
                        <a:lumMod val="20000"/>
                        <a:lumOff val="80000"/>
                      </a:schemeClr>
                    </a:solidFill>
                  </a:tcPr>
                </a:tc>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chemeClr val="accent6">
                        <a:lumMod val="20000"/>
                        <a:lumOff val="80000"/>
                      </a:schemeClr>
                    </a:solidFill>
                  </a:tcPr>
                </a:tc>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794028512"/>
                  </a:ext>
                </a:extLst>
              </a:tr>
              <a:tr h="0">
                <a:tc>
                  <a:txBody>
                    <a:bodyPr/>
                    <a:lstStyle/>
                    <a:p>
                      <a:pPr marL="0" marR="0">
                        <a:spcBef>
                          <a:spcPts val="0"/>
                        </a:spcBef>
                        <a:spcAft>
                          <a:spcPts val="0"/>
                        </a:spcAft>
                      </a:pPr>
                      <a:r>
                        <a:rPr lang="en-US" sz="1800" b="1">
                          <a:effectLst/>
                          <a:latin typeface="SAS Monospace" panose="020B0609020202020204" pitchFamily="49" charset="0"/>
                          <a:ea typeface="Calibri" panose="020F0502020204030204" pitchFamily="34" charset="0"/>
                          <a:cs typeface="Times New Roman" panose="02020603050405020304" pitchFamily="18" charset="0"/>
                        </a:rPr>
                        <a:t>3 Y=T D          Hasty</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FF0000"/>
                          </a:solidFill>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FF0000"/>
                          </a:solidFill>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FF0000"/>
                          </a:solidFill>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175996462"/>
                  </a:ext>
                </a:extLst>
              </a:tr>
              <a:tr h="0">
                <a:tc>
                  <a:txBody>
                    <a:bodyPr/>
                    <a:lstStyle/>
                    <a:p>
                      <a:pPr marL="0" marR="0">
                        <a:spcBef>
                          <a:spcPts val="0"/>
                        </a:spcBef>
                        <a:spcAft>
                          <a:spcPts val="0"/>
                        </a:spcAft>
                      </a:pPr>
                      <a:r>
                        <a:rPr lang="en-US" sz="1800" b="1">
                          <a:effectLst/>
                          <a:latin typeface="SAS Monospace" panose="020B0609020202020204" pitchFamily="49" charset="0"/>
                          <a:ea typeface="Calibri" panose="020F0502020204030204" pitchFamily="34" charset="0"/>
                          <a:cs typeface="Times New Roman" panose="02020603050405020304" pitchFamily="18" charset="0"/>
                        </a:rPr>
                        <a:t>4 Y=T D DT    Structural break</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800" kern="1200" dirty="0">
                          <a:solidFill>
                            <a:schemeClr val="tx1"/>
                          </a:solidFill>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chemeClr val="accent6">
                        <a:lumMod val="20000"/>
                        <a:lumOff val="80000"/>
                      </a:schemeClr>
                    </a:solidFill>
                  </a:tcPr>
                </a:tc>
                <a:tc>
                  <a:txBody>
                    <a:bodyPr/>
                    <a:lstStyle/>
                    <a:p>
                      <a:pPr marL="0" marR="0" algn="l" defTabSz="914400" rtl="0" eaLnBrk="1" latinLnBrk="0" hangingPunct="1">
                        <a:spcBef>
                          <a:spcPts val="0"/>
                        </a:spcBef>
                        <a:spcAft>
                          <a:spcPts val="0"/>
                        </a:spcAft>
                      </a:pPr>
                      <a:r>
                        <a:rPr lang="en-US" sz="1800" kern="1200" dirty="0">
                          <a:solidFill>
                            <a:schemeClr val="tx1"/>
                          </a:solidFill>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chemeClr val="accent6">
                        <a:lumMod val="20000"/>
                        <a:lumOff val="80000"/>
                      </a:schemeClr>
                    </a:solidFill>
                  </a:tcPr>
                </a:tc>
                <a:tc>
                  <a:txBody>
                    <a:bodyPr/>
                    <a:lstStyle/>
                    <a:p>
                      <a:pPr marL="0" marR="0" algn="l" defTabSz="914400" rtl="0" eaLnBrk="1" latinLnBrk="0" hangingPunct="1">
                        <a:spcBef>
                          <a:spcPts val="0"/>
                        </a:spcBef>
                        <a:spcAft>
                          <a:spcPts val="0"/>
                        </a:spcAft>
                      </a:pPr>
                      <a:r>
                        <a:rPr lang="en-US" sz="1800" kern="1200" dirty="0">
                          <a:solidFill>
                            <a:schemeClr val="tx1"/>
                          </a:solidFill>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92858372"/>
                  </a:ext>
                </a:extLst>
              </a:tr>
            </a:tbl>
          </a:graphicData>
        </a:graphic>
      </p:graphicFrame>
    </p:spTree>
    <p:extLst>
      <p:ext uri="{BB962C8B-B14F-4D97-AF65-F5344CB8AC3E}">
        <p14:creationId xmlns:p14="http://schemas.microsoft.com/office/powerpoint/2010/main" val="3076010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301626"/>
            <a:ext cx="10515600" cy="491610"/>
          </a:xfrm>
        </p:spPr>
        <p:txBody>
          <a:bodyPr>
            <a:normAutofit fontScale="90000"/>
          </a:bodyPr>
          <a:lstStyle/>
          <a:p>
            <a:r>
              <a:rPr lang="en-US" dirty="0" smtClean="0"/>
              <a:t>To begin: join me in creating the dataset Y.</a:t>
            </a:r>
            <a:endParaRPr lang="en-US" dirty="0"/>
          </a:p>
        </p:txBody>
      </p:sp>
      <p:sp>
        <p:nvSpPr>
          <p:cNvPr id="5" name="Content Placeholder 4"/>
          <p:cNvSpPr>
            <a:spLocks noGrp="1"/>
          </p:cNvSpPr>
          <p:nvPr>
            <p:ph sz="half" idx="2"/>
          </p:nvPr>
        </p:nvSpPr>
        <p:spPr>
          <a:xfrm>
            <a:off x="558800" y="1155700"/>
            <a:ext cx="6718300" cy="5033963"/>
          </a:xfrm>
        </p:spPr>
        <p:txBody>
          <a:bodyPr>
            <a:normAutofit fontScale="92500" lnSpcReduction="10000"/>
          </a:bodyPr>
          <a:lstStyle/>
          <a:p>
            <a:pPr marL="0" indent="0">
              <a:buNone/>
            </a:pPr>
            <a:r>
              <a:rPr lang="en-US" dirty="0" smtClean="0"/>
              <a:t>DATA </a:t>
            </a:r>
            <a:r>
              <a:rPr lang="en-US" dirty="0"/>
              <a:t>Y;</a:t>
            </a:r>
          </a:p>
          <a:p>
            <a:pPr marL="0" indent="0">
              <a:buNone/>
            </a:pPr>
            <a:r>
              <a:rPr lang="en-US" dirty="0" smtClean="0"/>
              <a:t>   input </a:t>
            </a:r>
            <a:r>
              <a:rPr lang="en-US" dirty="0"/>
              <a:t>Y @@; </a:t>
            </a:r>
          </a:p>
          <a:p>
            <a:pPr marL="0" indent="0">
              <a:buNone/>
            </a:pPr>
            <a:r>
              <a:rPr lang="en-US" dirty="0" smtClean="0"/>
              <a:t>   datalines</a:t>
            </a:r>
            <a:r>
              <a:rPr lang="en-US" dirty="0"/>
              <a:t>;  </a:t>
            </a:r>
          </a:p>
          <a:p>
            <a:pPr marL="0" indent="0">
              <a:buNone/>
            </a:pPr>
            <a:r>
              <a:rPr lang="en-US" dirty="0" smtClean="0"/>
              <a:t>   12.35  </a:t>
            </a:r>
            <a:r>
              <a:rPr lang="en-US" dirty="0"/>
              <a:t>13.71  16.00  17.94  20.76  21.11  24.63</a:t>
            </a:r>
          </a:p>
          <a:p>
            <a:pPr marL="0" indent="0">
              <a:buNone/>
            </a:pPr>
            <a:r>
              <a:rPr lang="en-US" dirty="0" smtClean="0"/>
              <a:t>   27.56  </a:t>
            </a:r>
            <a:r>
              <a:rPr lang="en-US" dirty="0"/>
              <a:t>32.88  35.16  39.26  44.28  47.27  51.55;</a:t>
            </a:r>
          </a:p>
          <a:p>
            <a:pPr marL="0" indent="0">
              <a:buNone/>
            </a:pPr>
            <a:r>
              <a:rPr lang="en-US" dirty="0" smtClean="0"/>
              <a:t>   run</a:t>
            </a:r>
            <a:r>
              <a:rPr lang="en-US" dirty="0"/>
              <a:t>;</a:t>
            </a:r>
          </a:p>
          <a:p>
            <a:pPr marL="0" indent="0">
              <a:buNone/>
            </a:pPr>
            <a:endParaRPr lang="en-US" dirty="0" smtClean="0"/>
          </a:p>
          <a:p>
            <a:pPr marL="0" indent="0">
              <a:buNone/>
            </a:pPr>
            <a:r>
              <a:rPr lang="en-US" dirty="0" smtClean="0"/>
              <a:t>PROC </a:t>
            </a:r>
            <a:r>
              <a:rPr lang="en-US" dirty="0"/>
              <a:t>means data=y mean </a:t>
            </a:r>
            <a:r>
              <a:rPr lang="en-US" dirty="0" err="1"/>
              <a:t>std</a:t>
            </a:r>
            <a:r>
              <a:rPr lang="en-US" dirty="0"/>
              <a:t> </a:t>
            </a:r>
            <a:r>
              <a:rPr lang="en-US" dirty="0" err="1"/>
              <a:t>maxdec</a:t>
            </a:r>
            <a:r>
              <a:rPr lang="en-US" dirty="0"/>
              <a:t>=4; </a:t>
            </a:r>
          </a:p>
          <a:p>
            <a:pPr marL="0" indent="0">
              <a:buNone/>
            </a:pPr>
            <a:r>
              <a:rPr lang="en-US" dirty="0" smtClean="0"/>
              <a:t>	title </a:t>
            </a:r>
            <a:r>
              <a:rPr lang="en-US" dirty="0"/>
              <a:t>'The correct mean of y is 28.890 and </a:t>
            </a:r>
            <a:r>
              <a:rPr lang="en-US" dirty="0" smtClean="0"/>
              <a:t>		the </a:t>
            </a:r>
            <a:r>
              <a:rPr lang="en-US" dirty="0" err="1"/>
              <a:t>Std</a:t>
            </a:r>
            <a:r>
              <a:rPr lang="en-US" dirty="0"/>
              <a:t> Dev is 12.9719'; </a:t>
            </a:r>
            <a:endParaRPr lang="en-US" dirty="0" smtClean="0"/>
          </a:p>
          <a:p>
            <a:pPr marL="0" indent="0">
              <a:buNone/>
            </a:pPr>
            <a:r>
              <a:rPr lang="en-US" dirty="0" smtClean="0"/>
              <a:t>	run</a:t>
            </a:r>
            <a:r>
              <a:rPr lang="en-US" dirty="0"/>
              <a:t>; title;</a:t>
            </a:r>
          </a:p>
          <a:p>
            <a:pPr marL="0" indent="0">
              <a:buNone/>
            </a:pPr>
            <a:endParaRPr lang="en-US" dirty="0"/>
          </a:p>
        </p:txBody>
      </p:sp>
      <p:sp>
        <p:nvSpPr>
          <p:cNvPr id="7" name="Content Placeholder 6"/>
          <p:cNvSpPr>
            <a:spLocks noGrp="1"/>
          </p:cNvSpPr>
          <p:nvPr>
            <p:ph sz="quarter" idx="4"/>
          </p:nvPr>
        </p:nvSpPr>
        <p:spPr>
          <a:xfrm>
            <a:off x="7950200" y="793235"/>
            <a:ext cx="3468688" cy="5396427"/>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2500"/>
          </a:bodyPr>
          <a:lstStyle/>
          <a:p>
            <a:pPr marL="0" indent="0">
              <a:buNone/>
            </a:pPr>
            <a:r>
              <a:rPr lang="en-US" dirty="0" smtClean="0"/>
              <a:t>What are we about</a:t>
            </a:r>
            <a:r>
              <a:rPr lang="en-US" dirty="0" smtClean="0"/>
              <a:t>?*</a:t>
            </a:r>
            <a:endParaRPr lang="en-US" dirty="0" smtClean="0"/>
          </a:p>
          <a:p>
            <a:pPr marL="514350" indent="-514350">
              <a:buFont typeface="+mj-lt"/>
              <a:buAutoNum type="arabicPeriod"/>
            </a:pPr>
            <a:r>
              <a:rPr lang="en-US" dirty="0" smtClean="0"/>
              <a:t>Articulate the problem.</a:t>
            </a:r>
          </a:p>
          <a:p>
            <a:pPr marL="514350" indent="-514350">
              <a:buFont typeface="+mj-lt"/>
              <a:buAutoNum type="arabicPeriod"/>
            </a:pPr>
            <a:r>
              <a:rPr lang="en-US" dirty="0" smtClean="0"/>
              <a:t>Acquire, clean and transform the data.</a:t>
            </a:r>
          </a:p>
          <a:p>
            <a:pPr marL="514350" indent="-514350">
              <a:buFont typeface="+mj-lt"/>
              <a:buAutoNum type="arabicPeriod"/>
            </a:pPr>
            <a:r>
              <a:rPr lang="en-US" dirty="0" smtClean="0"/>
              <a:t>Choose model specification and selection of variables</a:t>
            </a:r>
          </a:p>
          <a:p>
            <a:pPr marL="514350" indent="-514350">
              <a:buFont typeface="+mj-lt"/>
              <a:buAutoNum type="arabicPeriod"/>
            </a:pPr>
            <a:r>
              <a:rPr lang="en-US" dirty="0" smtClean="0"/>
              <a:t>Do the analysis</a:t>
            </a:r>
          </a:p>
          <a:p>
            <a:pPr marL="514350" indent="-514350">
              <a:buFont typeface="+mj-lt"/>
              <a:buAutoNum type="arabicPeriod"/>
            </a:pPr>
            <a:r>
              <a:rPr lang="en-US" dirty="0" smtClean="0"/>
              <a:t>Check the sensitivity of results to </a:t>
            </a:r>
            <a:r>
              <a:rPr lang="en-US" dirty="0"/>
              <a:t>alternate </a:t>
            </a:r>
            <a:r>
              <a:rPr lang="en-US" dirty="0" smtClean="0"/>
              <a:t>models</a:t>
            </a:r>
          </a:p>
        </p:txBody>
      </p:sp>
    </p:spTree>
    <p:extLst>
      <p:ext uri="{BB962C8B-B14F-4D97-AF65-F5344CB8AC3E}">
        <p14:creationId xmlns:p14="http://schemas.microsoft.com/office/powerpoint/2010/main" val="987561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6844"/>
            <a:ext cx="10515600" cy="1333046"/>
          </a:xfrm>
        </p:spPr>
        <p:txBody>
          <a:bodyPr/>
          <a:lstStyle/>
          <a:p>
            <a:r>
              <a:rPr lang="en-US" dirty="0" smtClean="0"/>
              <a:t>Conclusion: </a:t>
            </a:r>
            <a:r>
              <a:rPr lang="en-US" sz="1600" dirty="0" smtClean="0"/>
              <a:t/>
            </a:r>
            <a:br>
              <a:rPr lang="en-US" sz="1600" dirty="0" smtClean="0"/>
            </a:br>
            <a:r>
              <a:rPr lang="en-US" sz="1600" dirty="0"/>
              <a:t/>
            </a:r>
            <a:br>
              <a:rPr lang="en-US" sz="1600" dirty="0"/>
            </a:br>
            <a:r>
              <a:rPr lang="en-US" sz="1800" dirty="0" smtClean="0"/>
              <a:t>There is strong evidence of a structural break in the metric Y because of the intervention, D, as studied.</a:t>
            </a:r>
            <a:endParaRPr lang="en-US" dirty="0"/>
          </a:p>
        </p:txBody>
      </p:sp>
      <p:sp>
        <p:nvSpPr>
          <p:cNvPr id="3" name="Rectangle 2"/>
          <p:cNvSpPr/>
          <p:nvPr/>
        </p:nvSpPr>
        <p:spPr>
          <a:xfrm>
            <a:off x="838200" y="1646195"/>
            <a:ext cx="11024286" cy="5078313"/>
          </a:xfrm>
          <a:prstGeom prst="rect">
            <a:avLst/>
          </a:prstGeom>
        </p:spPr>
        <p:txBody>
          <a:bodyPr wrap="square">
            <a:spAutoFit/>
          </a:bodyPr>
          <a:lstStyle/>
          <a:p>
            <a:pPr marL="342900" indent="-342900">
              <a:buFont typeface="+mj-lt"/>
              <a:buAutoNum type="arabicPeriod"/>
            </a:pPr>
            <a:r>
              <a:rPr lang="en-US" dirty="0" smtClean="0"/>
              <a:t>Visually, we liked two models on the entire sample and only the linear on the sub-samples.</a:t>
            </a:r>
          </a:p>
          <a:p>
            <a:pPr marL="342900" indent="-342900">
              <a:buFont typeface="+mj-lt"/>
              <a:buAutoNum type="arabicPeriod"/>
            </a:pPr>
            <a:endParaRPr lang="en-US" dirty="0"/>
          </a:p>
          <a:p>
            <a:pPr marL="342900" indent="-342900">
              <a:buFont typeface="+mj-lt"/>
              <a:buAutoNum type="arabicPeriod"/>
            </a:pPr>
            <a:r>
              <a:rPr lang="en-US" dirty="0" smtClean="0"/>
              <a:t>We showed that a Hasty Regression led to a false conclusion, namely that D did not matter. This was the biggest lie in the data. [Not only did D have no effect in Model Y = T D; it also has no effect in Model Y = T TSQ D; either. Hasty regression lies whether you assume </a:t>
            </a:r>
            <a:r>
              <a:rPr lang="en-US" dirty="0"/>
              <a:t>a</a:t>
            </a:r>
            <a:r>
              <a:rPr lang="en-US" dirty="0" smtClean="0"/>
              <a:t> base linear or nonlinear model in time. ]</a:t>
            </a:r>
          </a:p>
          <a:p>
            <a:pPr marL="342900" indent="-342900">
              <a:buFont typeface="+mj-lt"/>
              <a:buAutoNum type="arabicPeriod"/>
            </a:pPr>
            <a:endParaRPr lang="en-US" dirty="0"/>
          </a:p>
          <a:p>
            <a:pPr marL="342900" indent="-342900">
              <a:buFont typeface="+mj-lt"/>
              <a:buAutoNum type="arabicPeriod"/>
            </a:pPr>
            <a:r>
              <a:rPr lang="en-US" dirty="0" smtClean="0"/>
              <a:t>Eight regressions were necessary to complete a testing strategy that convinced us that the structural break model was a better representation of the data. </a:t>
            </a:r>
          </a:p>
          <a:p>
            <a:pPr marL="342900" indent="-342900">
              <a:buFont typeface="+mj-lt"/>
              <a:buAutoNum type="arabicPeriod"/>
            </a:pPr>
            <a:endParaRPr lang="en-US" dirty="0"/>
          </a:p>
          <a:p>
            <a:pPr marL="342900" indent="-342900">
              <a:buFont typeface="+mj-lt"/>
              <a:buAutoNum type="arabicPeriod"/>
            </a:pPr>
            <a:r>
              <a:rPr lang="en-US" dirty="0" smtClean="0"/>
              <a:t>A Ramsey test for misspecification was run on all models and found the structural break and quadratic models both “acceptable.”</a:t>
            </a:r>
          </a:p>
          <a:p>
            <a:pPr marL="342900" indent="-342900">
              <a:buFont typeface="+mj-lt"/>
              <a:buAutoNum type="arabicPeriod"/>
            </a:pPr>
            <a:endParaRPr lang="en-US" dirty="0"/>
          </a:p>
          <a:p>
            <a:pPr marL="342900" indent="-342900">
              <a:buFont typeface="+mj-lt"/>
              <a:buAutoNum type="arabicPeriod"/>
            </a:pPr>
            <a:r>
              <a:rPr lang="en-US" dirty="0" smtClean="0"/>
              <a:t>The ‘quadratic model’ was tested against the ‘structural break’ model directly by the use of non-nested hypotheses: four tests were run and in each case the ‘quadratic model’ was found lacking. </a:t>
            </a:r>
          </a:p>
          <a:p>
            <a:pPr marL="342900" indent="-342900">
              <a:buFont typeface="+mj-lt"/>
              <a:buAutoNum type="arabicPeriod"/>
            </a:pPr>
            <a:endParaRPr lang="en-US" dirty="0"/>
          </a:p>
          <a:p>
            <a:pPr marL="342900" indent="-342900">
              <a:buFont typeface="+mj-lt"/>
              <a:buAutoNum type="arabicPeriod"/>
            </a:pPr>
            <a:r>
              <a:rPr lang="en-US" dirty="0" smtClean="0"/>
              <a:t>Finally, automatic processes do not arrive at the same conclusion.  Human critical thinking processes are critical for making sense of this data. </a:t>
            </a:r>
            <a:endParaRPr lang="en-US" dirty="0"/>
          </a:p>
          <a:p>
            <a:endParaRPr lang="en-US" dirty="0"/>
          </a:p>
        </p:txBody>
      </p:sp>
    </p:spTree>
    <p:extLst>
      <p:ext uri="{BB962C8B-B14F-4D97-AF65-F5344CB8AC3E}">
        <p14:creationId xmlns:p14="http://schemas.microsoft.com/office/powerpoint/2010/main" val="1703076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549339"/>
            <a:ext cx="11417300" cy="2387600"/>
          </a:xfrm>
        </p:spPr>
        <p:txBody>
          <a:bodyPr>
            <a:normAutofit/>
          </a:bodyPr>
          <a:lstStyle/>
          <a:p>
            <a:r>
              <a:rPr lang="en-US" b="1" cap="all" dirty="0" smtClean="0">
                <a:solidFill>
                  <a:schemeClr val="tx1"/>
                </a:solidFill>
              </a:rPr>
              <a:t>Thank You!</a:t>
            </a:r>
            <a:r>
              <a:rPr lang="en-US" sz="3600" cap="all" dirty="0" smtClean="0"/>
              <a:t> </a:t>
            </a:r>
            <a:br>
              <a:rPr lang="en-US" sz="3600" cap="all" dirty="0" smtClean="0"/>
            </a:br>
            <a:r>
              <a:rPr lang="en-US" sz="3600" b="1" cap="all" dirty="0" smtClean="0">
                <a:solidFill>
                  <a:schemeClr val="tx1"/>
                </a:solidFill>
              </a:rPr>
              <a:t>NOW </a:t>
            </a:r>
            <a:r>
              <a:rPr lang="en-US" sz="3600" b="1" cap="all" dirty="0">
                <a:solidFill>
                  <a:schemeClr val="tx1"/>
                </a:solidFill>
              </a:rPr>
              <a:t>you know when your data is lying to </a:t>
            </a:r>
            <a:r>
              <a:rPr lang="en-US" sz="3600" b="1" cap="all" dirty="0" smtClean="0">
                <a:solidFill>
                  <a:schemeClr val="tx1"/>
                </a:solidFill>
              </a:rPr>
              <a:t>you!</a:t>
            </a:r>
            <a:r>
              <a:rPr lang="en-US" sz="3600" cap="all" dirty="0" smtClean="0"/>
              <a:t> </a:t>
            </a:r>
            <a:br>
              <a:rPr lang="en-US" sz="3600" cap="all" dirty="0" smtClean="0"/>
            </a:br>
            <a:r>
              <a:rPr lang="en-US" sz="3600" cap="all" dirty="0" smtClean="0"/>
              <a:t>The H</a:t>
            </a:r>
            <a:r>
              <a:rPr lang="en-US" sz="2400" cap="all" dirty="0" smtClean="0"/>
              <a:t>ands</a:t>
            </a:r>
            <a:r>
              <a:rPr lang="en-US" sz="3600" cap="all" dirty="0" smtClean="0"/>
              <a:t> O</a:t>
            </a:r>
            <a:r>
              <a:rPr lang="en-US" sz="2400" cap="all" dirty="0" smtClean="0"/>
              <a:t>n</a:t>
            </a:r>
            <a:r>
              <a:rPr lang="en-US" sz="3600" cap="all" dirty="0" smtClean="0"/>
              <a:t> W</a:t>
            </a:r>
            <a:r>
              <a:rPr lang="en-US" sz="2400" cap="all" dirty="0" smtClean="0"/>
              <a:t>orkshop</a:t>
            </a:r>
            <a:r>
              <a:rPr lang="en-US" sz="3600" cap="all" dirty="0" smtClean="0"/>
              <a:t> </a:t>
            </a:r>
            <a:r>
              <a:rPr lang="en-US" sz="3600" cap="all" dirty="0"/>
              <a:t>of Regression Analysis with Quantitative and Qualitative Variables</a:t>
            </a:r>
          </a:p>
        </p:txBody>
      </p:sp>
      <p:sp>
        <p:nvSpPr>
          <p:cNvPr id="3" name="Subtitle 2"/>
          <p:cNvSpPr>
            <a:spLocks noGrp="1"/>
          </p:cNvSpPr>
          <p:nvPr>
            <p:ph type="subTitle" idx="1"/>
          </p:nvPr>
        </p:nvSpPr>
        <p:spPr>
          <a:xfrm>
            <a:off x="1524000" y="3602038"/>
            <a:ext cx="9144000" cy="2786570"/>
          </a:xfrm>
        </p:spPr>
        <p:txBody>
          <a:bodyPr>
            <a:normAutofit fontScale="85000" lnSpcReduction="20000"/>
          </a:bodyPr>
          <a:lstStyle/>
          <a:p>
            <a:r>
              <a:rPr lang="en-US" dirty="0"/>
              <a:t>Dr. Steven C. Myers</a:t>
            </a:r>
          </a:p>
          <a:p>
            <a:r>
              <a:rPr lang="en-US" dirty="0"/>
              <a:t>Department of Economics, College of Business Administration</a:t>
            </a:r>
          </a:p>
          <a:p>
            <a:r>
              <a:rPr lang="en-US" dirty="0"/>
              <a:t>The University of Akron</a:t>
            </a:r>
          </a:p>
          <a:p>
            <a:r>
              <a:rPr lang="en-US" dirty="0">
                <a:hlinkClick r:id="rId2"/>
              </a:rPr>
              <a:t>Myers@uakron.edu</a:t>
            </a:r>
            <a:r>
              <a:rPr lang="en-US" dirty="0"/>
              <a:t> </a:t>
            </a:r>
          </a:p>
          <a:p>
            <a:r>
              <a:rPr lang="en-US" dirty="0">
                <a:hlinkClick r:id="rId3" action="ppaction://hlinkfile"/>
              </a:rPr>
              <a:t>econdatascience.com</a:t>
            </a:r>
            <a:endParaRPr lang="en-US" dirty="0"/>
          </a:p>
          <a:p>
            <a:pPr lvl="0"/>
            <a:r>
              <a:rPr lang="en-US" dirty="0">
                <a:hlinkClick r:id="rId4"/>
              </a:rPr>
              <a:t>LinkedIn.com/in/</a:t>
            </a:r>
            <a:r>
              <a:rPr lang="en-US" dirty="0" err="1">
                <a:hlinkClick r:id="rId4"/>
              </a:rPr>
              <a:t>stevencmyers</a:t>
            </a:r>
            <a:r>
              <a:rPr lang="en-US" dirty="0"/>
              <a:t>  </a:t>
            </a:r>
            <a:endParaRPr lang="en-US" dirty="0" smtClean="0"/>
          </a:p>
          <a:p>
            <a:pPr lvl="0"/>
            <a:r>
              <a:rPr lang="en-US" dirty="0">
                <a:hlinkClick r:id="rId5"/>
              </a:rPr>
              <a:t>https://github.com/campnmug/Model_selection_and_inference</a:t>
            </a:r>
            <a:endParaRPr lang="en-US" dirty="0"/>
          </a:p>
          <a:p>
            <a:r>
              <a:rPr lang="en-US" dirty="0" smtClean="0"/>
              <a:t>October 2019</a:t>
            </a:r>
            <a:endParaRPr lang="en-US" dirty="0"/>
          </a:p>
          <a:p>
            <a:endParaRPr lang="en-US" dirty="0"/>
          </a:p>
        </p:txBody>
      </p:sp>
      <p:sp>
        <p:nvSpPr>
          <p:cNvPr id="5" name="Rectangle 4"/>
          <p:cNvSpPr/>
          <p:nvPr/>
        </p:nvSpPr>
        <p:spPr>
          <a:xfrm>
            <a:off x="294153" y="6203942"/>
            <a:ext cx="3182731" cy="369332"/>
          </a:xfrm>
          <a:prstGeom prst="rect">
            <a:avLst/>
          </a:prstGeom>
          <a:ln>
            <a:solidFill>
              <a:srgbClr val="C00000"/>
            </a:solidFill>
          </a:ln>
        </p:spPr>
        <p:txBody>
          <a:bodyPr wrap="none">
            <a:spAutoFit/>
          </a:bodyPr>
          <a:lstStyle/>
          <a:p>
            <a:pPr lvl="0"/>
            <a:r>
              <a:rPr lang="en-US" dirty="0">
                <a:solidFill>
                  <a:prstClr val="black"/>
                </a:solidFill>
              </a:rPr>
              <a:t>Paper, slide deck, code and </a:t>
            </a:r>
            <a:r>
              <a:rPr lang="en-US" dirty="0" smtClean="0">
                <a:solidFill>
                  <a:prstClr val="black"/>
                </a:solidFill>
              </a:rPr>
              <a:t>data</a:t>
            </a:r>
            <a:endParaRPr lang="en-US" dirty="0">
              <a:solidFill>
                <a:prstClr val="black"/>
              </a:solidFill>
            </a:endParaRPr>
          </a:p>
        </p:txBody>
      </p:sp>
      <p:cxnSp>
        <p:nvCxnSpPr>
          <p:cNvPr id="6" name="Straight Arrow Connector 5"/>
          <p:cNvCxnSpPr>
            <a:stCxn id="5" idx="0"/>
          </p:cNvCxnSpPr>
          <p:nvPr/>
        </p:nvCxnSpPr>
        <p:spPr>
          <a:xfrm flipV="1">
            <a:off x="1885519" y="5793971"/>
            <a:ext cx="807805" cy="4099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518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65125"/>
            <a:ext cx="11385296" cy="541037"/>
          </a:xfrm>
        </p:spPr>
        <p:txBody>
          <a:bodyPr>
            <a:normAutofit fontScale="90000"/>
          </a:bodyPr>
          <a:lstStyle/>
          <a:p>
            <a:r>
              <a:rPr lang="en-US" dirty="0" smtClean="0"/>
              <a:t>(1) read </a:t>
            </a:r>
            <a:r>
              <a:rPr lang="en-US" dirty="0" err="1" smtClean="0"/>
              <a:t>work.Y</a:t>
            </a:r>
            <a:r>
              <a:rPr lang="en-US" dirty="0" smtClean="0"/>
              <a:t>, (2) create, transform variables for testing, and </a:t>
            </a:r>
            <a:br>
              <a:rPr lang="en-US" dirty="0" smtClean="0"/>
            </a:br>
            <a:r>
              <a:rPr lang="en-US" dirty="0" smtClean="0"/>
              <a:t>(3) in this example only assume the data is clean. </a:t>
            </a:r>
            <a:endParaRPr lang="en-US" dirty="0"/>
          </a:p>
        </p:txBody>
      </p:sp>
      <p:sp>
        <p:nvSpPr>
          <p:cNvPr id="3" name="Rectangle 2"/>
          <p:cNvSpPr/>
          <p:nvPr/>
        </p:nvSpPr>
        <p:spPr>
          <a:xfrm>
            <a:off x="355600" y="1314571"/>
            <a:ext cx="11480800" cy="3693319"/>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Data 	</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set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work.Y</a:t>
            </a:r>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T=_N_;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1. create time variable.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TSQ = T*T;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2. and time-squared value.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if T&gt;=8 then D=1; Else D=0;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3. Create binary variable for the 								intervention. */</a:t>
            </a:r>
          </a:p>
          <a:p>
            <a:r>
              <a:rPr lang="en-US" dirty="0">
                <a:latin typeface="SAS Monospace" panose="020B0609020202020204" pitchFamily="49" charset="0"/>
                <a:ea typeface="Calibri" panose="020F0502020204030204" pitchFamily="34" charset="0"/>
                <a:cs typeface="Times New Roman" panose="02020603050405020304" pitchFamily="18" charset="0"/>
              </a:rPr>
              <a:t>	DT = D*T;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4. create interaction of D and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run;</a:t>
            </a:r>
          </a:p>
        </p:txBody>
      </p:sp>
    </p:spTree>
    <p:extLst>
      <p:ext uri="{BB962C8B-B14F-4D97-AF65-F5344CB8AC3E}">
        <p14:creationId xmlns:p14="http://schemas.microsoft.com/office/powerpoint/2010/main" val="274622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Business problem </a:t>
            </a:r>
            <a:r>
              <a:rPr lang="en-US" dirty="0" smtClean="0">
                <a:sym typeface="Wingdings" panose="05000000000000000000" pitchFamily="2" charset="2"/>
              </a:rPr>
              <a:t> Articulated Empirical Problem</a:t>
            </a:r>
            <a:endParaRPr lang="en-US" dirty="0"/>
          </a:p>
        </p:txBody>
      </p:sp>
      <p:sp>
        <p:nvSpPr>
          <p:cNvPr id="8" name="Content Placeholder 7"/>
          <p:cNvSpPr>
            <a:spLocks noGrp="1"/>
          </p:cNvSpPr>
          <p:nvPr>
            <p:ph idx="1"/>
          </p:nvPr>
        </p:nvSpPr>
        <p:spPr/>
        <p:txBody>
          <a:bodyPr>
            <a:normAutofit fontScale="77500" lnSpcReduction="20000"/>
          </a:bodyPr>
          <a:lstStyle/>
          <a:p>
            <a:pPr marL="0" indent="0">
              <a:buNone/>
            </a:pPr>
            <a:r>
              <a:rPr lang="en-US" dirty="0" smtClean="0"/>
              <a:t>Business problem:</a:t>
            </a:r>
          </a:p>
          <a:p>
            <a:pPr marL="914400" lvl="2" indent="0">
              <a:buNone/>
            </a:pPr>
            <a:r>
              <a:rPr lang="en-US" sz="2800" dirty="0" smtClean="0"/>
              <a:t>What was the value of a policy change on our outcome metric?</a:t>
            </a:r>
            <a:endParaRPr lang="en-US" sz="2800" dirty="0"/>
          </a:p>
          <a:p>
            <a:pPr marL="914400" lvl="2" indent="0">
              <a:buNone/>
            </a:pPr>
            <a:endParaRPr lang="en-US" dirty="0"/>
          </a:p>
          <a:p>
            <a:pPr marL="0" indent="0">
              <a:buNone/>
            </a:pPr>
            <a:r>
              <a:rPr lang="en-US" dirty="0" smtClean="0"/>
              <a:t>Articulate the problem:</a:t>
            </a:r>
            <a:r>
              <a:rPr lang="en-US" dirty="0"/>
              <a:t>	</a:t>
            </a:r>
            <a:endParaRPr lang="en-US" dirty="0" smtClean="0"/>
          </a:p>
          <a:p>
            <a:pPr marL="914400" lvl="2" indent="0">
              <a:buNone/>
            </a:pPr>
            <a:r>
              <a:rPr lang="en-US" sz="2800" dirty="0"/>
              <a:t>Question is: </a:t>
            </a:r>
            <a:endParaRPr lang="en-US" sz="2800" dirty="0" smtClean="0"/>
          </a:p>
          <a:p>
            <a:pPr marL="914400" lvl="2" indent="0">
              <a:buNone/>
            </a:pPr>
            <a:r>
              <a:rPr lang="en-US" sz="2800" dirty="0" smtClean="0"/>
              <a:t>	Was the </a:t>
            </a:r>
            <a:r>
              <a:rPr lang="en-US" sz="2800" dirty="0"/>
              <a:t>trend of our </a:t>
            </a:r>
            <a:r>
              <a:rPr lang="en-US" sz="2800" dirty="0" smtClean="0"/>
              <a:t>metric, Y, changed positively or negatively by our </a:t>
            </a:r>
          </a:p>
          <a:p>
            <a:pPr marL="914400" lvl="2" indent="0">
              <a:buNone/>
            </a:pPr>
            <a:r>
              <a:rPr lang="en-US" sz="2800" dirty="0"/>
              <a:t>	</a:t>
            </a:r>
            <a:r>
              <a:rPr lang="en-US" sz="2800" dirty="0" smtClean="0"/>
              <a:t>measure of the policy/intervention, D? </a:t>
            </a:r>
            <a:endParaRPr lang="en-US" sz="2800" dirty="0"/>
          </a:p>
          <a:p>
            <a:pPr marL="914400" lvl="2" indent="0">
              <a:buNone/>
            </a:pPr>
            <a:endParaRPr lang="en-US" sz="2800" dirty="0"/>
          </a:p>
          <a:p>
            <a:pPr marL="914400" lvl="2" indent="0">
              <a:buNone/>
            </a:pPr>
            <a:r>
              <a:rPr lang="en-US" sz="2800" dirty="0" smtClean="0"/>
              <a:t>	H0</a:t>
            </a:r>
            <a:r>
              <a:rPr lang="en-US" sz="2800" dirty="0"/>
              <a:t>: An intervention that begins in T=8 has no effect on the trend line.</a:t>
            </a:r>
          </a:p>
          <a:p>
            <a:pPr marL="914400" lvl="2" indent="0">
              <a:buNone/>
            </a:pPr>
            <a:r>
              <a:rPr lang="en-US" sz="2800" dirty="0" smtClean="0"/>
              <a:t>	H1</a:t>
            </a:r>
            <a:r>
              <a:rPr lang="en-US" sz="2800" dirty="0"/>
              <a:t>: An intervention at T=8 changes the trend line.</a:t>
            </a:r>
          </a:p>
          <a:p>
            <a:pPr marL="914400" lvl="2" indent="0">
              <a:buNone/>
            </a:pPr>
            <a:endParaRPr lang="en-US" sz="2800" dirty="0"/>
          </a:p>
          <a:p>
            <a:pPr marL="914400" lvl="2" indent="0">
              <a:buNone/>
            </a:pPr>
            <a:r>
              <a:rPr lang="en-US" sz="2800" dirty="0"/>
              <a:t>Alternative problem: </a:t>
            </a:r>
            <a:endParaRPr lang="en-US" sz="2800" dirty="0" smtClean="0"/>
          </a:p>
          <a:p>
            <a:pPr marL="1828800" lvl="4" indent="0">
              <a:buNone/>
            </a:pPr>
            <a:r>
              <a:rPr lang="en-US" sz="2800" dirty="0"/>
              <a:t>The actual equation is nonlinear in variables and the intervention has no effect. </a:t>
            </a:r>
            <a:r>
              <a:rPr lang="en-US" sz="2800" dirty="0" smtClean="0"/>
              <a:t>That is, the natural nonlinear progression is why it may appear that the intervention D has an effect.</a:t>
            </a:r>
            <a:endParaRPr lang="en-US" sz="2800" dirty="0"/>
          </a:p>
          <a:p>
            <a:pPr marL="914400" lvl="2" indent="0">
              <a:buNone/>
            </a:pPr>
            <a:endParaRPr lang="en-US" sz="2800" dirty="0"/>
          </a:p>
          <a:p>
            <a:pPr marL="914400" lvl="2" indent="0">
              <a:buNone/>
            </a:pPr>
            <a:r>
              <a:rPr lang="en-US" sz="2800" dirty="0"/>
              <a:t>	</a:t>
            </a:r>
          </a:p>
        </p:txBody>
      </p:sp>
    </p:spTree>
    <p:extLst>
      <p:ext uri="{BB962C8B-B14F-4D97-AF65-F5344CB8AC3E}">
        <p14:creationId xmlns:p14="http://schemas.microsoft.com/office/powerpoint/2010/main" val="2396999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3" y="365125"/>
            <a:ext cx="10935477" cy="541037"/>
          </a:xfrm>
        </p:spPr>
        <p:txBody>
          <a:bodyPr>
            <a:normAutofit/>
          </a:bodyPr>
          <a:lstStyle/>
          <a:p>
            <a:r>
              <a:rPr lang="en-US" dirty="0"/>
              <a:t>Visual method: Explore the trend of the metric Y</a:t>
            </a:r>
          </a:p>
        </p:txBody>
      </p:sp>
      <p:sp>
        <p:nvSpPr>
          <p:cNvPr id="5" name="Rectangle 4"/>
          <p:cNvSpPr/>
          <p:nvPr/>
        </p:nvSpPr>
        <p:spPr>
          <a:xfrm>
            <a:off x="167950" y="2457350"/>
            <a:ext cx="6671125" cy="2585323"/>
          </a:xfrm>
          <a:prstGeom prst="rect">
            <a:avLst/>
          </a:prstGeom>
        </p:spPr>
        <p:txBody>
          <a:bodyPr wrap="square">
            <a:spAutoFit/>
          </a:bodyPr>
          <a:lstStyle/>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title1 'Model </a:t>
            </a:r>
            <a:r>
              <a:rPr lang="en-US" dirty="0">
                <a:latin typeface="SAS Monospace" panose="020B0609020202020204" pitchFamily="49" charset="0"/>
                <a:ea typeface="Calibri" panose="020F0502020204030204" pitchFamily="34" charset="0"/>
                <a:cs typeface="Times New Roman" panose="02020603050405020304" pitchFamily="18" charset="0"/>
              </a:rPr>
              <a:t>follows a Linear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a:t>
            </a:r>
            <a:r>
              <a:rPr lang="en-US" dirty="0" smtClean="0">
                <a:latin typeface="SAS Monospace" panose="020B0609020202020204" pitchFamily="49" charset="0"/>
                <a:ea typeface="Calibri" panose="020F0502020204030204" pitchFamily="34" charset="0"/>
                <a:cs typeface="Times New Roman" panose="02020603050405020304" pitchFamily="18" charset="0"/>
              </a:rPr>
              <a:t>SGPLOT </a:t>
            </a:r>
            <a:r>
              <a:rPr lang="en-US" dirty="0">
                <a:latin typeface="SAS Monospace" panose="020B0609020202020204" pitchFamily="49" charset="0"/>
                <a:ea typeface="Calibri" panose="020F0502020204030204" pitchFamily="34" charset="0"/>
                <a:cs typeface="Times New Roman" panose="02020603050405020304" pitchFamily="18" charset="0"/>
              </a:rPr>
              <a:t>with REG Statement.';</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CLM CLI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p:txBody>
      </p:sp>
      <p:sp>
        <p:nvSpPr>
          <p:cNvPr id="6" name="TextBox 5"/>
          <p:cNvSpPr txBox="1"/>
          <p:nvPr/>
        </p:nvSpPr>
        <p:spPr>
          <a:xfrm>
            <a:off x="1729508" y="5420388"/>
            <a:ext cx="3946849" cy="923330"/>
          </a:xfrm>
          <a:prstGeom prst="rect">
            <a:avLst/>
          </a:prstGeom>
          <a:noFill/>
          <a:ln>
            <a:solidFill>
              <a:srgbClr val="C00000"/>
            </a:solidFill>
          </a:ln>
        </p:spPr>
        <p:txBody>
          <a:bodyPr wrap="square" rtlCol="0">
            <a:spAutoFit/>
          </a:bodyPr>
          <a:lstStyle/>
          <a:p>
            <a:r>
              <a:rPr lang="en-US" dirty="0" smtClean="0"/>
              <a:t>Visually, Y is trending upward, but there is a visible “U” or “V” shape in the residuals.</a:t>
            </a:r>
            <a:endParaRPr lang="en-US" dirty="0"/>
          </a:p>
        </p:txBody>
      </p:sp>
      <p:sp>
        <p:nvSpPr>
          <p:cNvPr id="7" name="TextBox 6"/>
          <p:cNvSpPr txBox="1"/>
          <p:nvPr/>
        </p:nvSpPr>
        <p:spPr>
          <a:xfrm>
            <a:off x="418323" y="1067614"/>
            <a:ext cx="10935477" cy="1477328"/>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latin typeface="SAS Monospace" panose="020B0609020202020204" pitchFamily="49" charset="0"/>
                <a:ea typeface="Calibri" panose="020F0502020204030204" pitchFamily="34" charset="0"/>
                <a:cs typeface="Times New Roman" panose="02020603050405020304" pitchFamily="18" charset="0"/>
              </a:rPr>
              <a:t>ods</a:t>
            </a:r>
            <a:r>
              <a:rPr lang="en-US" dirty="0">
                <a:latin typeface="SAS Monospace" panose="020B0609020202020204" pitchFamily="49" charset="0"/>
                <a:ea typeface="Calibri" panose="020F0502020204030204" pitchFamily="34" charset="0"/>
                <a:cs typeface="Times New Roman" panose="02020603050405020304" pitchFamily="18" charset="0"/>
              </a:rPr>
              <a:t> graphics on / </a:t>
            </a:r>
            <a:r>
              <a:rPr lang="en-US" dirty="0" err="1">
                <a:latin typeface="SAS Monospace" panose="020B0609020202020204" pitchFamily="49" charset="0"/>
                <a:ea typeface="Calibri" panose="020F0502020204030204" pitchFamily="34" charset="0"/>
                <a:cs typeface="Times New Roman" panose="02020603050405020304" pitchFamily="18" charset="0"/>
              </a:rPr>
              <a:t>noborder</a:t>
            </a:r>
            <a:r>
              <a:rPr lang="en-US" dirty="0">
                <a:latin typeface="SAS Monospace" panose="020B0609020202020204" pitchFamily="49" charset="0"/>
                <a:ea typeface="Calibri" panose="020F0502020204030204" pitchFamily="34" charset="0"/>
                <a:cs typeface="Times New Roman" panose="02020603050405020304" pitchFamily="18" charset="0"/>
              </a:rPr>
              <a:t> width=5in</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%let </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err="1">
                <a:latin typeface="SAS Monospace" panose="020B0609020202020204" pitchFamily="49" charset="0"/>
                <a:ea typeface="Calibri" panose="020F0502020204030204" pitchFamily="34" charset="0"/>
                <a:cs typeface="Times New Roman" panose="02020603050405020304" pitchFamily="18" charset="0"/>
              </a:rPr>
              <a:t>str</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xaxis</a:t>
            </a:r>
            <a:r>
              <a:rPr lang="en-US" dirty="0">
                <a:latin typeface="SAS Monospace" panose="020B0609020202020204" pitchFamily="49" charset="0"/>
                <a:ea typeface="Calibri" panose="020F0502020204030204" pitchFamily="34" charset="0"/>
                <a:cs typeface="Times New Roman" panose="02020603050405020304" pitchFamily="18" charset="0"/>
              </a:rPr>
              <a:t> values=(1 to 14 by 1);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refline</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7.5 / axis=x label="&lt;-- Policy change"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labelloc</a:t>
            </a:r>
            <a:r>
              <a:rPr lang="en-US" dirty="0" smtClean="0">
                <a:latin typeface="SAS Monospace" panose="020B0609020202020204" pitchFamily="49" charset="0"/>
                <a:ea typeface="Calibri" panose="020F0502020204030204" pitchFamily="34" charset="0"/>
                <a:cs typeface="Times New Roman" panose="02020603050405020304" pitchFamily="18" charset="0"/>
              </a:rPr>
              <a:t>=inside </a:t>
            </a:r>
            <a:r>
              <a:rPr lang="en-US" dirty="0" err="1">
                <a:latin typeface="SAS Monospace" panose="020B0609020202020204" pitchFamily="49" charset="0"/>
                <a:ea typeface="Calibri" panose="020F0502020204030204" pitchFamily="34" charset="0"/>
                <a:cs typeface="Times New Roman" panose="02020603050405020304" pitchFamily="18" charset="0"/>
              </a:rPr>
              <a:t>labelpos</a:t>
            </a:r>
            <a:r>
              <a:rPr lang="en-US" dirty="0">
                <a:latin typeface="SAS Monospace" panose="020B0609020202020204" pitchFamily="49" charset="0"/>
                <a:ea typeface="Calibri" panose="020F0502020204030204" pitchFamily="34" charset="0"/>
                <a:cs typeface="Times New Roman" panose="02020603050405020304" pitchFamily="18" charset="0"/>
              </a:rPr>
              <a:t>=min ;);</a:t>
            </a:r>
          </a:p>
        </p:txBody>
      </p:sp>
      <p:cxnSp>
        <p:nvCxnSpPr>
          <p:cNvPr id="9" name="Straight Arrow Connector 8"/>
          <p:cNvCxnSpPr>
            <a:stCxn id="6" idx="0"/>
            <a:endCxn id="11" idx="1"/>
          </p:cNvCxnSpPr>
          <p:nvPr/>
        </p:nvCxnSpPr>
        <p:spPr>
          <a:xfrm flipV="1">
            <a:off x="3702933" y="4558890"/>
            <a:ext cx="2810456" cy="861498"/>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1" name="Picture 10"/>
          <p:cNvPicPr>
            <a:picLocks noChangeAspect="1"/>
          </p:cNvPicPr>
          <p:nvPr/>
        </p:nvPicPr>
        <p:blipFill>
          <a:blip r:embed="rId2"/>
          <a:stretch>
            <a:fillRect/>
          </a:stretch>
        </p:blipFill>
        <p:spPr>
          <a:xfrm>
            <a:off x="6513389" y="2544942"/>
            <a:ext cx="5361576" cy="4027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871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59" y="365125"/>
            <a:ext cx="10756641" cy="541037"/>
          </a:xfrm>
        </p:spPr>
        <p:txBody>
          <a:bodyPr/>
          <a:lstStyle/>
          <a:p>
            <a:r>
              <a:rPr lang="en-US" dirty="0" smtClean="0"/>
              <a:t>Visual method: Is Y a quadratic function of T? </a:t>
            </a:r>
            <a:endParaRPr lang="en-US" dirty="0"/>
          </a:p>
        </p:txBody>
      </p:sp>
      <p:sp>
        <p:nvSpPr>
          <p:cNvPr id="4" name="TextBox 3"/>
          <p:cNvSpPr txBox="1"/>
          <p:nvPr/>
        </p:nvSpPr>
        <p:spPr>
          <a:xfrm>
            <a:off x="317241" y="1324947"/>
            <a:ext cx="7016344" cy="2308324"/>
          </a:xfrm>
          <a:prstGeom prst="rect">
            <a:avLst/>
          </a:prstGeom>
          <a:noFill/>
        </p:spPr>
        <p:txBody>
          <a:bodyPr wrap="none" rtlCol="0">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'Model 2: Y follows a Quadratic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REG Statement.';</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a:t>
            </a:r>
            <a:r>
              <a:rPr lang="en-US"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degree=2</a:t>
            </a:r>
            <a:r>
              <a:rPr lang="en-US" dirty="0">
                <a:latin typeface="SAS Monospace" panose="020B0609020202020204" pitchFamily="49" charset="0"/>
                <a:ea typeface="Calibri" panose="020F0502020204030204" pitchFamily="34" charset="0"/>
                <a:cs typeface="Times New Roman" panose="02020603050405020304" pitchFamily="18" charset="0"/>
              </a:rPr>
              <a:t> CLM </a:t>
            </a:r>
            <a:r>
              <a:rPr lang="en-US" dirty="0" smtClean="0">
                <a:latin typeface="SAS Monospace" panose="020B0609020202020204" pitchFamily="49" charset="0"/>
                <a:ea typeface="Calibri" panose="020F0502020204030204" pitchFamily="34" charset="0"/>
                <a:cs typeface="Times New Roman" panose="02020603050405020304" pitchFamily="18" charset="0"/>
              </a:rPr>
              <a:t>CLI;</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a:p>
            <a:endParaRPr lang="en-US" dirty="0"/>
          </a:p>
        </p:txBody>
      </p:sp>
      <p:pic>
        <p:nvPicPr>
          <p:cNvPr id="5" name="Picture 4" descr="The SGPlot Procedure"/>
          <p:cNvPicPr/>
          <p:nvPr/>
        </p:nvPicPr>
        <p:blipFill>
          <a:blip r:embed="rId2">
            <a:extLst>
              <a:ext uri="{28A0092B-C50C-407E-A947-70E740481C1C}">
                <a14:useLocalDpi xmlns:a14="http://schemas.microsoft.com/office/drawing/2010/main" val="0"/>
              </a:ext>
            </a:extLst>
          </a:blip>
          <a:srcRect/>
          <a:stretch>
            <a:fillRect/>
          </a:stretch>
        </p:blipFill>
        <p:spPr bwMode="auto">
          <a:xfrm>
            <a:off x="5700741" y="2456936"/>
            <a:ext cx="6308534" cy="411455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97159" y="3515455"/>
            <a:ext cx="3946849" cy="1754326"/>
          </a:xfrm>
          <a:prstGeom prst="rect">
            <a:avLst/>
          </a:prstGeom>
          <a:noFill/>
          <a:ln>
            <a:solidFill>
              <a:srgbClr val="C00000"/>
            </a:solidFill>
          </a:ln>
        </p:spPr>
        <p:txBody>
          <a:bodyPr wrap="square" rtlCol="0">
            <a:spAutoFit/>
          </a:bodyPr>
          <a:lstStyle/>
          <a:p>
            <a:r>
              <a:rPr lang="en-US" dirty="0" smtClean="0"/>
              <a:t>Visually Y does appear to follow a quadratic model such as </a:t>
            </a:r>
          </a:p>
          <a:p>
            <a:endParaRPr lang="en-US" dirty="0"/>
          </a:p>
          <a:p>
            <a:pPr algn="ctr"/>
            <a:r>
              <a:rPr lang="en-US" dirty="0" smtClean="0"/>
              <a:t>Y</a:t>
            </a:r>
            <a:r>
              <a:rPr lang="en-US" baseline="-25000" dirty="0" smtClean="0"/>
              <a:t>t</a:t>
            </a:r>
            <a:r>
              <a:rPr lang="en-US" dirty="0" smtClean="0"/>
              <a:t> = </a:t>
            </a:r>
            <a:r>
              <a:rPr lang="el-GR" dirty="0" smtClean="0"/>
              <a:t>β</a:t>
            </a:r>
            <a:r>
              <a:rPr lang="en-US" baseline="-25000" dirty="0" smtClean="0"/>
              <a:t>0</a:t>
            </a:r>
            <a:r>
              <a:rPr lang="en-US" dirty="0" smtClean="0"/>
              <a:t> + </a:t>
            </a:r>
            <a:r>
              <a:rPr lang="el-GR" dirty="0" smtClean="0"/>
              <a:t>β</a:t>
            </a:r>
            <a:r>
              <a:rPr lang="en-US" baseline="-25000" dirty="0" smtClean="0"/>
              <a:t>1</a:t>
            </a:r>
            <a:r>
              <a:rPr lang="en-US" dirty="0" smtClean="0"/>
              <a:t>T+ </a:t>
            </a:r>
            <a:r>
              <a:rPr lang="el-GR" dirty="0" smtClean="0"/>
              <a:t>β</a:t>
            </a:r>
            <a:r>
              <a:rPr lang="en-US" baseline="-25000" dirty="0" smtClean="0"/>
              <a:t>2</a:t>
            </a:r>
            <a:r>
              <a:rPr lang="en-US" dirty="0" smtClean="0"/>
              <a:t>T</a:t>
            </a:r>
            <a:r>
              <a:rPr lang="en-US" baseline="30000" dirty="0" smtClean="0"/>
              <a:t>2</a:t>
            </a:r>
            <a:r>
              <a:rPr lang="en-US" dirty="0" smtClean="0"/>
              <a:t> + </a:t>
            </a:r>
            <a:r>
              <a:rPr lang="el-GR" dirty="0" smtClean="0"/>
              <a:t>ε</a:t>
            </a:r>
            <a:r>
              <a:rPr lang="en-US" baseline="-25000" dirty="0" smtClean="0"/>
              <a:t>t</a:t>
            </a:r>
          </a:p>
          <a:p>
            <a:pPr algn="ctr"/>
            <a:endParaRPr lang="en-US" dirty="0"/>
          </a:p>
          <a:p>
            <a:pPr algn="ctr"/>
            <a:r>
              <a:rPr lang="en-US" dirty="0" smtClean="0"/>
              <a:t>And with very narrow Confidence Bands</a:t>
            </a:r>
            <a:endParaRPr lang="en-US" dirty="0"/>
          </a:p>
        </p:txBody>
      </p:sp>
      <p:cxnSp>
        <p:nvCxnSpPr>
          <p:cNvPr id="7" name="Straight Arrow Connector 6"/>
          <p:cNvCxnSpPr>
            <a:stCxn id="6" idx="3"/>
          </p:cNvCxnSpPr>
          <p:nvPr/>
        </p:nvCxnSpPr>
        <p:spPr>
          <a:xfrm>
            <a:off x="4544008" y="4392618"/>
            <a:ext cx="3368600" cy="48234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662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365125"/>
            <a:ext cx="10871200" cy="541037"/>
          </a:xfrm>
        </p:spPr>
        <p:txBody>
          <a:bodyPr/>
          <a:lstStyle/>
          <a:p>
            <a:r>
              <a:rPr lang="en-US" dirty="0" smtClean="0"/>
              <a:t>Visual method: What does a non-parametric trend reveal?</a:t>
            </a:r>
            <a:endParaRPr lang="en-US" dirty="0"/>
          </a:p>
        </p:txBody>
      </p:sp>
      <p:sp>
        <p:nvSpPr>
          <p:cNvPr id="6" name="TextBox 5"/>
          <p:cNvSpPr txBox="1"/>
          <p:nvPr/>
        </p:nvSpPr>
        <p:spPr>
          <a:xfrm>
            <a:off x="603629" y="5706021"/>
            <a:ext cx="4513993" cy="646331"/>
          </a:xfrm>
          <a:prstGeom prst="rect">
            <a:avLst/>
          </a:prstGeom>
          <a:noFill/>
          <a:ln>
            <a:solidFill>
              <a:srgbClr val="C00000"/>
            </a:solidFill>
          </a:ln>
        </p:spPr>
        <p:txBody>
          <a:bodyPr wrap="none" rtlCol="0">
            <a:spAutoFit/>
          </a:bodyPr>
          <a:lstStyle/>
          <a:p>
            <a:r>
              <a:rPr lang="en-US" dirty="0" smtClean="0"/>
              <a:t>The loess regression appears to trace out a </a:t>
            </a:r>
          </a:p>
          <a:p>
            <a:r>
              <a:rPr lang="en-US" dirty="0" smtClean="0"/>
              <a:t>clear “curve” such as a quadratic relationship. </a:t>
            </a:r>
            <a:endParaRPr lang="en-US" dirty="0"/>
          </a:p>
        </p:txBody>
      </p:sp>
      <p:sp>
        <p:nvSpPr>
          <p:cNvPr id="7" name="Rectangle 6"/>
          <p:cNvSpPr/>
          <p:nvPr/>
        </p:nvSpPr>
        <p:spPr>
          <a:xfrm>
            <a:off x="242086" y="862716"/>
            <a:ext cx="11352227" cy="2862322"/>
          </a:xfrm>
          <a:prstGeom prst="rect">
            <a:avLst/>
          </a:prstGeom>
        </p:spPr>
        <p:txBody>
          <a:bodyPr wrap="square">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'Nonparametric Local Regression LOESS Model.';</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'Tracing out the points with LOESS and comparing to the Linear Trend.';</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reg</a:t>
            </a:r>
            <a:r>
              <a:rPr lang="en-US" dirty="0" smtClean="0">
                <a:latin typeface="SAS Monospace" panose="020B0609020202020204" pitchFamily="49" charset="0"/>
                <a:ea typeface="Calibri" panose="020F0502020204030204" pitchFamily="34" charset="0"/>
                <a:cs typeface="Times New Roman" panose="02020603050405020304" pitchFamily="18" charset="0"/>
              </a:rPr>
              <a:t>   x=T </a:t>
            </a:r>
            <a:r>
              <a:rPr lang="en-US" dirty="0">
                <a:latin typeface="SAS Monospace" panose="020B0609020202020204" pitchFamily="49" charset="0"/>
                <a:ea typeface="Calibri" panose="020F0502020204030204" pitchFamily="34" charset="0"/>
                <a:cs typeface="Times New Roman" panose="02020603050405020304" pitchFamily="18" charset="0"/>
              </a:rPr>
              <a:t>y=Y / degree=1 </a:t>
            </a: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	      CLM </a:t>
            </a:r>
            <a:r>
              <a:rPr lang="en-US" dirty="0">
                <a:latin typeface="SAS Monospace" panose="020B0609020202020204" pitchFamily="49" charset="0"/>
                <a:ea typeface="Calibri" panose="020F0502020204030204" pitchFamily="34" charset="0"/>
                <a:cs typeface="Times New Roman" panose="02020603050405020304" pitchFamily="18" charset="0"/>
              </a:rPr>
              <a:t>CLI CLMTRANSPARENCY=.5;</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loess</a:t>
            </a:r>
            <a:r>
              <a:rPr lang="en-US" dirty="0">
                <a:latin typeface="SAS Monospace" panose="020B0609020202020204" pitchFamily="49" charset="0"/>
                <a:ea typeface="Calibri" panose="020F0502020204030204" pitchFamily="34" charset="0"/>
                <a:cs typeface="Times New Roman" panose="02020603050405020304" pitchFamily="18" charset="0"/>
              </a:rPr>
              <a:t> x=T y=Y </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           interpolation=linear </a:t>
            </a:r>
            <a:r>
              <a:rPr lang="en-US" dirty="0">
                <a:latin typeface="SAS Monospace" panose="020B0609020202020204" pitchFamily="49" charset="0"/>
                <a:ea typeface="Calibri" panose="020F0502020204030204" pitchFamily="34" charset="0"/>
                <a:cs typeface="Times New Roman" panose="02020603050405020304" pitchFamily="18" charset="0"/>
              </a:rPr>
              <a:t>degree=2;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8" name="Picture 7"/>
          <p:cNvPicPr>
            <a:picLocks noChangeAspect="1"/>
          </p:cNvPicPr>
          <p:nvPr/>
        </p:nvPicPr>
        <p:blipFill>
          <a:blip r:embed="rId2"/>
          <a:stretch>
            <a:fillRect/>
          </a:stretch>
        </p:blipFill>
        <p:spPr>
          <a:xfrm>
            <a:off x="6425184" y="2428050"/>
            <a:ext cx="5607698" cy="4210461"/>
          </a:xfrm>
          <a:prstGeom prst="rect">
            <a:avLst/>
          </a:prstGeom>
          <a:ln>
            <a:noFill/>
          </a:ln>
          <a:effectLst>
            <a:outerShdw blurRad="292100" dist="139700" dir="2700000" algn="tl" rotWithShape="0">
              <a:srgbClr val="333333">
                <a:alpha val="65000"/>
              </a:srgbClr>
            </a:outerShdw>
          </a:effectLst>
        </p:spPr>
      </p:pic>
      <p:cxnSp>
        <p:nvCxnSpPr>
          <p:cNvPr id="12" name="Straight Arrow Connector 11"/>
          <p:cNvCxnSpPr>
            <a:stCxn id="6" idx="3"/>
          </p:cNvCxnSpPr>
          <p:nvPr/>
        </p:nvCxnSpPr>
        <p:spPr>
          <a:xfrm flipV="1">
            <a:off x="5117622" y="5035296"/>
            <a:ext cx="2148810" cy="99389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57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257" y="365125"/>
            <a:ext cx="11092543" cy="631653"/>
          </a:xfrm>
        </p:spPr>
        <p:txBody>
          <a:bodyPr/>
          <a:lstStyle/>
          <a:p>
            <a:r>
              <a:rPr lang="en-US" dirty="0"/>
              <a:t>Visual </a:t>
            </a:r>
            <a:r>
              <a:rPr lang="en-US" dirty="0" smtClean="0"/>
              <a:t>method: linear regression by group (or time-slice)</a:t>
            </a:r>
            <a:endParaRPr lang="en-US" dirty="0"/>
          </a:p>
        </p:txBody>
      </p:sp>
      <p:sp>
        <p:nvSpPr>
          <p:cNvPr id="7" name="TextBox 6"/>
          <p:cNvSpPr txBox="1"/>
          <p:nvPr/>
        </p:nvSpPr>
        <p:spPr>
          <a:xfrm>
            <a:off x="483767" y="4578203"/>
            <a:ext cx="4646645" cy="1200329"/>
          </a:xfrm>
          <a:prstGeom prst="rect">
            <a:avLst/>
          </a:prstGeom>
          <a:noFill/>
          <a:ln>
            <a:solidFill>
              <a:srgbClr val="C00000"/>
            </a:solidFill>
          </a:ln>
        </p:spPr>
        <p:txBody>
          <a:bodyPr wrap="square" rtlCol="0">
            <a:spAutoFit/>
          </a:bodyPr>
          <a:lstStyle/>
          <a:p>
            <a:r>
              <a:rPr lang="en-US" dirty="0" smtClean="0"/>
              <a:t>Linear regressions in the first and second time-slice appear to be good representations of the observations, that is smaller residuals than in the first graph.</a:t>
            </a:r>
            <a:endParaRPr lang="en-US" dirty="0"/>
          </a:p>
        </p:txBody>
      </p:sp>
      <p:pic>
        <p:nvPicPr>
          <p:cNvPr id="8" name="Picture 7"/>
          <p:cNvPicPr>
            <a:picLocks noChangeAspect="1"/>
          </p:cNvPicPr>
          <p:nvPr/>
        </p:nvPicPr>
        <p:blipFill>
          <a:blip r:embed="rId2"/>
          <a:stretch>
            <a:fillRect/>
          </a:stretch>
        </p:blipFill>
        <p:spPr>
          <a:xfrm>
            <a:off x="5765958" y="1566997"/>
            <a:ext cx="6292015" cy="472183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61257" y="1205581"/>
            <a:ext cx="6578082" cy="2862322"/>
          </a:xfrm>
          <a:prstGeom prst="rect">
            <a:avLst/>
          </a:prstGeom>
        </p:spPr>
        <p:txBody>
          <a:bodyPr wrap="square">
            <a:spAutoFit/>
          </a:bodyPr>
          <a:lstStyle/>
          <a:p>
            <a:r>
              <a:rPr lang="en-US" dirty="0"/>
              <a:t>title1 'Model 4: Structural Break with Linear Trend by Group=D';</a:t>
            </a:r>
          </a:p>
          <a:p>
            <a:r>
              <a:rPr lang="en-US" dirty="0"/>
              <a:t>title2 'Separate linear regressions before and after policy change';</a:t>
            </a:r>
          </a:p>
          <a:p>
            <a:endParaRPr lang="en-US" dirty="0" smtClean="0"/>
          </a:p>
          <a:p>
            <a:r>
              <a:rPr lang="en-US" dirty="0" smtClean="0"/>
              <a:t>PROC </a:t>
            </a:r>
            <a:r>
              <a:rPr lang="en-US" dirty="0"/>
              <a:t>SGPLOT data=</a:t>
            </a:r>
            <a:r>
              <a:rPr lang="en-US" dirty="0" err="1"/>
              <a:t>trdata</a:t>
            </a:r>
            <a:r>
              <a:rPr lang="en-US" dirty="0"/>
              <a:t>;</a:t>
            </a:r>
          </a:p>
          <a:p>
            <a:r>
              <a:rPr lang="en-US" dirty="0" smtClean="0"/>
              <a:t>           </a:t>
            </a:r>
            <a:r>
              <a:rPr lang="en-US" dirty="0" err="1" smtClean="0">
                <a:solidFill>
                  <a:srgbClr val="C00000"/>
                </a:solidFill>
              </a:rPr>
              <a:t>reg</a:t>
            </a:r>
            <a:r>
              <a:rPr lang="en-US" dirty="0" smtClean="0"/>
              <a:t> </a:t>
            </a:r>
            <a:r>
              <a:rPr lang="en-US" dirty="0"/>
              <a:t>x=T y=Y / </a:t>
            </a:r>
            <a:r>
              <a:rPr lang="en-US" dirty="0" smtClean="0"/>
              <a:t>CLM </a:t>
            </a:r>
            <a:r>
              <a:rPr lang="en-US" dirty="0"/>
              <a:t>CLI CLMTRANSPARENCY=.5;</a:t>
            </a:r>
          </a:p>
          <a:p>
            <a:r>
              <a:rPr lang="en-US" dirty="0"/>
              <a:t>	</a:t>
            </a:r>
            <a:endParaRPr lang="en-US" dirty="0" smtClean="0"/>
          </a:p>
          <a:p>
            <a:r>
              <a:rPr lang="en-US" dirty="0" smtClean="0"/>
              <a:t>           </a:t>
            </a:r>
            <a:r>
              <a:rPr lang="en-US" dirty="0" err="1" smtClean="0">
                <a:solidFill>
                  <a:srgbClr val="C00000"/>
                </a:solidFill>
              </a:rPr>
              <a:t>reg</a:t>
            </a:r>
            <a:r>
              <a:rPr lang="en-US" dirty="0" smtClean="0"/>
              <a:t> </a:t>
            </a:r>
            <a:r>
              <a:rPr lang="en-US" dirty="0"/>
              <a:t>x=T y=Y / CLM CLI CLMTRANSPARENCY=.25 </a:t>
            </a:r>
            <a:r>
              <a:rPr lang="en-US" dirty="0">
                <a:solidFill>
                  <a:srgbClr val="C00000"/>
                </a:solidFill>
              </a:rPr>
              <a:t>group=D</a:t>
            </a:r>
            <a:r>
              <a:rPr lang="en-US" dirty="0"/>
              <a:t> </a:t>
            </a:r>
          </a:p>
          <a:p>
            <a:r>
              <a:rPr lang="en-US" dirty="0" smtClean="0"/>
              <a:t>           </a:t>
            </a:r>
            <a:r>
              <a:rPr lang="en-US" dirty="0" err="1" smtClean="0"/>
              <a:t>markerattrs</a:t>
            </a:r>
            <a:r>
              <a:rPr lang="en-US" dirty="0"/>
              <a:t>=(symbol=</a:t>
            </a:r>
            <a:r>
              <a:rPr lang="en-US" dirty="0" err="1"/>
              <a:t>circlefilled</a:t>
            </a:r>
            <a:r>
              <a:rPr lang="en-US" dirty="0"/>
              <a:t> color=black size=10px);</a:t>
            </a:r>
          </a:p>
          <a:p>
            <a:r>
              <a:rPr lang="en-US" dirty="0" smtClean="0"/>
              <a:t>           &amp;</a:t>
            </a:r>
            <a:r>
              <a:rPr lang="en-US" dirty="0" err="1"/>
              <a:t>xref</a:t>
            </a:r>
            <a:r>
              <a:rPr lang="en-US" dirty="0"/>
              <a:t>;</a:t>
            </a:r>
          </a:p>
          <a:p>
            <a:r>
              <a:rPr lang="en-US" dirty="0" smtClean="0"/>
              <a:t>           run</a:t>
            </a:r>
            <a:r>
              <a:rPr lang="en-US" dirty="0"/>
              <a:t>;</a:t>
            </a:r>
          </a:p>
        </p:txBody>
      </p:sp>
      <p:cxnSp>
        <p:nvCxnSpPr>
          <p:cNvPr id="6" name="Straight Arrow Connector 5"/>
          <p:cNvCxnSpPr>
            <a:stCxn id="7" idx="3"/>
          </p:cNvCxnSpPr>
          <p:nvPr/>
        </p:nvCxnSpPr>
        <p:spPr>
          <a:xfrm flipV="1">
            <a:off x="5130412" y="4815840"/>
            <a:ext cx="855860" cy="362528"/>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579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E225_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225_Theme" id="{FEB5C27C-2B4C-4E43-A0C3-B6B3D8891D0B}" vid="{840E6530-9A8F-4416-9F81-5A02398BD8C4}"/>
    </a:ext>
  </a:extLst>
</a:theme>
</file>

<file path=docProps/app.xml><?xml version="1.0" encoding="utf-8"?>
<Properties xmlns="http://schemas.openxmlformats.org/officeDocument/2006/extended-properties" xmlns:vt="http://schemas.openxmlformats.org/officeDocument/2006/docPropsVTypes">
  <Template>E225_Theme</Template>
  <TotalTime>7015</TotalTime>
  <Words>2698</Words>
  <Application>Microsoft Office PowerPoint</Application>
  <PresentationFormat>Widescreen</PresentationFormat>
  <Paragraphs>986</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Cambria</vt:lpstr>
      <vt:lpstr>Cambria Math</vt:lpstr>
      <vt:lpstr>Courier New</vt:lpstr>
      <vt:lpstr>SAS Monospace</vt:lpstr>
      <vt:lpstr>Times New Roman</vt:lpstr>
      <vt:lpstr>Verdana</vt:lpstr>
      <vt:lpstr>Wingdings</vt:lpstr>
      <vt:lpstr>E225_Theme</vt:lpstr>
      <vt:lpstr>Do you know when your data is lying to you?  The Hands On Workshop of Regression Analysis with Quantitative and Qualitative Variables</vt:lpstr>
      <vt:lpstr>“Sinning in the basement: What are the rules?  The Ten Commandments of Applied Econometrics.” by Peter E. Kennedy (2002) </vt:lpstr>
      <vt:lpstr>To begin: join me in creating the dataset Y.</vt:lpstr>
      <vt:lpstr>(1) read work.Y, (2) create, transform variables for testing, and  (3) in this example only assume the data is clean. </vt:lpstr>
      <vt:lpstr>Business problem  Articulated Empirical Problem</vt:lpstr>
      <vt:lpstr>Visual method: Explore the trend of the metric Y</vt:lpstr>
      <vt:lpstr>Visual method: Is Y a quadratic function of T? </vt:lpstr>
      <vt:lpstr>Visual method: What does a non-parametric trend reveal?</vt:lpstr>
      <vt:lpstr>Visual method: linear regression by group (or time-slice)</vt:lpstr>
      <vt:lpstr>Visual method: nonparametric regression by group</vt:lpstr>
      <vt:lpstr>What have we learned? </vt:lpstr>
      <vt:lpstr>Let’s turn from a graphical to a statistical / econometric approach  The viz are a type of EDA, for example looking for outliers, before we estimate our models  After we run the regressions we should be looking at influential observations, examining residuals and appropriate statistics, but in this paper we will not cover that. </vt:lpstr>
      <vt:lpstr>First regression: Establish the trend in the base model. </vt:lpstr>
      <vt:lpstr>Look at the residuals in this simple regression Y=β0+β1T+ε </vt:lpstr>
      <vt:lpstr>Look at the residuals in this simple regression</vt:lpstr>
      <vt:lpstr>PowerPoint Presentation</vt:lpstr>
      <vt:lpstr>Why isn’t hasty regression enough?</vt:lpstr>
      <vt:lpstr>Hasty Regression: Just throw in a dummy variable.</vt:lpstr>
      <vt:lpstr>Lack of Proof, its all about rejection</vt:lpstr>
      <vt:lpstr>Lack of Proof, its all about rejection</vt:lpstr>
      <vt:lpstr>Two models suggested by the visual analysis</vt:lpstr>
      <vt:lpstr>Both models perform very well. </vt:lpstr>
      <vt:lpstr>How do the models fit in the before and after period?</vt:lpstr>
      <vt:lpstr>Non-nested hypothesis testing</vt:lpstr>
      <vt:lpstr>Non-nested hypothesis testing</vt:lpstr>
      <vt:lpstr>Four tests all reject ‘quadratic’ in favor of the ‘structural break’ model.</vt:lpstr>
      <vt:lpstr>PowerPoint Presentation</vt:lpstr>
      <vt:lpstr>Use of automatic model selection in PROC REG</vt:lpstr>
      <vt:lpstr>Ramsey misspecification tests (RESET) from SAS/ETS</vt:lpstr>
      <vt:lpstr>Conclusion:   There is strong evidence of a structural break in the metric Y because of the intervention, D, as studied.</vt:lpstr>
      <vt:lpstr>Thank You!  NOW you know when your data is lying to you!  The Hands On Workshop of Regression Analysis with Quantitative and Qualitative Variables</vt:lpstr>
    </vt:vector>
  </TitlesOfParts>
  <Company>The University of Akron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test for structural break</dc:title>
  <dc:creator>Myers,Steven C</dc:creator>
  <cp:lastModifiedBy>Myers,Steven C</cp:lastModifiedBy>
  <cp:revision>104</cp:revision>
  <dcterms:created xsi:type="dcterms:W3CDTF">2019-05-01T19:48:14Z</dcterms:created>
  <dcterms:modified xsi:type="dcterms:W3CDTF">2019-10-18T06:44:35Z</dcterms:modified>
</cp:coreProperties>
</file>