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35"/>
  </p:handoutMasterIdLst>
  <p:sldIdLst>
    <p:sldId id="256" r:id="rId2"/>
    <p:sldId id="288" r:id="rId3"/>
    <p:sldId id="257" r:id="rId4"/>
    <p:sldId id="285" r:id="rId5"/>
    <p:sldId id="289" r:id="rId6"/>
    <p:sldId id="284" r:id="rId7"/>
    <p:sldId id="282" r:id="rId8"/>
    <p:sldId id="258" r:id="rId9"/>
    <p:sldId id="291" r:id="rId10"/>
    <p:sldId id="290" r:id="rId11"/>
    <p:sldId id="292" r:id="rId12"/>
    <p:sldId id="293" r:id="rId13"/>
    <p:sldId id="294" r:id="rId14"/>
    <p:sldId id="295" r:id="rId15"/>
    <p:sldId id="296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275" r:id="rId24"/>
    <p:sldId id="305" r:id="rId25"/>
    <p:sldId id="306" r:id="rId26"/>
    <p:sldId id="307" r:id="rId27"/>
    <p:sldId id="308" r:id="rId28"/>
    <p:sldId id="309" r:id="rId29"/>
    <p:sldId id="310" r:id="rId30"/>
    <p:sldId id="312" r:id="rId31"/>
    <p:sldId id="311" r:id="rId32"/>
    <p:sldId id="313" r:id="rId33"/>
    <p:sldId id="315" r:id="rId34"/>
  </p:sldIdLst>
  <p:sldSz cx="12192000" cy="6858000"/>
  <p:notesSz cx="7077075" cy="9363075"/>
  <p:embeddedFontLst>
    <p:embeddedFont>
      <p:font typeface="Calibri Light" panose="020F0302020204030204" pitchFamily="34" charset="0"/>
      <p:regular r:id="rId36"/>
      <p: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SAS Monospace" panose="020B0609020202020204" pitchFamily="49" charset="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BD28BF-FF55-4099-B647-79FA6ACA66FF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12966D95-5FA2-4248-8F79-586A94094613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B2C8BFF5-19C8-4E6B-8051-9E755B990CD8}" type="parTrans" cxnId="{F0377F50-B109-48F3-9805-D42DD066FAA4}">
      <dgm:prSet/>
      <dgm:spPr/>
      <dgm:t>
        <a:bodyPr/>
        <a:lstStyle/>
        <a:p>
          <a:endParaRPr lang="en-US"/>
        </a:p>
      </dgm:t>
    </dgm:pt>
    <dgm:pt modelId="{8A7AA817-D2C6-471A-AE4A-E6F4774A4DDA}" type="sibTrans" cxnId="{F0377F50-B109-48F3-9805-D42DD066FAA4}">
      <dgm:prSet/>
      <dgm:spPr/>
      <dgm:t>
        <a:bodyPr/>
        <a:lstStyle/>
        <a:p>
          <a:endParaRPr lang="en-US"/>
        </a:p>
      </dgm:t>
    </dgm:pt>
    <dgm:pt modelId="{751ADA44-E9EB-46D3-B931-D70A74C7A612}">
      <dgm:prSet phldrT="[Text]"/>
      <dgm:spPr/>
      <dgm:t>
        <a:bodyPr/>
        <a:lstStyle/>
        <a:p>
          <a:r>
            <a:rPr lang="en-US" dirty="0" smtClean="0"/>
            <a:t>QUESTIONS</a:t>
          </a:r>
          <a:r>
            <a:rPr lang="en-US" baseline="30000" dirty="0" smtClean="0"/>
            <a:t>1</a:t>
          </a:r>
          <a:endParaRPr lang="en-US" baseline="30000" dirty="0"/>
        </a:p>
      </dgm:t>
    </dgm:pt>
    <dgm:pt modelId="{DEB563BC-009A-4AEF-B80B-5E7924FBA0EC}" type="parTrans" cxnId="{47DB5014-066C-44EC-A9EF-E481E02CEDDE}">
      <dgm:prSet/>
      <dgm:spPr/>
      <dgm:t>
        <a:bodyPr/>
        <a:lstStyle/>
        <a:p>
          <a:endParaRPr lang="en-US"/>
        </a:p>
      </dgm:t>
    </dgm:pt>
    <dgm:pt modelId="{124D2301-D05C-4A03-9D92-807B72B05CB2}" type="sibTrans" cxnId="{47DB5014-066C-44EC-A9EF-E481E02CEDDE}">
      <dgm:prSet/>
      <dgm:spPr/>
      <dgm:t>
        <a:bodyPr/>
        <a:lstStyle/>
        <a:p>
          <a:endParaRPr lang="en-US"/>
        </a:p>
      </dgm:t>
    </dgm:pt>
    <dgm:pt modelId="{1BCEA533-72E2-4F54-BF66-40B4DB3D921B}">
      <dgm:prSet phldrT="[Text]"/>
      <dgm:spPr/>
      <dgm:t>
        <a:bodyPr/>
        <a:lstStyle/>
        <a:p>
          <a:r>
            <a:rPr lang="en-US" dirty="0" smtClean="0"/>
            <a:t>ANSWERS</a:t>
          </a:r>
          <a:endParaRPr lang="en-US" dirty="0"/>
        </a:p>
      </dgm:t>
    </dgm:pt>
    <dgm:pt modelId="{65FDCBB3-4D35-44C3-AD5E-51BAA635B335}" type="parTrans" cxnId="{9E154E2B-CD26-4EEF-8F3C-785CDF7074D0}">
      <dgm:prSet/>
      <dgm:spPr/>
      <dgm:t>
        <a:bodyPr/>
        <a:lstStyle/>
        <a:p>
          <a:endParaRPr lang="en-US"/>
        </a:p>
      </dgm:t>
    </dgm:pt>
    <dgm:pt modelId="{30312841-1D65-4C91-9720-CB5309E7F6F9}" type="sibTrans" cxnId="{9E154E2B-CD26-4EEF-8F3C-785CDF7074D0}">
      <dgm:prSet/>
      <dgm:spPr/>
      <dgm:t>
        <a:bodyPr/>
        <a:lstStyle/>
        <a:p>
          <a:endParaRPr lang="en-US"/>
        </a:p>
      </dgm:t>
    </dgm:pt>
    <dgm:pt modelId="{207CCBC1-7BDC-4D36-9A35-D0CDF09D0D40}" type="pres">
      <dgm:prSet presAssocID="{81BD28BF-FF55-4099-B647-79FA6ACA66FF}" presName="Name0" presStyleCnt="0">
        <dgm:presLayoutVars>
          <dgm:dir/>
          <dgm:resizeHandles val="exact"/>
        </dgm:presLayoutVars>
      </dgm:prSet>
      <dgm:spPr/>
    </dgm:pt>
    <dgm:pt modelId="{D0A83494-6706-4EDB-B319-993D47EEFAA2}" type="pres">
      <dgm:prSet presAssocID="{12966D95-5FA2-4248-8F79-586A94094613}" presName="composite" presStyleCnt="0"/>
      <dgm:spPr/>
    </dgm:pt>
    <dgm:pt modelId="{2210480F-07C2-4E67-81DD-3766375D609F}" type="pres">
      <dgm:prSet presAssocID="{12966D95-5FA2-4248-8F79-586A94094613}" presName="bgChev" presStyleLbl="node1" presStyleIdx="0" presStyleCnt="3"/>
      <dgm:spPr>
        <a:solidFill>
          <a:srgbClr val="FF0000"/>
        </a:solidFill>
      </dgm:spPr>
    </dgm:pt>
    <dgm:pt modelId="{2A3914B8-2C55-44C2-9878-7A85AB0DFE89}" type="pres">
      <dgm:prSet presAssocID="{12966D95-5FA2-4248-8F79-586A94094613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FD96F6-6710-4B85-884A-3DFF65C309C6}" type="pres">
      <dgm:prSet presAssocID="{8A7AA817-D2C6-471A-AE4A-E6F4774A4DDA}" presName="compositeSpace" presStyleCnt="0"/>
      <dgm:spPr/>
    </dgm:pt>
    <dgm:pt modelId="{E83DD073-3C71-4231-BF08-8BBC6F8B0B6D}" type="pres">
      <dgm:prSet presAssocID="{751ADA44-E9EB-46D3-B931-D70A74C7A612}" presName="composite" presStyleCnt="0"/>
      <dgm:spPr/>
    </dgm:pt>
    <dgm:pt modelId="{214A4BB5-F7B9-4683-A24B-D2E00EB1ACEE}" type="pres">
      <dgm:prSet presAssocID="{751ADA44-E9EB-46D3-B931-D70A74C7A612}" presName="bgChev" presStyleLbl="node1" presStyleIdx="1" presStyleCnt="3"/>
      <dgm:spPr/>
    </dgm:pt>
    <dgm:pt modelId="{A621EF64-AB58-4963-8075-D4CD7BE762B8}" type="pres">
      <dgm:prSet presAssocID="{751ADA44-E9EB-46D3-B931-D70A74C7A612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7038BF-4CAA-4A4B-81DD-BC9E8F8FCD12}" type="pres">
      <dgm:prSet presAssocID="{124D2301-D05C-4A03-9D92-807B72B05CB2}" presName="compositeSpace" presStyleCnt="0"/>
      <dgm:spPr/>
    </dgm:pt>
    <dgm:pt modelId="{1CEBC7FD-157F-4E2C-A8E2-FF8BAAF2E520}" type="pres">
      <dgm:prSet presAssocID="{1BCEA533-72E2-4F54-BF66-40B4DB3D921B}" presName="composite" presStyleCnt="0"/>
      <dgm:spPr/>
    </dgm:pt>
    <dgm:pt modelId="{66F9ACC2-037A-4698-8602-291384539EF1}" type="pres">
      <dgm:prSet presAssocID="{1BCEA533-72E2-4F54-BF66-40B4DB3D921B}" presName="bgChev" presStyleLbl="node1" presStyleIdx="2" presStyleCnt="3"/>
      <dgm:spPr>
        <a:solidFill>
          <a:srgbClr val="92D050"/>
        </a:solidFill>
      </dgm:spPr>
    </dgm:pt>
    <dgm:pt modelId="{2691F9F4-4918-40E3-9FE8-6FBD2A8C4A43}" type="pres">
      <dgm:prSet presAssocID="{1BCEA533-72E2-4F54-BF66-40B4DB3D921B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39D629-4FD1-4F69-B96D-3BD5F11B35AD}" type="presOf" srcId="{12966D95-5FA2-4248-8F79-586A94094613}" destId="{2A3914B8-2C55-44C2-9878-7A85AB0DFE89}" srcOrd="0" destOrd="0" presId="urn:microsoft.com/office/officeart/2005/8/layout/chevronAccent+Icon"/>
    <dgm:cxn modelId="{757291E3-704F-4FC4-9A67-101672BC3E2C}" type="presOf" srcId="{751ADA44-E9EB-46D3-B931-D70A74C7A612}" destId="{A621EF64-AB58-4963-8075-D4CD7BE762B8}" srcOrd="0" destOrd="0" presId="urn:microsoft.com/office/officeart/2005/8/layout/chevronAccent+Icon"/>
    <dgm:cxn modelId="{F0377F50-B109-48F3-9805-D42DD066FAA4}" srcId="{81BD28BF-FF55-4099-B647-79FA6ACA66FF}" destId="{12966D95-5FA2-4248-8F79-586A94094613}" srcOrd="0" destOrd="0" parTransId="{B2C8BFF5-19C8-4E6B-8051-9E755B990CD8}" sibTransId="{8A7AA817-D2C6-471A-AE4A-E6F4774A4DDA}"/>
    <dgm:cxn modelId="{277E2504-9839-4B94-A2F6-0FD303D6B13C}" type="presOf" srcId="{1BCEA533-72E2-4F54-BF66-40B4DB3D921B}" destId="{2691F9F4-4918-40E3-9FE8-6FBD2A8C4A43}" srcOrd="0" destOrd="0" presId="urn:microsoft.com/office/officeart/2005/8/layout/chevronAccent+Icon"/>
    <dgm:cxn modelId="{A4FE2060-F7BE-4E37-B814-63C0040E39C3}" type="presOf" srcId="{81BD28BF-FF55-4099-B647-79FA6ACA66FF}" destId="{207CCBC1-7BDC-4D36-9A35-D0CDF09D0D40}" srcOrd="0" destOrd="0" presId="urn:microsoft.com/office/officeart/2005/8/layout/chevronAccent+Icon"/>
    <dgm:cxn modelId="{47DB5014-066C-44EC-A9EF-E481E02CEDDE}" srcId="{81BD28BF-FF55-4099-B647-79FA6ACA66FF}" destId="{751ADA44-E9EB-46D3-B931-D70A74C7A612}" srcOrd="1" destOrd="0" parTransId="{DEB563BC-009A-4AEF-B80B-5E7924FBA0EC}" sibTransId="{124D2301-D05C-4A03-9D92-807B72B05CB2}"/>
    <dgm:cxn modelId="{9E154E2B-CD26-4EEF-8F3C-785CDF7074D0}" srcId="{81BD28BF-FF55-4099-B647-79FA6ACA66FF}" destId="{1BCEA533-72E2-4F54-BF66-40B4DB3D921B}" srcOrd="2" destOrd="0" parTransId="{65FDCBB3-4D35-44C3-AD5E-51BAA635B335}" sibTransId="{30312841-1D65-4C91-9720-CB5309E7F6F9}"/>
    <dgm:cxn modelId="{5F255779-6C57-4A27-B17F-F8BB25C8F508}" type="presParOf" srcId="{207CCBC1-7BDC-4D36-9A35-D0CDF09D0D40}" destId="{D0A83494-6706-4EDB-B319-993D47EEFAA2}" srcOrd="0" destOrd="0" presId="urn:microsoft.com/office/officeart/2005/8/layout/chevronAccent+Icon"/>
    <dgm:cxn modelId="{9E31E5B6-142C-4937-BBC3-E606279E848B}" type="presParOf" srcId="{D0A83494-6706-4EDB-B319-993D47EEFAA2}" destId="{2210480F-07C2-4E67-81DD-3766375D609F}" srcOrd="0" destOrd="0" presId="urn:microsoft.com/office/officeart/2005/8/layout/chevronAccent+Icon"/>
    <dgm:cxn modelId="{872E9026-F404-4AF3-A8B9-67A08FADFBAB}" type="presParOf" srcId="{D0A83494-6706-4EDB-B319-993D47EEFAA2}" destId="{2A3914B8-2C55-44C2-9878-7A85AB0DFE89}" srcOrd="1" destOrd="0" presId="urn:microsoft.com/office/officeart/2005/8/layout/chevronAccent+Icon"/>
    <dgm:cxn modelId="{431EFCEA-ACF6-4F86-A529-818F49BA5FF7}" type="presParOf" srcId="{207CCBC1-7BDC-4D36-9A35-D0CDF09D0D40}" destId="{B0FD96F6-6710-4B85-884A-3DFF65C309C6}" srcOrd="1" destOrd="0" presId="urn:microsoft.com/office/officeart/2005/8/layout/chevronAccent+Icon"/>
    <dgm:cxn modelId="{0281FB56-AF89-4DF3-89A6-AA881FDCAFA9}" type="presParOf" srcId="{207CCBC1-7BDC-4D36-9A35-D0CDF09D0D40}" destId="{E83DD073-3C71-4231-BF08-8BBC6F8B0B6D}" srcOrd="2" destOrd="0" presId="urn:microsoft.com/office/officeart/2005/8/layout/chevronAccent+Icon"/>
    <dgm:cxn modelId="{563E6D2D-BE0B-4B8F-A522-F576A4B9E684}" type="presParOf" srcId="{E83DD073-3C71-4231-BF08-8BBC6F8B0B6D}" destId="{214A4BB5-F7B9-4683-A24B-D2E00EB1ACEE}" srcOrd="0" destOrd="0" presId="urn:microsoft.com/office/officeart/2005/8/layout/chevronAccent+Icon"/>
    <dgm:cxn modelId="{9409F568-9212-43D0-AB38-765101A83D40}" type="presParOf" srcId="{E83DD073-3C71-4231-BF08-8BBC6F8B0B6D}" destId="{A621EF64-AB58-4963-8075-D4CD7BE762B8}" srcOrd="1" destOrd="0" presId="urn:microsoft.com/office/officeart/2005/8/layout/chevronAccent+Icon"/>
    <dgm:cxn modelId="{490EE9E2-A0B4-4E77-B52E-7C445C1479D0}" type="presParOf" srcId="{207CCBC1-7BDC-4D36-9A35-D0CDF09D0D40}" destId="{407038BF-4CAA-4A4B-81DD-BC9E8F8FCD12}" srcOrd="3" destOrd="0" presId="urn:microsoft.com/office/officeart/2005/8/layout/chevronAccent+Icon"/>
    <dgm:cxn modelId="{E5D22243-8F70-4D55-A60F-1F68C8A621E7}" type="presParOf" srcId="{207CCBC1-7BDC-4D36-9A35-D0CDF09D0D40}" destId="{1CEBC7FD-157F-4E2C-A8E2-FF8BAAF2E520}" srcOrd="4" destOrd="0" presId="urn:microsoft.com/office/officeart/2005/8/layout/chevronAccent+Icon"/>
    <dgm:cxn modelId="{8FF762D1-A156-4F89-8000-A4CCBC4FC038}" type="presParOf" srcId="{1CEBC7FD-157F-4E2C-A8E2-FF8BAAF2E520}" destId="{66F9ACC2-037A-4698-8602-291384539EF1}" srcOrd="0" destOrd="0" presId="urn:microsoft.com/office/officeart/2005/8/layout/chevronAccent+Icon"/>
    <dgm:cxn modelId="{D6C3ABFB-A037-450A-B6A8-38CF65962DB4}" type="presParOf" srcId="{1CEBC7FD-157F-4E2C-A8E2-FF8BAAF2E520}" destId="{2691F9F4-4918-40E3-9FE8-6FBD2A8C4A43}" srcOrd="1" destOrd="0" presId="urn:microsoft.com/office/officeart/2005/8/layout/chevronAccent+Icon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BD28BF-FF55-4099-B647-79FA6ACA66FF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12966D95-5FA2-4248-8F79-586A94094613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B2C8BFF5-19C8-4E6B-8051-9E755B990CD8}" type="parTrans" cxnId="{F0377F50-B109-48F3-9805-D42DD066FAA4}">
      <dgm:prSet/>
      <dgm:spPr/>
      <dgm:t>
        <a:bodyPr/>
        <a:lstStyle/>
        <a:p>
          <a:endParaRPr lang="en-US"/>
        </a:p>
      </dgm:t>
    </dgm:pt>
    <dgm:pt modelId="{8A7AA817-D2C6-471A-AE4A-E6F4774A4DDA}" type="sibTrans" cxnId="{F0377F50-B109-48F3-9805-D42DD066FAA4}">
      <dgm:prSet/>
      <dgm:spPr/>
      <dgm:t>
        <a:bodyPr/>
        <a:lstStyle/>
        <a:p>
          <a:endParaRPr lang="en-US"/>
        </a:p>
      </dgm:t>
    </dgm:pt>
    <dgm:pt modelId="{751ADA44-E9EB-46D3-B931-D70A74C7A612}">
      <dgm:prSet phldrT="[Text]"/>
      <dgm:spPr/>
      <dgm:t>
        <a:bodyPr/>
        <a:lstStyle/>
        <a:p>
          <a:r>
            <a:rPr lang="en-US" dirty="0" smtClean="0"/>
            <a:t>QUESTIONS</a:t>
          </a:r>
          <a:endParaRPr lang="en-US" dirty="0"/>
        </a:p>
      </dgm:t>
    </dgm:pt>
    <dgm:pt modelId="{DEB563BC-009A-4AEF-B80B-5E7924FBA0EC}" type="parTrans" cxnId="{47DB5014-066C-44EC-A9EF-E481E02CEDDE}">
      <dgm:prSet/>
      <dgm:spPr/>
      <dgm:t>
        <a:bodyPr/>
        <a:lstStyle/>
        <a:p>
          <a:endParaRPr lang="en-US"/>
        </a:p>
      </dgm:t>
    </dgm:pt>
    <dgm:pt modelId="{124D2301-D05C-4A03-9D92-807B72B05CB2}" type="sibTrans" cxnId="{47DB5014-066C-44EC-A9EF-E481E02CEDDE}">
      <dgm:prSet/>
      <dgm:spPr/>
      <dgm:t>
        <a:bodyPr/>
        <a:lstStyle/>
        <a:p>
          <a:endParaRPr lang="en-US"/>
        </a:p>
      </dgm:t>
    </dgm:pt>
    <dgm:pt modelId="{1BCEA533-72E2-4F54-BF66-40B4DB3D921B}">
      <dgm:prSet phldrT="[Text]"/>
      <dgm:spPr/>
      <dgm:t>
        <a:bodyPr/>
        <a:lstStyle/>
        <a:p>
          <a:r>
            <a:rPr lang="en-US" dirty="0" smtClean="0"/>
            <a:t>ANSWERS</a:t>
          </a:r>
          <a:endParaRPr lang="en-US" dirty="0"/>
        </a:p>
      </dgm:t>
    </dgm:pt>
    <dgm:pt modelId="{65FDCBB3-4D35-44C3-AD5E-51BAA635B335}" type="parTrans" cxnId="{9E154E2B-CD26-4EEF-8F3C-785CDF7074D0}">
      <dgm:prSet/>
      <dgm:spPr/>
      <dgm:t>
        <a:bodyPr/>
        <a:lstStyle/>
        <a:p>
          <a:endParaRPr lang="en-US"/>
        </a:p>
      </dgm:t>
    </dgm:pt>
    <dgm:pt modelId="{30312841-1D65-4C91-9720-CB5309E7F6F9}" type="sibTrans" cxnId="{9E154E2B-CD26-4EEF-8F3C-785CDF7074D0}">
      <dgm:prSet/>
      <dgm:spPr/>
      <dgm:t>
        <a:bodyPr/>
        <a:lstStyle/>
        <a:p>
          <a:endParaRPr lang="en-US"/>
        </a:p>
      </dgm:t>
    </dgm:pt>
    <dgm:pt modelId="{207CCBC1-7BDC-4D36-9A35-D0CDF09D0D40}" type="pres">
      <dgm:prSet presAssocID="{81BD28BF-FF55-4099-B647-79FA6ACA66FF}" presName="Name0" presStyleCnt="0">
        <dgm:presLayoutVars>
          <dgm:dir/>
          <dgm:resizeHandles val="exact"/>
        </dgm:presLayoutVars>
      </dgm:prSet>
      <dgm:spPr/>
    </dgm:pt>
    <dgm:pt modelId="{D0A83494-6706-4EDB-B319-993D47EEFAA2}" type="pres">
      <dgm:prSet presAssocID="{12966D95-5FA2-4248-8F79-586A94094613}" presName="composite" presStyleCnt="0"/>
      <dgm:spPr/>
    </dgm:pt>
    <dgm:pt modelId="{2210480F-07C2-4E67-81DD-3766375D609F}" type="pres">
      <dgm:prSet presAssocID="{12966D95-5FA2-4248-8F79-586A94094613}" presName="bgChev" presStyleLbl="node1" presStyleIdx="0" presStyleCnt="3"/>
      <dgm:spPr>
        <a:solidFill>
          <a:srgbClr val="FF0000"/>
        </a:solidFill>
      </dgm:spPr>
    </dgm:pt>
    <dgm:pt modelId="{2A3914B8-2C55-44C2-9878-7A85AB0DFE89}" type="pres">
      <dgm:prSet presAssocID="{12966D95-5FA2-4248-8F79-586A94094613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FD96F6-6710-4B85-884A-3DFF65C309C6}" type="pres">
      <dgm:prSet presAssocID="{8A7AA817-D2C6-471A-AE4A-E6F4774A4DDA}" presName="compositeSpace" presStyleCnt="0"/>
      <dgm:spPr/>
    </dgm:pt>
    <dgm:pt modelId="{E83DD073-3C71-4231-BF08-8BBC6F8B0B6D}" type="pres">
      <dgm:prSet presAssocID="{751ADA44-E9EB-46D3-B931-D70A74C7A612}" presName="composite" presStyleCnt="0"/>
      <dgm:spPr/>
    </dgm:pt>
    <dgm:pt modelId="{214A4BB5-F7B9-4683-A24B-D2E00EB1ACEE}" type="pres">
      <dgm:prSet presAssocID="{751ADA44-E9EB-46D3-B931-D70A74C7A612}" presName="bgChev" presStyleLbl="node1" presStyleIdx="1" presStyleCnt="3" custLinFactX="20631" custLinFactNeighborX="100000" custLinFactNeighborY="4651"/>
      <dgm:spPr/>
    </dgm:pt>
    <dgm:pt modelId="{A621EF64-AB58-4963-8075-D4CD7BE762B8}" type="pres">
      <dgm:prSet presAssocID="{751ADA44-E9EB-46D3-B931-D70A74C7A612}" presName="txNode" presStyleLbl="fgAcc1" presStyleIdx="1" presStyleCnt="3" custLinFactX="35310" custLinFactNeighborX="100000" custLinFactNeighborY="-35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7038BF-4CAA-4A4B-81DD-BC9E8F8FCD12}" type="pres">
      <dgm:prSet presAssocID="{124D2301-D05C-4A03-9D92-807B72B05CB2}" presName="compositeSpace" presStyleCnt="0"/>
      <dgm:spPr/>
    </dgm:pt>
    <dgm:pt modelId="{1CEBC7FD-157F-4E2C-A8E2-FF8BAAF2E520}" type="pres">
      <dgm:prSet presAssocID="{1BCEA533-72E2-4F54-BF66-40B4DB3D921B}" presName="composite" presStyleCnt="0"/>
      <dgm:spPr/>
    </dgm:pt>
    <dgm:pt modelId="{66F9ACC2-037A-4698-8602-291384539EF1}" type="pres">
      <dgm:prSet presAssocID="{1BCEA533-72E2-4F54-BF66-40B4DB3D921B}" presName="bgChev" presStyleLbl="node1" presStyleIdx="2" presStyleCnt="3" custLinFactX="-11853" custLinFactNeighborX="-100000" custLinFactNeighborY="6692"/>
      <dgm:spPr>
        <a:solidFill>
          <a:srgbClr val="92D050"/>
        </a:solidFill>
      </dgm:spPr>
    </dgm:pt>
    <dgm:pt modelId="{2691F9F4-4918-40E3-9FE8-6FBD2A8C4A43}" type="pres">
      <dgm:prSet presAssocID="{1BCEA533-72E2-4F54-BF66-40B4DB3D921B}" presName="txNode" presStyleLbl="fgAcc1" presStyleIdx="2" presStyleCnt="3" custLinFactX="-30314" custLinFactNeighborX="-100000" custLinFactNeighborY="9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39D629-4FD1-4F69-B96D-3BD5F11B35AD}" type="presOf" srcId="{12966D95-5FA2-4248-8F79-586A94094613}" destId="{2A3914B8-2C55-44C2-9878-7A85AB0DFE89}" srcOrd="0" destOrd="0" presId="urn:microsoft.com/office/officeart/2005/8/layout/chevronAccent+Icon"/>
    <dgm:cxn modelId="{757291E3-704F-4FC4-9A67-101672BC3E2C}" type="presOf" srcId="{751ADA44-E9EB-46D3-B931-D70A74C7A612}" destId="{A621EF64-AB58-4963-8075-D4CD7BE762B8}" srcOrd="0" destOrd="0" presId="urn:microsoft.com/office/officeart/2005/8/layout/chevronAccent+Icon"/>
    <dgm:cxn modelId="{F0377F50-B109-48F3-9805-D42DD066FAA4}" srcId="{81BD28BF-FF55-4099-B647-79FA6ACA66FF}" destId="{12966D95-5FA2-4248-8F79-586A94094613}" srcOrd="0" destOrd="0" parTransId="{B2C8BFF5-19C8-4E6B-8051-9E755B990CD8}" sibTransId="{8A7AA817-D2C6-471A-AE4A-E6F4774A4DDA}"/>
    <dgm:cxn modelId="{277E2504-9839-4B94-A2F6-0FD303D6B13C}" type="presOf" srcId="{1BCEA533-72E2-4F54-BF66-40B4DB3D921B}" destId="{2691F9F4-4918-40E3-9FE8-6FBD2A8C4A43}" srcOrd="0" destOrd="0" presId="urn:microsoft.com/office/officeart/2005/8/layout/chevronAccent+Icon"/>
    <dgm:cxn modelId="{A4FE2060-F7BE-4E37-B814-63C0040E39C3}" type="presOf" srcId="{81BD28BF-FF55-4099-B647-79FA6ACA66FF}" destId="{207CCBC1-7BDC-4D36-9A35-D0CDF09D0D40}" srcOrd="0" destOrd="0" presId="urn:microsoft.com/office/officeart/2005/8/layout/chevronAccent+Icon"/>
    <dgm:cxn modelId="{47DB5014-066C-44EC-A9EF-E481E02CEDDE}" srcId="{81BD28BF-FF55-4099-B647-79FA6ACA66FF}" destId="{751ADA44-E9EB-46D3-B931-D70A74C7A612}" srcOrd="1" destOrd="0" parTransId="{DEB563BC-009A-4AEF-B80B-5E7924FBA0EC}" sibTransId="{124D2301-D05C-4A03-9D92-807B72B05CB2}"/>
    <dgm:cxn modelId="{9E154E2B-CD26-4EEF-8F3C-785CDF7074D0}" srcId="{81BD28BF-FF55-4099-B647-79FA6ACA66FF}" destId="{1BCEA533-72E2-4F54-BF66-40B4DB3D921B}" srcOrd="2" destOrd="0" parTransId="{65FDCBB3-4D35-44C3-AD5E-51BAA635B335}" sibTransId="{30312841-1D65-4C91-9720-CB5309E7F6F9}"/>
    <dgm:cxn modelId="{5F255779-6C57-4A27-B17F-F8BB25C8F508}" type="presParOf" srcId="{207CCBC1-7BDC-4D36-9A35-D0CDF09D0D40}" destId="{D0A83494-6706-4EDB-B319-993D47EEFAA2}" srcOrd="0" destOrd="0" presId="urn:microsoft.com/office/officeart/2005/8/layout/chevronAccent+Icon"/>
    <dgm:cxn modelId="{9E31E5B6-142C-4937-BBC3-E606279E848B}" type="presParOf" srcId="{D0A83494-6706-4EDB-B319-993D47EEFAA2}" destId="{2210480F-07C2-4E67-81DD-3766375D609F}" srcOrd="0" destOrd="0" presId="urn:microsoft.com/office/officeart/2005/8/layout/chevronAccent+Icon"/>
    <dgm:cxn modelId="{872E9026-F404-4AF3-A8B9-67A08FADFBAB}" type="presParOf" srcId="{D0A83494-6706-4EDB-B319-993D47EEFAA2}" destId="{2A3914B8-2C55-44C2-9878-7A85AB0DFE89}" srcOrd="1" destOrd="0" presId="urn:microsoft.com/office/officeart/2005/8/layout/chevronAccent+Icon"/>
    <dgm:cxn modelId="{431EFCEA-ACF6-4F86-A529-818F49BA5FF7}" type="presParOf" srcId="{207CCBC1-7BDC-4D36-9A35-D0CDF09D0D40}" destId="{B0FD96F6-6710-4B85-884A-3DFF65C309C6}" srcOrd="1" destOrd="0" presId="urn:microsoft.com/office/officeart/2005/8/layout/chevronAccent+Icon"/>
    <dgm:cxn modelId="{0281FB56-AF89-4DF3-89A6-AA881FDCAFA9}" type="presParOf" srcId="{207CCBC1-7BDC-4D36-9A35-D0CDF09D0D40}" destId="{E83DD073-3C71-4231-BF08-8BBC6F8B0B6D}" srcOrd="2" destOrd="0" presId="urn:microsoft.com/office/officeart/2005/8/layout/chevronAccent+Icon"/>
    <dgm:cxn modelId="{563E6D2D-BE0B-4B8F-A522-F576A4B9E684}" type="presParOf" srcId="{E83DD073-3C71-4231-BF08-8BBC6F8B0B6D}" destId="{214A4BB5-F7B9-4683-A24B-D2E00EB1ACEE}" srcOrd="0" destOrd="0" presId="urn:microsoft.com/office/officeart/2005/8/layout/chevronAccent+Icon"/>
    <dgm:cxn modelId="{9409F568-9212-43D0-AB38-765101A83D40}" type="presParOf" srcId="{E83DD073-3C71-4231-BF08-8BBC6F8B0B6D}" destId="{A621EF64-AB58-4963-8075-D4CD7BE762B8}" srcOrd="1" destOrd="0" presId="urn:microsoft.com/office/officeart/2005/8/layout/chevronAccent+Icon"/>
    <dgm:cxn modelId="{490EE9E2-A0B4-4E77-B52E-7C445C1479D0}" type="presParOf" srcId="{207CCBC1-7BDC-4D36-9A35-D0CDF09D0D40}" destId="{407038BF-4CAA-4A4B-81DD-BC9E8F8FCD12}" srcOrd="3" destOrd="0" presId="urn:microsoft.com/office/officeart/2005/8/layout/chevronAccent+Icon"/>
    <dgm:cxn modelId="{E5D22243-8F70-4D55-A60F-1F68C8A621E7}" type="presParOf" srcId="{207CCBC1-7BDC-4D36-9A35-D0CDF09D0D40}" destId="{1CEBC7FD-157F-4E2C-A8E2-FF8BAAF2E520}" srcOrd="4" destOrd="0" presId="urn:microsoft.com/office/officeart/2005/8/layout/chevronAccent+Icon"/>
    <dgm:cxn modelId="{8FF762D1-A156-4F89-8000-A4CCBC4FC038}" type="presParOf" srcId="{1CEBC7FD-157F-4E2C-A8E2-FF8BAAF2E520}" destId="{66F9ACC2-037A-4698-8602-291384539EF1}" srcOrd="0" destOrd="0" presId="urn:microsoft.com/office/officeart/2005/8/layout/chevronAccent+Icon"/>
    <dgm:cxn modelId="{D6C3ABFB-A037-450A-B6A8-38CF65962DB4}" type="presParOf" srcId="{1CEBC7FD-157F-4E2C-A8E2-FF8BAAF2E520}" destId="{2691F9F4-4918-40E3-9FE8-6FBD2A8C4A43}" srcOrd="1" destOrd="0" presId="urn:microsoft.com/office/officeart/2005/8/layout/chevronAccent+Icon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BD28BF-FF55-4099-B647-79FA6ACA66FF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12966D95-5FA2-4248-8F79-586A94094613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B2C8BFF5-19C8-4E6B-8051-9E755B990CD8}" type="parTrans" cxnId="{F0377F50-B109-48F3-9805-D42DD066FAA4}">
      <dgm:prSet/>
      <dgm:spPr/>
      <dgm:t>
        <a:bodyPr/>
        <a:lstStyle/>
        <a:p>
          <a:endParaRPr lang="en-US"/>
        </a:p>
      </dgm:t>
    </dgm:pt>
    <dgm:pt modelId="{8A7AA817-D2C6-471A-AE4A-E6F4774A4DDA}" type="sibTrans" cxnId="{F0377F50-B109-48F3-9805-D42DD066FAA4}">
      <dgm:prSet/>
      <dgm:spPr/>
      <dgm:t>
        <a:bodyPr/>
        <a:lstStyle/>
        <a:p>
          <a:endParaRPr lang="en-US"/>
        </a:p>
      </dgm:t>
    </dgm:pt>
    <dgm:pt modelId="{751ADA44-E9EB-46D3-B931-D70A74C7A612}">
      <dgm:prSet phldrT="[Text]"/>
      <dgm:spPr/>
      <dgm:t>
        <a:bodyPr/>
        <a:lstStyle/>
        <a:p>
          <a:r>
            <a:rPr lang="en-US" dirty="0" smtClean="0"/>
            <a:t>QUESTIONS</a:t>
          </a:r>
          <a:endParaRPr lang="en-US" dirty="0"/>
        </a:p>
      </dgm:t>
    </dgm:pt>
    <dgm:pt modelId="{DEB563BC-009A-4AEF-B80B-5E7924FBA0EC}" type="parTrans" cxnId="{47DB5014-066C-44EC-A9EF-E481E02CEDDE}">
      <dgm:prSet/>
      <dgm:spPr/>
      <dgm:t>
        <a:bodyPr/>
        <a:lstStyle/>
        <a:p>
          <a:endParaRPr lang="en-US"/>
        </a:p>
      </dgm:t>
    </dgm:pt>
    <dgm:pt modelId="{124D2301-D05C-4A03-9D92-807B72B05CB2}" type="sibTrans" cxnId="{47DB5014-066C-44EC-A9EF-E481E02CEDDE}">
      <dgm:prSet/>
      <dgm:spPr/>
      <dgm:t>
        <a:bodyPr/>
        <a:lstStyle/>
        <a:p>
          <a:endParaRPr lang="en-US"/>
        </a:p>
      </dgm:t>
    </dgm:pt>
    <dgm:pt modelId="{1BCEA533-72E2-4F54-BF66-40B4DB3D921B}">
      <dgm:prSet phldrT="[Text]"/>
      <dgm:spPr/>
      <dgm:t>
        <a:bodyPr/>
        <a:lstStyle/>
        <a:p>
          <a:r>
            <a:rPr lang="en-US" dirty="0" smtClean="0"/>
            <a:t>ANSWERS</a:t>
          </a:r>
          <a:endParaRPr lang="en-US" dirty="0"/>
        </a:p>
      </dgm:t>
    </dgm:pt>
    <dgm:pt modelId="{65FDCBB3-4D35-44C3-AD5E-51BAA635B335}" type="parTrans" cxnId="{9E154E2B-CD26-4EEF-8F3C-785CDF7074D0}">
      <dgm:prSet/>
      <dgm:spPr/>
      <dgm:t>
        <a:bodyPr/>
        <a:lstStyle/>
        <a:p>
          <a:endParaRPr lang="en-US"/>
        </a:p>
      </dgm:t>
    </dgm:pt>
    <dgm:pt modelId="{30312841-1D65-4C91-9720-CB5309E7F6F9}" type="sibTrans" cxnId="{9E154E2B-CD26-4EEF-8F3C-785CDF7074D0}">
      <dgm:prSet/>
      <dgm:spPr/>
      <dgm:t>
        <a:bodyPr/>
        <a:lstStyle/>
        <a:p>
          <a:endParaRPr lang="en-US"/>
        </a:p>
      </dgm:t>
    </dgm:pt>
    <dgm:pt modelId="{207CCBC1-7BDC-4D36-9A35-D0CDF09D0D40}" type="pres">
      <dgm:prSet presAssocID="{81BD28BF-FF55-4099-B647-79FA6ACA66FF}" presName="Name0" presStyleCnt="0">
        <dgm:presLayoutVars>
          <dgm:dir/>
          <dgm:resizeHandles val="exact"/>
        </dgm:presLayoutVars>
      </dgm:prSet>
      <dgm:spPr/>
    </dgm:pt>
    <dgm:pt modelId="{D0A83494-6706-4EDB-B319-993D47EEFAA2}" type="pres">
      <dgm:prSet presAssocID="{12966D95-5FA2-4248-8F79-586A94094613}" presName="composite" presStyleCnt="0"/>
      <dgm:spPr/>
    </dgm:pt>
    <dgm:pt modelId="{2210480F-07C2-4E67-81DD-3766375D609F}" type="pres">
      <dgm:prSet presAssocID="{12966D95-5FA2-4248-8F79-586A94094613}" presName="bgChev" presStyleLbl="node1" presStyleIdx="0" presStyleCnt="3" custAng="10800000" custLinFactX="100000" custLinFactNeighborX="139595" custLinFactNeighborY="8249"/>
      <dgm:spPr>
        <a:solidFill>
          <a:srgbClr val="FF0000"/>
        </a:solidFill>
      </dgm:spPr>
    </dgm:pt>
    <dgm:pt modelId="{2A3914B8-2C55-44C2-9878-7A85AB0DFE89}" type="pres">
      <dgm:prSet presAssocID="{12966D95-5FA2-4248-8F79-586A94094613}" presName="txNode" presStyleLbl="fgAcc1" presStyleIdx="0" presStyleCnt="3" custLinFactX="100000" custLinFactNeighborX="170573" custLinFactNeighborY="-19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FD96F6-6710-4B85-884A-3DFF65C309C6}" type="pres">
      <dgm:prSet presAssocID="{8A7AA817-D2C6-471A-AE4A-E6F4774A4DDA}" presName="compositeSpace" presStyleCnt="0"/>
      <dgm:spPr/>
    </dgm:pt>
    <dgm:pt modelId="{E83DD073-3C71-4231-BF08-8BBC6F8B0B6D}" type="pres">
      <dgm:prSet presAssocID="{751ADA44-E9EB-46D3-B931-D70A74C7A612}" presName="composite" presStyleCnt="0"/>
      <dgm:spPr/>
    </dgm:pt>
    <dgm:pt modelId="{214A4BB5-F7B9-4683-A24B-D2E00EB1ACEE}" type="pres">
      <dgm:prSet presAssocID="{751ADA44-E9EB-46D3-B931-D70A74C7A612}" presName="bgChev" presStyleLbl="node1" presStyleIdx="1" presStyleCnt="3" custLinFactX="-14262" custLinFactNeighborX="-100000" custLinFactNeighborY="-1374"/>
      <dgm:spPr/>
    </dgm:pt>
    <dgm:pt modelId="{A621EF64-AB58-4963-8075-D4CD7BE762B8}" type="pres">
      <dgm:prSet presAssocID="{751ADA44-E9EB-46D3-B931-D70A74C7A612}" presName="txNode" presStyleLbl="fgAcc1" presStyleIdx="1" presStyleCnt="3" custLinFactX="-37826" custLinFactNeighborX="-100000" custLinFactNeighborY="-1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7038BF-4CAA-4A4B-81DD-BC9E8F8FCD12}" type="pres">
      <dgm:prSet presAssocID="{124D2301-D05C-4A03-9D92-807B72B05CB2}" presName="compositeSpace" presStyleCnt="0"/>
      <dgm:spPr/>
    </dgm:pt>
    <dgm:pt modelId="{1CEBC7FD-157F-4E2C-A8E2-FF8BAAF2E520}" type="pres">
      <dgm:prSet presAssocID="{1BCEA533-72E2-4F54-BF66-40B4DB3D921B}" presName="composite" presStyleCnt="0"/>
      <dgm:spPr/>
    </dgm:pt>
    <dgm:pt modelId="{66F9ACC2-037A-4698-8602-291384539EF1}" type="pres">
      <dgm:prSet presAssocID="{1BCEA533-72E2-4F54-BF66-40B4DB3D921B}" presName="bgChev" presStyleLbl="node1" presStyleIdx="2" presStyleCnt="3" custLinFactX="-11853" custLinFactNeighborX="-100000" custLinFactNeighborY="3942"/>
      <dgm:spPr>
        <a:solidFill>
          <a:srgbClr val="92D050"/>
        </a:solidFill>
      </dgm:spPr>
    </dgm:pt>
    <dgm:pt modelId="{2691F9F4-4918-40E3-9FE8-6FBD2A8C4A43}" type="pres">
      <dgm:prSet presAssocID="{1BCEA533-72E2-4F54-BF66-40B4DB3D921B}" presName="txNode" presStyleLbl="fgAcc1" presStyleIdx="2" presStyleCnt="3" custLinFactX="-30314" custLinFactNeighborX="-100000" custLinFactNeighborY="-18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39D629-4FD1-4F69-B96D-3BD5F11B35AD}" type="presOf" srcId="{12966D95-5FA2-4248-8F79-586A94094613}" destId="{2A3914B8-2C55-44C2-9878-7A85AB0DFE89}" srcOrd="0" destOrd="0" presId="urn:microsoft.com/office/officeart/2005/8/layout/chevronAccent+Icon"/>
    <dgm:cxn modelId="{757291E3-704F-4FC4-9A67-101672BC3E2C}" type="presOf" srcId="{751ADA44-E9EB-46D3-B931-D70A74C7A612}" destId="{A621EF64-AB58-4963-8075-D4CD7BE762B8}" srcOrd="0" destOrd="0" presId="urn:microsoft.com/office/officeart/2005/8/layout/chevronAccent+Icon"/>
    <dgm:cxn modelId="{F0377F50-B109-48F3-9805-D42DD066FAA4}" srcId="{81BD28BF-FF55-4099-B647-79FA6ACA66FF}" destId="{12966D95-5FA2-4248-8F79-586A94094613}" srcOrd="0" destOrd="0" parTransId="{B2C8BFF5-19C8-4E6B-8051-9E755B990CD8}" sibTransId="{8A7AA817-D2C6-471A-AE4A-E6F4774A4DDA}"/>
    <dgm:cxn modelId="{277E2504-9839-4B94-A2F6-0FD303D6B13C}" type="presOf" srcId="{1BCEA533-72E2-4F54-BF66-40B4DB3D921B}" destId="{2691F9F4-4918-40E3-9FE8-6FBD2A8C4A43}" srcOrd="0" destOrd="0" presId="urn:microsoft.com/office/officeart/2005/8/layout/chevronAccent+Icon"/>
    <dgm:cxn modelId="{A4FE2060-F7BE-4E37-B814-63C0040E39C3}" type="presOf" srcId="{81BD28BF-FF55-4099-B647-79FA6ACA66FF}" destId="{207CCBC1-7BDC-4D36-9A35-D0CDF09D0D40}" srcOrd="0" destOrd="0" presId="urn:microsoft.com/office/officeart/2005/8/layout/chevronAccent+Icon"/>
    <dgm:cxn modelId="{47DB5014-066C-44EC-A9EF-E481E02CEDDE}" srcId="{81BD28BF-FF55-4099-B647-79FA6ACA66FF}" destId="{751ADA44-E9EB-46D3-B931-D70A74C7A612}" srcOrd="1" destOrd="0" parTransId="{DEB563BC-009A-4AEF-B80B-5E7924FBA0EC}" sibTransId="{124D2301-D05C-4A03-9D92-807B72B05CB2}"/>
    <dgm:cxn modelId="{9E154E2B-CD26-4EEF-8F3C-785CDF7074D0}" srcId="{81BD28BF-FF55-4099-B647-79FA6ACA66FF}" destId="{1BCEA533-72E2-4F54-BF66-40B4DB3D921B}" srcOrd="2" destOrd="0" parTransId="{65FDCBB3-4D35-44C3-AD5E-51BAA635B335}" sibTransId="{30312841-1D65-4C91-9720-CB5309E7F6F9}"/>
    <dgm:cxn modelId="{5F255779-6C57-4A27-B17F-F8BB25C8F508}" type="presParOf" srcId="{207CCBC1-7BDC-4D36-9A35-D0CDF09D0D40}" destId="{D0A83494-6706-4EDB-B319-993D47EEFAA2}" srcOrd="0" destOrd="0" presId="urn:microsoft.com/office/officeart/2005/8/layout/chevronAccent+Icon"/>
    <dgm:cxn modelId="{9E31E5B6-142C-4937-BBC3-E606279E848B}" type="presParOf" srcId="{D0A83494-6706-4EDB-B319-993D47EEFAA2}" destId="{2210480F-07C2-4E67-81DD-3766375D609F}" srcOrd="0" destOrd="0" presId="urn:microsoft.com/office/officeart/2005/8/layout/chevronAccent+Icon"/>
    <dgm:cxn modelId="{872E9026-F404-4AF3-A8B9-67A08FADFBAB}" type="presParOf" srcId="{D0A83494-6706-4EDB-B319-993D47EEFAA2}" destId="{2A3914B8-2C55-44C2-9878-7A85AB0DFE89}" srcOrd="1" destOrd="0" presId="urn:microsoft.com/office/officeart/2005/8/layout/chevronAccent+Icon"/>
    <dgm:cxn modelId="{431EFCEA-ACF6-4F86-A529-818F49BA5FF7}" type="presParOf" srcId="{207CCBC1-7BDC-4D36-9A35-D0CDF09D0D40}" destId="{B0FD96F6-6710-4B85-884A-3DFF65C309C6}" srcOrd="1" destOrd="0" presId="urn:microsoft.com/office/officeart/2005/8/layout/chevronAccent+Icon"/>
    <dgm:cxn modelId="{0281FB56-AF89-4DF3-89A6-AA881FDCAFA9}" type="presParOf" srcId="{207CCBC1-7BDC-4D36-9A35-D0CDF09D0D40}" destId="{E83DD073-3C71-4231-BF08-8BBC6F8B0B6D}" srcOrd="2" destOrd="0" presId="urn:microsoft.com/office/officeart/2005/8/layout/chevronAccent+Icon"/>
    <dgm:cxn modelId="{563E6D2D-BE0B-4B8F-A522-F576A4B9E684}" type="presParOf" srcId="{E83DD073-3C71-4231-BF08-8BBC6F8B0B6D}" destId="{214A4BB5-F7B9-4683-A24B-D2E00EB1ACEE}" srcOrd="0" destOrd="0" presId="urn:microsoft.com/office/officeart/2005/8/layout/chevronAccent+Icon"/>
    <dgm:cxn modelId="{9409F568-9212-43D0-AB38-765101A83D40}" type="presParOf" srcId="{E83DD073-3C71-4231-BF08-8BBC6F8B0B6D}" destId="{A621EF64-AB58-4963-8075-D4CD7BE762B8}" srcOrd="1" destOrd="0" presId="urn:microsoft.com/office/officeart/2005/8/layout/chevronAccent+Icon"/>
    <dgm:cxn modelId="{490EE9E2-A0B4-4E77-B52E-7C445C1479D0}" type="presParOf" srcId="{207CCBC1-7BDC-4D36-9A35-D0CDF09D0D40}" destId="{407038BF-4CAA-4A4B-81DD-BC9E8F8FCD12}" srcOrd="3" destOrd="0" presId="urn:microsoft.com/office/officeart/2005/8/layout/chevronAccent+Icon"/>
    <dgm:cxn modelId="{E5D22243-8F70-4D55-A60F-1F68C8A621E7}" type="presParOf" srcId="{207CCBC1-7BDC-4D36-9A35-D0CDF09D0D40}" destId="{1CEBC7FD-157F-4E2C-A8E2-FF8BAAF2E520}" srcOrd="4" destOrd="0" presId="urn:microsoft.com/office/officeart/2005/8/layout/chevronAccent+Icon"/>
    <dgm:cxn modelId="{8FF762D1-A156-4F89-8000-A4CCBC4FC038}" type="presParOf" srcId="{1CEBC7FD-157F-4E2C-A8E2-FF8BAAF2E520}" destId="{66F9ACC2-037A-4698-8602-291384539EF1}" srcOrd="0" destOrd="0" presId="urn:microsoft.com/office/officeart/2005/8/layout/chevronAccent+Icon"/>
    <dgm:cxn modelId="{D6C3ABFB-A037-450A-B6A8-38CF65962DB4}" type="presParOf" srcId="{1CEBC7FD-157F-4E2C-A8E2-FF8BAAF2E520}" destId="{2691F9F4-4918-40E3-9FE8-6FBD2A8C4A43}" srcOrd="1" destOrd="0" presId="urn:microsoft.com/office/officeart/2005/8/layout/chevronAccent+Icon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0480F-07C2-4E67-81DD-3766375D609F}">
      <dsp:nvSpPr>
        <dsp:cNvPr id="0" name=""/>
        <dsp:cNvSpPr/>
      </dsp:nvSpPr>
      <dsp:spPr>
        <a:xfrm>
          <a:off x="952" y="122967"/>
          <a:ext cx="2393156" cy="923758"/>
        </a:xfrm>
        <a:prstGeom prst="chevron">
          <a:avLst>
            <a:gd name="adj" fmla="val 4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914B8-2C55-44C2-9878-7A85AB0DFE89}">
      <dsp:nvSpPr>
        <dsp:cNvPr id="0" name=""/>
        <dsp:cNvSpPr/>
      </dsp:nvSpPr>
      <dsp:spPr>
        <a:xfrm>
          <a:off x="639127" y="353907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</a:t>
          </a:r>
          <a:endParaRPr lang="en-US" sz="2400" kern="1200" dirty="0"/>
        </a:p>
      </dsp:txBody>
      <dsp:txXfrm>
        <a:off x="666183" y="380963"/>
        <a:ext cx="1966775" cy="869646"/>
      </dsp:txXfrm>
    </dsp:sp>
    <dsp:sp modelId="{214A4BB5-F7B9-4683-A24B-D2E00EB1ACEE}">
      <dsp:nvSpPr>
        <dsp:cNvPr id="0" name=""/>
        <dsp:cNvSpPr/>
      </dsp:nvSpPr>
      <dsp:spPr>
        <a:xfrm>
          <a:off x="2734468" y="122967"/>
          <a:ext cx="2393156" cy="9237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1EF64-AB58-4963-8075-D4CD7BE762B8}">
      <dsp:nvSpPr>
        <dsp:cNvPr id="0" name=""/>
        <dsp:cNvSpPr/>
      </dsp:nvSpPr>
      <dsp:spPr>
        <a:xfrm>
          <a:off x="3372643" y="353907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QUESTIONS</a:t>
          </a:r>
          <a:r>
            <a:rPr lang="en-US" sz="2400" kern="1200" baseline="30000" dirty="0" smtClean="0"/>
            <a:t>1</a:t>
          </a:r>
          <a:endParaRPr lang="en-US" sz="2400" kern="1200" baseline="30000" dirty="0"/>
        </a:p>
      </dsp:txBody>
      <dsp:txXfrm>
        <a:off x="3399699" y="380963"/>
        <a:ext cx="1966775" cy="869646"/>
      </dsp:txXfrm>
    </dsp:sp>
    <dsp:sp modelId="{66F9ACC2-037A-4698-8602-291384539EF1}">
      <dsp:nvSpPr>
        <dsp:cNvPr id="0" name=""/>
        <dsp:cNvSpPr/>
      </dsp:nvSpPr>
      <dsp:spPr>
        <a:xfrm>
          <a:off x="5467985" y="122967"/>
          <a:ext cx="2393156" cy="923758"/>
        </a:xfrm>
        <a:prstGeom prst="chevron">
          <a:avLst>
            <a:gd name="adj" fmla="val 4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1F9F4-4918-40E3-9FE8-6FBD2A8C4A43}">
      <dsp:nvSpPr>
        <dsp:cNvPr id="0" name=""/>
        <dsp:cNvSpPr/>
      </dsp:nvSpPr>
      <dsp:spPr>
        <a:xfrm>
          <a:off x="6106160" y="353907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ANSWERS</a:t>
          </a:r>
          <a:endParaRPr lang="en-US" sz="2400" kern="1200" dirty="0"/>
        </a:p>
      </dsp:txBody>
      <dsp:txXfrm>
        <a:off x="6133216" y="380963"/>
        <a:ext cx="1966775" cy="869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0480F-07C2-4E67-81DD-3766375D609F}">
      <dsp:nvSpPr>
        <dsp:cNvPr id="0" name=""/>
        <dsp:cNvSpPr/>
      </dsp:nvSpPr>
      <dsp:spPr>
        <a:xfrm>
          <a:off x="952" y="122967"/>
          <a:ext cx="2393156" cy="923758"/>
        </a:xfrm>
        <a:prstGeom prst="chevron">
          <a:avLst>
            <a:gd name="adj" fmla="val 4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914B8-2C55-44C2-9878-7A85AB0DFE89}">
      <dsp:nvSpPr>
        <dsp:cNvPr id="0" name=""/>
        <dsp:cNvSpPr/>
      </dsp:nvSpPr>
      <dsp:spPr>
        <a:xfrm>
          <a:off x="639127" y="353907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</a:t>
          </a:r>
          <a:endParaRPr lang="en-US" sz="2600" kern="1200" dirty="0"/>
        </a:p>
      </dsp:txBody>
      <dsp:txXfrm>
        <a:off x="666183" y="380963"/>
        <a:ext cx="1966775" cy="869646"/>
      </dsp:txXfrm>
    </dsp:sp>
    <dsp:sp modelId="{214A4BB5-F7B9-4683-A24B-D2E00EB1ACEE}">
      <dsp:nvSpPr>
        <dsp:cNvPr id="0" name=""/>
        <dsp:cNvSpPr/>
      </dsp:nvSpPr>
      <dsp:spPr>
        <a:xfrm>
          <a:off x="5621357" y="165931"/>
          <a:ext cx="2393156" cy="9237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1EF64-AB58-4963-8075-D4CD7BE762B8}">
      <dsp:nvSpPr>
        <dsp:cNvPr id="0" name=""/>
        <dsp:cNvSpPr/>
      </dsp:nvSpPr>
      <dsp:spPr>
        <a:xfrm>
          <a:off x="6107106" y="321400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QUESTIONS</a:t>
          </a:r>
          <a:endParaRPr lang="en-US" sz="2600" kern="1200" dirty="0"/>
        </a:p>
      </dsp:txBody>
      <dsp:txXfrm>
        <a:off x="6134162" y="348456"/>
        <a:ext cx="1966775" cy="869646"/>
      </dsp:txXfrm>
    </dsp:sp>
    <dsp:sp modelId="{66F9ACC2-037A-4698-8602-291384539EF1}">
      <dsp:nvSpPr>
        <dsp:cNvPr id="0" name=""/>
        <dsp:cNvSpPr/>
      </dsp:nvSpPr>
      <dsp:spPr>
        <a:xfrm>
          <a:off x="2791167" y="184785"/>
          <a:ext cx="2393156" cy="923758"/>
        </a:xfrm>
        <a:prstGeom prst="chevron">
          <a:avLst>
            <a:gd name="adj" fmla="val 4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1F9F4-4918-40E3-9FE8-6FBD2A8C4A43}">
      <dsp:nvSpPr>
        <dsp:cNvPr id="0" name=""/>
        <dsp:cNvSpPr/>
      </dsp:nvSpPr>
      <dsp:spPr>
        <a:xfrm>
          <a:off x="3472660" y="362571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ANSWERS</a:t>
          </a:r>
          <a:endParaRPr lang="en-US" sz="2600" kern="1200" dirty="0"/>
        </a:p>
      </dsp:txBody>
      <dsp:txXfrm>
        <a:off x="3499716" y="389627"/>
        <a:ext cx="1966775" cy="8696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0480F-07C2-4E67-81DD-3766375D609F}">
      <dsp:nvSpPr>
        <dsp:cNvPr id="0" name=""/>
        <dsp:cNvSpPr/>
      </dsp:nvSpPr>
      <dsp:spPr>
        <a:xfrm rot="10800000">
          <a:off x="5734835" y="99755"/>
          <a:ext cx="2393156" cy="923758"/>
        </a:xfrm>
        <a:prstGeom prst="chevron">
          <a:avLst>
            <a:gd name="adj" fmla="val 4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914B8-2C55-44C2-9878-7A85AB0DFE89}">
      <dsp:nvSpPr>
        <dsp:cNvPr id="0" name=""/>
        <dsp:cNvSpPr/>
      </dsp:nvSpPr>
      <dsp:spPr>
        <a:xfrm>
          <a:off x="6107103" y="236361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</a:t>
          </a:r>
          <a:endParaRPr lang="en-US" sz="2600" kern="1200" dirty="0"/>
        </a:p>
      </dsp:txBody>
      <dsp:txXfrm>
        <a:off x="6134159" y="263417"/>
        <a:ext cx="1966775" cy="869646"/>
      </dsp:txXfrm>
    </dsp:sp>
    <dsp:sp modelId="{214A4BB5-F7B9-4683-A24B-D2E00EB1ACEE}">
      <dsp:nvSpPr>
        <dsp:cNvPr id="0" name=""/>
        <dsp:cNvSpPr/>
      </dsp:nvSpPr>
      <dsp:spPr>
        <a:xfrm>
          <a:off x="0" y="10862"/>
          <a:ext cx="2393156" cy="9237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1EF64-AB58-4963-8075-D4CD7BE762B8}">
      <dsp:nvSpPr>
        <dsp:cNvPr id="0" name=""/>
        <dsp:cNvSpPr/>
      </dsp:nvSpPr>
      <dsp:spPr>
        <a:xfrm>
          <a:off x="587335" y="241802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QUESTIONS</a:t>
          </a:r>
          <a:endParaRPr lang="en-US" sz="2600" kern="1200" dirty="0"/>
        </a:p>
      </dsp:txBody>
      <dsp:txXfrm>
        <a:off x="614391" y="268858"/>
        <a:ext cx="1966775" cy="869646"/>
      </dsp:txXfrm>
    </dsp:sp>
    <dsp:sp modelId="{66F9ACC2-037A-4698-8602-291384539EF1}">
      <dsp:nvSpPr>
        <dsp:cNvPr id="0" name=""/>
        <dsp:cNvSpPr/>
      </dsp:nvSpPr>
      <dsp:spPr>
        <a:xfrm>
          <a:off x="2791167" y="59969"/>
          <a:ext cx="2393156" cy="923758"/>
        </a:xfrm>
        <a:prstGeom prst="chevron">
          <a:avLst>
            <a:gd name="adj" fmla="val 4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1F9F4-4918-40E3-9FE8-6FBD2A8C4A43}">
      <dsp:nvSpPr>
        <dsp:cNvPr id="0" name=""/>
        <dsp:cNvSpPr/>
      </dsp:nvSpPr>
      <dsp:spPr>
        <a:xfrm>
          <a:off x="3472660" y="237756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ANSWERS</a:t>
          </a:r>
          <a:endParaRPr lang="en-US" sz="2600" kern="1200" dirty="0"/>
        </a:p>
      </dsp:txBody>
      <dsp:txXfrm>
        <a:off x="3499716" y="264812"/>
        <a:ext cx="1966775" cy="869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626" cy="469431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850" y="1"/>
            <a:ext cx="3066626" cy="469431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r">
              <a:defRPr sz="1200"/>
            </a:lvl1pPr>
          </a:lstStyle>
          <a:p>
            <a:fld id="{FD804A81-D940-484A-97E1-24C88E52040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644"/>
            <a:ext cx="3066626" cy="469431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850" y="8893644"/>
            <a:ext cx="3066626" cy="469431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r">
              <a:defRPr sz="1200"/>
            </a:lvl1pPr>
          </a:lstStyle>
          <a:p>
            <a:fld id="{8A691A24-AD64-4EB7-8589-195DC16C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89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5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0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5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037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724"/>
            <a:ext cx="10515600" cy="4974239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28584"/>
            <a:ext cx="5181600" cy="5048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8584"/>
            <a:ext cx="5181600" cy="5048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49161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28585"/>
            <a:ext cx="5157787" cy="4942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129229"/>
            <a:ext cx="5183188" cy="493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1681163"/>
            <a:ext cx="5259388" cy="4508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9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653"/>
          </a:xfrm>
        </p:spPr>
        <p:txBody>
          <a:bodyPr>
            <a:no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1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5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2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8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97924"/>
            <a:ext cx="10515600" cy="5279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24C7C-4E09-4E7D-8EC8-7B3EA98B44B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#MWSUG2019 #bl104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DDCDC-C262-45FD-AD53-96EA30B66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5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econdatascience.com" TargetMode="External"/><Relationship Id="rId2" Type="http://schemas.openxmlformats.org/officeDocument/2006/relationships/hyperlink" Target="mailto:Myers@uakron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campnmug/rent" TargetMode="External"/><Relationship Id="rId4" Type="http://schemas.openxmlformats.org/officeDocument/2006/relationships/hyperlink" Target="https://linkedin.com/in/stevencmyer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econdatascience.com" TargetMode="External"/><Relationship Id="rId2" Type="http://schemas.openxmlformats.org/officeDocument/2006/relationships/hyperlink" Target="mailto:Myers@uakron.edu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hyperlink" Target="https://github.com/campnmug/rent" TargetMode="External"/><Relationship Id="rId4" Type="http://schemas.openxmlformats.org/officeDocument/2006/relationships/hyperlink" Target="https://linkedin.com/in/stevencmyer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hyperlink" Target="https://www.forbes.com/sites/kalevleetaru/2019/05/07/data-isnt-truth" TargetMode="Externa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mzn.to/2q49Ow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0" y="677195"/>
            <a:ext cx="10947400" cy="2387600"/>
          </a:xfrm>
        </p:spPr>
        <p:txBody>
          <a:bodyPr>
            <a:normAutofit/>
          </a:bodyPr>
          <a:lstStyle/>
          <a:p>
            <a:r>
              <a:rPr lang="en-US" b="1" dirty="0" smtClean="0"/>
              <a:t>EXPLORE YOUR DATA BEFORE YOU RUSH TO </a:t>
            </a:r>
            <a:r>
              <a:rPr lang="en-US" b="1" dirty="0"/>
              <a:t>ANALYSIS, YOU WILL </a:t>
            </a:r>
            <a:r>
              <a:rPr lang="en-US" b="1" dirty="0" smtClean="0"/>
              <a:t>THANK ME </a:t>
            </a:r>
            <a:r>
              <a:rPr lang="en-US" b="1" dirty="0"/>
              <a:t>LATER: EXPLORATIONS IN CROSS SECTION DATA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76338"/>
            <a:ext cx="9144000" cy="30921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Dr. Steven C. Myers</a:t>
            </a:r>
          </a:p>
          <a:p>
            <a:r>
              <a:rPr lang="en-US" dirty="0" smtClean="0"/>
              <a:t>Department of Economics, College of Business Administration</a:t>
            </a:r>
          </a:p>
          <a:p>
            <a:r>
              <a:rPr lang="en-US" dirty="0" smtClean="0"/>
              <a:t>The University of Akron</a:t>
            </a:r>
          </a:p>
          <a:p>
            <a:r>
              <a:rPr lang="en-US" dirty="0" smtClean="0">
                <a:hlinkClick r:id="rId2"/>
              </a:rPr>
              <a:t>Myers@uakron.edu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hlinkClick r:id="rId3" action="ppaction://hlinkfile"/>
              </a:rPr>
              <a:t>econdatascience.com</a:t>
            </a:r>
            <a:endParaRPr lang="en-US" dirty="0" smtClean="0"/>
          </a:p>
          <a:p>
            <a:pPr lvl="0"/>
            <a:r>
              <a:rPr lang="en-US" dirty="0">
                <a:hlinkClick r:id="rId4"/>
              </a:rPr>
              <a:t>LinkedIn.com/in/</a:t>
            </a:r>
            <a:r>
              <a:rPr lang="en-US" dirty="0" err="1">
                <a:hlinkClick r:id="rId4"/>
              </a:rPr>
              <a:t>stevencmyers</a:t>
            </a:r>
            <a:r>
              <a:rPr lang="en-US" dirty="0"/>
              <a:t>  </a:t>
            </a:r>
          </a:p>
          <a:p>
            <a:pPr lvl="0"/>
            <a:r>
              <a:rPr lang="en-US" dirty="0">
                <a:hlinkClick r:id="rId5"/>
              </a:rPr>
              <a:t>https://github.com/campnmug/rent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9090" y="5328745"/>
            <a:ext cx="346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Paper, slide deck, code and data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8081" y="3936583"/>
            <a:ext cx="3688596" cy="233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female students paying higher rents?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47156"/>
            <a:ext cx="44759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AS Monospace" panose="020B0609020202020204" pitchFamily="49" charset="0"/>
              </a:rPr>
              <a:t>PROC FORMAT;</a:t>
            </a:r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 smtClean="0">
                <a:latin typeface="SAS Monospace" panose="020B0609020202020204" pitchFamily="49" charset="0"/>
              </a:rPr>
              <a:t>	value gender	1 </a:t>
            </a:r>
            <a:r>
              <a:rPr lang="en-US" dirty="0">
                <a:latin typeface="SAS Monospace" panose="020B0609020202020204" pitchFamily="49" charset="0"/>
              </a:rPr>
              <a:t>='Female'</a:t>
            </a:r>
          </a:p>
          <a:p>
            <a:r>
              <a:rPr lang="en-US" dirty="0" smtClean="0">
                <a:latin typeface="SAS Monospace" panose="020B0609020202020204" pitchFamily="49" charset="0"/>
              </a:rPr>
              <a:t>	      		0 </a:t>
            </a:r>
            <a:r>
              <a:rPr lang="en-US" dirty="0">
                <a:latin typeface="SAS Monospace" panose="020B0609020202020204" pitchFamily="49" charset="0"/>
              </a:rPr>
              <a:t>='Male';</a:t>
            </a:r>
          </a:p>
          <a:p>
            <a:r>
              <a:rPr lang="en-US" dirty="0" smtClean="0">
                <a:latin typeface="SAS Monospace" panose="020B0609020202020204" pitchFamily="49" charset="0"/>
              </a:rPr>
              <a:t>	run;</a:t>
            </a:r>
          </a:p>
          <a:p>
            <a:r>
              <a:rPr lang="en-US" b="1" dirty="0" smtClean="0">
                <a:latin typeface="SAS Monospace" panose="020B0609020202020204" pitchFamily="49" charset="0"/>
              </a:rPr>
              <a:t>PROC MEANS</a:t>
            </a:r>
            <a:r>
              <a:rPr lang="en-US" dirty="0" smtClean="0">
                <a:latin typeface="SAS Monospace" panose="020B0609020202020204" pitchFamily="49" charset="0"/>
              </a:rPr>
              <a:t> </a:t>
            </a:r>
            <a:r>
              <a:rPr lang="en-US" dirty="0">
                <a:latin typeface="SAS Monospace" panose="020B0609020202020204" pitchFamily="49" charset="0"/>
              </a:rPr>
              <a:t>data=rents </a:t>
            </a:r>
            <a:r>
              <a:rPr lang="en-US" dirty="0" err="1">
                <a:latin typeface="SAS Monospace" panose="020B0609020202020204" pitchFamily="49" charset="0"/>
              </a:rPr>
              <a:t>maxdec</a:t>
            </a:r>
            <a:r>
              <a:rPr lang="en-US" dirty="0">
                <a:latin typeface="SAS Monospace" panose="020B0609020202020204" pitchFamily="49" charset="0"/>
              </a:rPr>
              <a:t>=</a:t>
            </a:r>
            <a:r>
              <a:rPr lang="en-US" b="1" dirty="0">
                <a:latin typeface="SAS Monospace" panose="020B0609020202020204" pitchFamily="49" charset="0"/>
              </a:rPr>
              <a:t>2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SAS Monospace" panose="020B0609020202020204" pitchFamily="49" charset="0"/>
              </a:rPr>
              <a:t>/* default stats */</a:t>
            </a: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dirty="0" smtClean="0">
                <a:latin typeface="SAS Monospace" panose="020B0609020202020204" pitchFamily="49" charset="0"/>
              </a:rPr>
              <a:t>class sex;</a:t>
            </a:r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dirty="0" err="1">
                <a:latin typeface="SAS Monospace" panose="020B0609020202020204" pitchFamily="49" charset="0"/>
              </a:rPr>
              <a:t>var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rpp</a:t>
            </a:r>
            <a:r>
              <a:rPr lang="en-US" dirty="0">
                <a:latin typeface="SAS Monospace" panose="020B0609020202020204" pitchFamily="49" charset="0"/>
              </a:rPr>
              <a:t> ;</a:t>
            </a:r>
          </a:p>
          <a:p>
            <a:r>
              <a:rPr lang="en-US" dirty="0">
                <a:latin typeface="SAS Monospace" panose="020B0609020202020204" pitchFamily="49" charset="0"/>
              </a:rPr>
              <a:t>	format </a:t>
            </a:r>
            <a:r>
              <a:rPr lang="en-US" dirty="0" smtClean="0">
                <a:latin typeface="SAS Monospace" panose="020B0609020202020204" pitchFamily="49" charset="0"/>
              </a:rPr>
              <a:t>sex </a:t>
            </a:r>
            <a:r>
              <a:rPr lang="en-US" dirty="0">
                <a:latin typeface="SAS Monospace" panose="020B0609020202020204" pitchFamily="49" charset="0"/>
              </a:rPr>
              <a:t>gender.;</a:t>
            </a: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59" y="4064923"/>
            <a:ext cx="4971012" cy="15295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053" y="4098173"/>
            <a:ext cx="6133736" cy="14962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90921" y="216931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SAS Monospace" panose="020B0609020202020204" pitchFamily="49" charset="0"/>
              </a:rPr>
              <a:t>PROC MEANS</a:t>
            </a:r>
            <a:r>
              <a:rPr lang="en-US" dirty="0" smtClean="0">
                <a:latin typeface="SAS Monospace" panose="020B0609020202020204" pitchFamily="49" charset="0"/>
              </a:rPr>
              <a:t> </a:t>
            </a:r>
            <a:r>
              <a:rPr lang="en-US" dirty="0">
                <a:latin typeface="SAS Monospace" panose="020B0609020202020204" pitchFamily="49" charset="0"/>
              </a:rPr>
              <a:t>data=rents </a:t>
            </a:r>
            <a:r>
              <a:rPr lang="en-US" dirty="0" err="1">
                <a:latin typeface="SAS Monospace" panose="020B0609020202020204" pitchFamily="49" charset="0"/>
              </a:rPr>
              <a:t>maxdec</a:t>
            </a:r>
            <a:r>
              <a:rPr lang="en-US" dirty="0">
                <a:latin typeface="SAS Monospace" panose="020B0609020202020204" pitchFamily="49" charset="0"/>
              </a:rPr>
              <a:t>=</a:t>
            </a:r>
            <a:r>
              <a:rPr lang="en-US" b="1" dirty="0">
                <a:latin typeface="SAS Monospace" panose="020B0609020202020204" pitchFamily="49" charset="0"/>
              </a:rPr>
              <a:t>2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endParaRPr lang="en-US" dirty="0" smtClean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SAS Monospace" panose="020B0609020202020204" pitchFamily="49" charset="0"/>
              </a:rPr>
              <a:t>n </a:t>
            </a:r>
            <a:r>
              <a:rPr lang="en-US" dirty="0">
                <a:solidFill>
                  <a:srgbClr val="C00000"/>
                </a:solidFill>
                <a:latin typeface="SAS Monospace" panose="020B0609020202020204" pitchFamily="49" charset="0"/>
              </a:rPr>
              <a:t>mean </a:t>
            </a:r>
            <a:r>
              <a:rPr lang="en-US" dirty="0" err="1">
                <a:solidFill>
                  <a:srgbClr val="C00000"/>
                </a:solidFill>
                <a:latin typeface="SAS Monospace" panose="020B0609020202020204" pitchFamily="49" charset="0"/>
              </a:rPr>
              <a:t>std</a:t>
            </a:r>
            <a:r>
              <a:rPr lang="en-US" dirty="0">
                <a:solidFill>
                  <a:srgbClr val="C00000"/>
                </a:solidFill>
                <a:latin typeface="SAS Monospace" panose="020B0609020202020204" pitchFamily="49" charset="0"/>
              </a:rPr>
              <a:t> cv skew kurtosis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>
                <a:latin typeface="SAS Monospace" panose="020B0609020202020204" pitchFamily="49" charset="0"/>
              </a:rPr>
              <a:t>	class </a:t>
            </a:r>
            <a:r>
              <a:rPr lang="en-US" dirty="0" smtClean="0">
                <a:latin typeface="SAS Monospace" panose="020B0609020202020204" pitchFamily="49" charset="0"/>
              </a:rPr>
              <a:t>sex;</a:t>
            </a:r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dirty="0" err="1">
                <a:latin typeface="SAS Monospace" panose="020B0609020202020204" pitchFamily="49" charset="0"/>
              </a:rPr>
              <a:t>var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rpp</a:t>
            </a:r>
            <a:r>
              <a:rPr lang="en-US" dirty="0">
                <a:latin typeface="SAS Monospace" panose="020B0609020202020204" pitchFamily="49" charset="0"/>
              </a:rPr>
              <a:t> ;</a:t>
            </a:r>
          </a:p>
          <a:p>
            <a:r>
              <a:rPr lang="en-US" dirty="0">
                <a:latin typeface="SAS Monospace" panose="020B0609020202020204" pitchFamily="49" charset="0"/>
              </a:rPr>
              <a:t>	format </a:t>
            </a:r>
            <a:r>
              <a:rPr lang="en-US" dirty="0" smtClean="0">
                <a:latin typeface="SAS Monospace" panose="020B0609020202020204" pitchFamily="49" charset="0"/>
              </a:rPr>
              <a:t>sex </a:t>
            </a:r>
            <a:r>
              <a:rPr lang="en-US" dirty="0">
                <a:latin typeface="SAS Monospace" panose="020B0609020202020204" pitchFamily="49" charset="0"/>
              </a:rPr>
              <a:t>gender.;</a:t>
            </a: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32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funny thing happened on my way </a:t>
            </a:r>
            <a:r>
              <a:rPr lang="en-US" smtClean="0"/>
              <a:t>to RPP/SEX </a:t>
            </a:r>
            <a:r>
              <a:rPr lang="en-US" dirty="0" smtClean="0"/>
              <a:t>correlation – </a:t>
            </a:r>
            <a:br>
              <a:rPr lang="en-US" dirty="0" smtClean="0"/>
            </a:br>
            <a:r>
              <a:rPr lang="en-US" dirty="0" smtClean="0"/>
              <a:t>I met some confounding variables.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1999" y="1437931"/>
            <a:ext cx="64451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AS Monospace" panose="020B0609020202020204" pitchFamily="49" charset="0"/>
              </a:rPr>
              <a:t>Title1 'Measures of confounding variables';</a:t>
            </a:r>
          </a:p>
          <a:p>
            <a:r>
              <a:rPr lang="en-US" b="1" dirty="0" smtClean="0">
                <a:latin typeface="SAS Monospace" panose="020B0609020202020204" pitchFamily="49" charset="0"/>
              </a:rPr>
              <a:t>PROC MEANS</a:t>
            </a:r>
            <a:r>
              <a:rPr lang="en-US" dirty="0" smtClean="0">
                <a:latin typeface="SAS Monospace" panose="020B0609020202020204" pitchFamily="49" charset="0"/>
              </a:rPr>
              <a:t> </a:t>
            </a:r>
            <a:r>
              <a:rPr lang="en-US" dirty="0">
                <a:latin typeface="SAS Monospace" panose="020B0609020202020204" pitchFamily="49" charset="0"/>
              </a:rPr>
              <a:t>data=rents </a:t>
            </a:r>
            <a:r>
              <a:rPr lang="en-US" dirty="0" err="1">
                <a:latin typeface="SAS Monospace" panose="020B0609020202020204" pitchFamily="49" charset="0"/>
              </a:rPr>
              <a:t>maxdec</a:t>
            </a:r>
            <a:r>
              <a:rPr lang="en-US" dirty="0">
                <a:latin typeface="SAS Monospace" panose="020B0609020202020204" pitchFamily="49" charset="0"/>
              </a:rPr>
              <a:t>=</a:t>
            </a:r>
            <a:r>
              <a:rPr lang="en-US" b="1" dirty="0">
                <a:latin typeface="SAS Monospace" panose="020B0609020202020204" pitchFamily="49" charset="0"/>
              </a:rPr>
              <a:t>1</a:t>
            </a:r>
            <a:r>
              <a:rPr lang="en-US" dirty="0">
                <a:latin typeface="SAS Monospace" panose="020B0609020202020204" pitchFamily="49" charset="0"/>
              </a:rPr>
              <a:t> ;</a:t>
            </a:r>
          </a:p>
          <a:p>
            <a:r>
              <a:rPr lang="en-US" dirty="0">
                <a:latin typeface="SAS Monospace" panose="020B0609020202020204" pitchFamily="49" charset="0"/>
              </a:rPr>
              <a:t>	class </a:t>
            </a:r>
            <a:r>
              <a:rPr lang="en-US" dirty="0" smtClean="0">
                <a:latin typeface="SAS Monospace" panose="020B0609020202020204" pitchFamily="49" charset="0"/>
              </a:rPr>
              <a:t>sex;</a:t>
            </a:r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dirty="0" err="1">
                <a:latin typeface="SAS Monospace" panose="020B0609020202020204" pitchFamily="49" charset="0"/>
              </a:rPr>
              <a:t>var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rmpp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dist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>
                <a:latin typeface="SAS Monospace" panose="020B0609020202020204" pitchFamily="49" charset="0"/>
              </a:rPr>
              <a:t>	format </a:t>
            </a:r>
            <a:r>
              <a:rPr lang="en-US" dirty="0" smtClean="0">
                <a:latin typeface="SAS Monospace" panose="020B0609020202020204" pitchFamily="49" charset="0"/>
              </a:rPr>
              <a:t>sex </a:t>
            </a:r>
            <a:r>
              <a:rPr lang="en-US" dirty="0">
                <a:latin typeface="SAS Monospace" panose="020B0609020202020204" pitchFamily="49" charset="0"/>
              </a:rPr>
              <a:t>gender.;</a:t>
            </a: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71" y="3481191"/>
            <a:ext cx="10447772" cy="19575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66925" y="5727708"/>
            <a:ext cx="24449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RMPP appears to be </a:t>
            </a:r>
          </a:p>
          <a:p>
            <a:r>
              <a:rPr lang="en-US" dirty="0" smtClean="0"/>
              <a:t>approximately the same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54684" y="5740416"/>
            <a:ext cx="457227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Females seem to prefer living closer to campus</a:t>
            </a:r>
          </a:p>
          <a:p>
            <a:r>
              <a:rPr lang="en-US" dirty="0" smtClean="0"/>
              <a:t>With a lower variation too.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4511825" y="4314825"/>
            <a:ext cx="3355825" cy="173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4511825" y="4876800"/>
            <a:ext cx="3308200" cy="117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</p:cNvCxnSpPr>
          <p:nvPr/>
        </p:nvCxnSpPr>
        <p:spPr>
          <a:xfrm flipH="1" flipV="1">
            <a:off x="8248650" y="5182849"/>
            <a:ext cx="692173" cy="5575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</p:cNvCxnSpPr>
          <p:nvPr/>
        </p:nvCxnSpPr>
        <p:spPr>
          <a:xfrm flipH="1" flipV="1">
            <a:off x="8201025" y="4572000"/>
            <a:ext cx="739798" cy="11684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1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Illustrate with PROC SGPLOT, box plots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65" y="1476030"/>
            <a:ext cx="6255193" cy="4691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61925" y="996778"/>
            <a:ext cx="892492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AS Monospace" panose="020B0609020202020204" pitchFamily="49" charset="0"/>
              </a:rPr>
              <a:t>Title2 'RPP=(RENT/RM)distribution box plots';</a:t>
            </a: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b="1" dirty="0" smtClean="0">
                <a:latin typeface="SAS Monospace" panose="020B0609020202020204" pitchFamily="49" charset="0"/>
              </a:rPr>
              <a:t>PROC SGPLOT</a:t>
            </a:r>
            <a:r>
              <a:rPr lang="en-US" sz="2200" dirty="0" smtClean="0">
                <a:latin typeface="SAS Monospace" panose="020B0609020202020204" pitchFamily="49" charset="0"/>
              </a:rPr>
              <a:t> </a:t>
            </a:r>
            <a:r>
              <a:rPr lang="en-US" sz="2200" dirty="0">
                <a:latin typeface="SAS Monospace" panose="020B0609020202020204" pitchFamily="49" charset="0"/>
              </a:rPr>
              <a:t>data=rents;</a:t>
            </a: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endParaRPr lang="en-US" sz="2200" dirty="0" smtClean="0">
              <a:latin typeface="SAS Monospace" panose="020B0609020202020204" pitchFamily="49" charset="0"/>
            </a:endParaRP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dirty="0" err="1" smtClean="0">
                <a:latin typeface="SAS Monospace" panose="020B0609020202020204" pitchFamily="49" charset="0"/>
              </a:rPr>
              <a:t>vbox</a:t>
            </a:r>
            <a:r>
              <a:rPr lang="en-US" sz="2200" dirty="0" smtClean="0">
                <a:latin typeface="SAS Monospace" panose="020B0609020202020204" pitchFamily="49" charset="0"/>
              </a:rPr>
              <a:t> </a:t>
            </a:r>
            <a:r>
              <a:rPr lang="en-US" sz="2200" dirty="0" err="1" smtClean="0">
                <a:latin typeface="SAS Monospace" panose="020B0609020202020204" pitchFamily="49" charset="0"/>
              </a:rPr>
              <a:t>rpp</a:t>
            </a:r>
            <a:r>
              <a:rPr lang="en-US" sz="2200" dirty="0" smtClean="0">
                <a:latin typeface="SAS Monospace" panose="020B0609020202020204" pitchFamily="49" charset="0"/>
              </a:rPr>
              <a:t> /category=sex </a:t>
            </a: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dirty="0" smtClean="0">
                <a:latin typeface="SAS Monospace" panose="020B0609020202020204" pitchFamily="49" charset="0"/>
              </a:rPr>
              <a:t>	</a:t>
            </a:r>
            <a:r>
              <a:rPr lang="en-US" sz="2200" dirty="0" err="1" smtClean="0">
                <a:latin typeface="SAS Monospace" panose="020B0609020202020204" pitchFamily="49" charset="0"/>
              </a:rPr>
              <a:t>boxwidth</a:t>
            </a:r>
            <a:r>
              <a:rPr lang="en-US" sz="2200" dirty="0" smtClean="0">
                <a:latin typeface="SAS Monospace" panose="020B0609020202020204" pitchFamily="49" charset="0"/>
              </a:rPr>
              <a:t>=</a:t>
            </a:r>
            <a:r>
              <a:rPr lang="en-US" sz="2200" b="1" dirty="0" smtClean="0">
                <a:latin typeface="SAS Monospace" panose="020B0609020202020204" pitchFamily="49" charset="0"/>
              </a:rPr>
              <a:t>0.25</a:t>
            </a:r>
            <a:r>
              <a:rPr lang="en-US" sz="2200" dirty="0" smtClean="0">
                <a:latin typeface="SAS Monospace" panose="020B0609020202020204" pitchFamily="49" charset="0"/>
              </a:rPr>
              <a:t> </a:t>
            </a: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dirty="0" smtClean="0">
                <a:latin typeface="SAS Monospace" panose="020B0609020202020204" pitchFamily="49" charset="0"/>
              </a:rPr>
              <a:t>	</a:t>
            </a:r>
            <a:r>
              <a:rPr lang="en-US" sz="2200" dirty="0" err="1" smtClean="0">
                <a:latin typeface="SAS Monospace" panose="020B0609020202020204" pitchFamily="49" charset="0"/>
              </a:rPr>
              <a:t>discreteoffset</a:t>
            </a:r>
            <a:r>
              <a:rPr lang="en-US" sz="2200" dirty="0">
                <a:latin typeface="SAS Monospace" panose="020B0609020202020204" pitchFamily="49" charset="0"/>
              </a:rPr>
              <a:t>=-</a:t>
            </a:r>
            <a:r>
              <a:rPr lang="en-US" sz="2200" b="1" dirty="0">
                <a:latin typeface="SAS Monospace" panose="020B0609020202020204" pitchFamily="49" charset="0"/>
              </a:rPr>
              <a:t>0.15</a:t>
            </a:r>
            <a:r>
              <a:rPr lang="en-US" sz="2200" dirty="0">
                <a:latin typeface="SAS Monospace" panose="020B0609020202020204" pitchFamily="49" charset="0"/>
              </a:rPr>
              <a:t> </a:t>
            </a:r>
            <a:endParaRPr lang="en-US" sz="2200" dirty="0" smtClean="0">
              <a:latin typeface="SAS Monospace" panose="020B0609020202020204" pitchFamily="49" charset="0"/>
            </a:endParaRP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dirty="0" smtClean="0">
                <a:latin typeface="SAS Monospace" panose="020B0609020202020204" pitchFamily="49" charset="0"/>
              </a:rPr>
              <a:t>	</a:t>
            </a:r>
            <a:r>
              <a:rPr lang="en-US" sz="2200" dirty="0" err="1" smtClean="0">
                <a:latin typeface="SAS Monospace" panose="020B0609020202020204" pitchFamily="49" charset="0"/>
              </a:rPr>
              <a:t>datalabel</a:t>
            </a:r>
            <a:r>
              <a:rPr lang="en-US" sz="22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endParaRPr lang="en-US" sz="2200" dirty="0" smtClean="0">
              <a:latin typeface="SAS Monospace" panose="020B0609020202020204" pitchFamily="49" charset="0"/>
            </a:endParaRP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dirty="0" err="1" smtClean="0">
                <a:latin typeface="SAS Monospace" panose="020B0609020202020204" pitchFamily="49" charset="0"/>
              </a:rPr>
              <a:t>vbox</a:t>
            </a:r>
            <a:r>
              <a:rPr lang="en-US" sz="2200" dirty="0" smtClean="0">
                <a:latin typeface="SAS Monospace" panose="020B0609020202020204" pitchFamily="49" charset="0"/>
              </a:rPr>
              <a:t> </a:t>
            </a:r>
            <a:r>
              <a:rPr lang="en-US" sz="2200" dirty="0" err="1" smtClean="0">
                <a:latin typeface="SAS Monospace" panose="020B0609020202020204" pitchFamily="49" charset="0"/>
              </a:rPr>
              <a:t>dist</a:t>
            </a:r>
            <a:r>
              <a:rPr lang="en-US" sz="2200" dirty="0" smtClean="0">
                <a:latin typeface="SAS Monospace" panose="020B0609020202020204" pitchFamily="49" charset="0"/>
              </a:rPr>
              <a:t>/category=sex </a:t>
            </a: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dirty="0" smtClean="0">
                <a:latin typeface="SAS Monospace" panose="020B0609020202020204" pitchFamily="49" charset="0"/>
              </a:rPr>
              <a:t>	</a:t>
            </a:r>
            <a:r>
              <a:rPr lang="en-US" sz="2200" dirty="0" err="1" smtClean="0">
                <a:latin typeface="SAS Monospace" panose="020B0609020202020204" pitchFamily="49" charset="0"/>
              </a:rPr>
              <a:t>boxwidth</a:t>
            </a:r>
            <a:r>
              <a:rPr lang="en-US" sz="2200" dirty="0" smtClean="0">
                <a:latin typeface="SAS Monospace" panose="020B0609020202020204" pitchFamily="49" charset="0"/>
              </a:rPr>
              <a:t>=</a:t>
            </a:r>
            <a:r>
              <a:rPr lang="en-US" sz="2200" b="1" dirty="0" smtClean="0">
                <a:latin typeface="SAS Monospace" panose="020B0609020202020204" pitchFamily="49" charset="0"/>
              </a:rPr>
              <a:t>0.25</a:t>
            </a:r>
            <a:endParaRPr lang="en-US" sz="2200" dirty="0" smtClean="0">
              <a:latin typeface="SAS Monospace" panose="020B0609020202020204" pitchFamily="49" charset="0"/>
            </a:endParaRP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dirty="0" smtClean="0">
                <a:latin typeface="SAS Monospace" panose="020B0609020202020204" pitchFamily="49" charset="0"/>
              </a:rPr>
              <a:t>	</a:t>
            </a:r>
            <a:r>
              <a:rPr lang="en-US" sz="2200" dirty="0" err="1" smtClean="0">
                <a:latin typeface="SAS Monospace" panose="020B0609020202020204" pitchFamily="49" charset="0"/>
              </a:rPr>
              <a:t>discreteoffset</a:t>
            </a:r>
            <a:r>
              <a:rPr lang="en-US" sz="2200" dirty="0">
                <a:latin typeface="SAS Monospace" panose="020B0609020202020204" pitchFamily="49" charset="0"/>
              </a:rPr>
              <a:t>=+</a:t>
            </a:r>
            <a:r>
              <a:rPr lang="en-US" sz="2200" b="1" dirty="0">
                <a:latin typeface="SAS Monospace" panose="020B0609020202020204" pitchFamily="49" charset="0"/>
              </a:rPr>
              <a:t>0.15</a:t>
            </a:r>
            <a:r>
              <a:rPr lang="en-US" sz="2200" dirty="0">
                <a:latin typeface="SAS Monospace" panose="020B0609020202020204" pitchFamily="49" charset="0"/>
              </a:rPr>
              <a:t> </a:t>
            </a:r>
            <a:endParaRPr lang="en-US" sz="2200" dirty="0" smtClean="0">
              <a:latin typeface="SAS Monospace" panose="020B0609020202020204" pitchFamily="49" charset="0"/>
            </a:endParaRP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dirty="0" smtClean="0">
                <a:latin typeface="SAS Monospace" panose="020B0609020202020204" pitchFamily="49" charset="0"/>
              </a:rPr>
              <a:t>	</a:t>
            </a:r>
            <a:r>
              <a:rPr lang="en-US" sz="2200" dirty="0" err="1" smtClean="0">
                <a:latin typeface="SAS Monospace" panose="020B0609020202020204" pitchFamily="49" charset="0"/>
              </a:rPr>
              <a:t>datalabel</a:t>
            </a:r>
            <a:r>
              <a:rPr lang="en-US" sz="2200" dirty="0" smtClean="0">
                <a:latin typeface="SAS Monospace" panose="020B0609020202020204" pitchFamily="49" charset="0"/>
              </a:rPr>
              <a:t> </a:t>
            </a: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dirty="0" smtClean="0">
                <a:latin typeface="SAS Monospace" panose="020B0609020202020204" pitchFamily="49" charset="0"/>
              </a:rPr>
              <a:t>	y2axis</a:t>
            </a:r>
            <a:r>
              <a:rPr lang="en-US" sz="22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endParaRPr lang="en-US" sz="2200" dirty="0" smtClean="0">
              <a:latin typeface="SAS Monospace" panose="020B0609020202020204" pitchFamily="49" charset="0"/>
            </a:endParaRPr>
          </a:p>
          <a:p>
            <a:r>
              <a:rPr lang="en-US" sz="2200" b="1" dirty="0">
                <a:latin typeface="SAS Monospace" panose="020B0609020202020204" pitchFamily="49" charset="0"/>
              </a:rPr>
              <a:t>	</a:t>
            </a:r>
            <a:r>
              <a:rPr lang="en-US" sz="2200" b="1" dirty="0" smtClean="0">
                <a:latin typeface="SAS Monospace" panose="020B0609020202020204" pitchFamily="49" charset="0"/>
              </a:rPr>
              <a:t>run</a:t>
            </a:r>
            <a:r>
              <a:rPr lang="en-US" sz="2200" dirty="0">
                <a:latin typeface="SAS Monospace" panose="020B0609020202020204" pitchFamily="49" charset="0"/>
              </a:rPr>
              <a:t>;</a:t>
            </a:r>
          </a:p>
        </p:txBody>
      </p:sp>
      <p:sp>
        <p:nvSpPr>
          <p:cNvPr id="5" name="Oval 4"/>
          <p:cNvSpPr/>
          <p:nvPr/>
        </p:nvSpPr>
        <p:spPr>
          <a:xfrm>
            <a:off x="7200900" y="1933575"/>
            <a:ext cx="523875" cy="4476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881937" y="1709737"/>
            <a:ext cx="523875" cy="4476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210800" y="3626463"/>
            <a:ext cx="523875" cy="4476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UNIVARIATE – EXTREME VALUES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2607" y="1449645"/>
            <a:ext cx="372854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ods</a:t>
            </a:r>
            <a:r>
              <a:rPr lang="en-US" sz="2000" dirty="0"/>
              <a:t> select </a:t>
            </a:r>
            <a:r>
              <a:rPr lang="en-US" sz="2000" dirty="0" err="1"/>
              <a:t>extremeobs</a:t>
            </a:r>
            <a:r>
              <a:rPr lang="en-US" sz="2000" dirty="0"/>
              <a:t> ;</a:t>
            </a:r>
          </a:p>
          <a:p>
            <a:r>
              <a:rPr lang="en-US" sz="2000" dirty="0" smtClean="0"/>
              <a:t>PROC UNIVARIATE data=rents</a:t>
            </a:r>
            <a:r>
              <a:rPr lang="en-US" sz="2000" dirty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/>
              <a:t>rpp</a:t>
            </a:r>
            <a:r>
              <a:rPr lang="en-US" sz="2000" dirty="0"/>
              <a:t> </a:t>
            </a:r>
            <a:r>
              <a:rPr lang="en-US" sz="2000" dirty="0" err="1"/>
              <a:t>dist</a:t>
            </a:r>
            <a:r>
              <a:rPr lang="en-US" sz="2000" dirty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class sex;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     run</a:t>
            </a:r>
            <a:r>
              <a:rPr lang="en-US" sz="2000" dirty="0"/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576" y="1290161"/>
            <a:ext cx="6848844" cy="35814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110662" y="4333398"/>
            <a:ext cx="523875" cy="4476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95962" y="4342923"/>
            <a:ext cx="523875" cy="4476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24354" y="2395061"/>
            <a:ext cx="303288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?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5295900" y="2795171"/>
            <a:ext cx="2080098" cy="4380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</p:cNvCxnSpPr>
          <p:nvPr/>
        </p:nvCxnSpPr>
        <p:spPr>
          <a:xfrm>
            <a:off x="7375998" y="2795171"/>
            <a:ext cx="747984" cy="4299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7" idx="1"/>
          </p:cNvCxnSpPr>
          <p:nvPr/>
        </p:nvCxnSpPr>
        <p:spPr>
          <a:xfrm>
            <a:off x="7375998" y="2795171"/>
            <a:ext cx="1811384" cy="16037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27642" y="5600700"/>
            <a:ext cx="149092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Box Plot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0"/>
            <a:endCxn id="8" idx="5"/>
          </p:cNvCxnSpPr>
          <p:nvPr/>
        </p:nvCxnSpPr>
        <p:spPr>
          <a:xfrm flipH="1" flipV="1">
            <a:off x="6243117" y="4725038"/>
            <a:ext cx="2029986" cy="8756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UNIVARIATE HISTOGRAM OF RPP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0525" y="99677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latin typeface="SAS Monospace" panose="020B0609020202020204" pitchFamily="49" charset="0"/>
              </a:rPr>
              <a:t>PROC UNIVARIATE </a:t>
            </a:r>
            <a:r>
              <a:rPr lang="en-US" sz="2000" dirty="0">
                <a:latin typeface="SAS Monospace" panose="020B0609020202020204" pitchFamily="49" charset="0"/>
              </a:rPr>
              <a:t>data=rents </a:t>
            </a:r>
            <a:r>
              <a:rPr lang="en-US" sz="2000" dirty="0" err="1">
                <a:latin typeface="SAS Monospace" panose="020B0609020202020204" pitchFamily="49" charset="0"/>
              </a:rPr>
              <a:t>noprint</a:t>
            </a:r>
            <a:r>
              <a:rPr lang="en-US" sz="20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2000" dirty="0">
                <a:latin typeface="SAS Monospace" panose="020B0609020202020204" pitchFamily="49" charset="0"/>
              </a:rPr>
              <a:t>  </a:t>
            </a:r>
            <a:r>
              <a:rPr lang="en-US" sz="2000" dirty="0" smtClean="0">
                <a:latin typeface="SAS Monospace" panose="020B0609020202020204" pitchFamily="49" charset="0"/>
              </a:rPr>
              <a:t>class sex;</a:t>
            </a:r>
          </a:p>
          <a:p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dirty="0">
                <a:latin typeface="SAS Monospace" panose="020B0609020202020204" pitchFamily="49" charset="0"/>
              </a:rPr>
              <a:t>  </a:t>
            </a:r>
            <a:r>
              <a:rPr lang="en-US" sz="2000" dirty="0" smtClean="0">
                <a:latin typeface="SAS Monospace" panose="020B0609020202020204" pitchFamily="49" charset="0"/>
              </a:rPr>
              <a:t>histogram </a:t>
            </a:r>
            <a:r>
              <a:rPr lang="en-US" sz="2000" dirty="0">
                <a:latin typeface="SAS Monospace" panose="020B0609020202020204" pitchFamily="49" charset="0"/>
              </a:rPr>
              <a:t>RPP / </a:t>
            </a:r>
            <a:endParaRPr lang="en-US" sz="2000" dirty="0" smtClean="0">
              <a:latin typeface="SAS Monospace" panose="020B0609020202020204" pitchFamily="49" charset="0"/>
            </a:endParaRPr>
          </a:p>
          <a:p>
            <a:r>
              <a:rPr lang="en-US" sz="2000" dirty="0" smtClean="0">
                <a:latin typeface="SAS Monospace" panose="020B0609020202020204" pitchFamily="49" charset="0"/>
              </a:rPr>
              <a:t>    </a:t>
            </a:r>
            <a:r>
              <a:rPr lang="en-US" sz="2000" dirty="0" err="1" smtClean="0">
                <a:latin typeface="SAS Monospace" panose="020B0609020202020204" pitchFamily="49" charset="0"/>
              </a:rPr>
              <a:t>midpercents</a:t>
            </a:r>
            <a:r>
              <a:rPr lang="en-US" sz="2000" dirty="0" smtClean="0">
                <a:latin typeface="SAS Monospace" panose="020B0609020202020204" pitchFamily="49" charset="0"/>
              </a:rPr>
              <a:t> </a:t>
            </a:r>
            <a:r>
              <a:rPr lang="en-US" sz="2000" dirty="0" err="1" smtClean="0">
                <a:latin typeface="SAS Monospace" panose="020B0609020202020204" pitchFamily="49" charset="0"/>
              </a:rPr>
              <a:t>nrows</a:t>
            </a:r>
            <a:r>
              <a:rPr lang="en-US" sz="2000" dirty="0" smtClean="0">
                <a:latin typeface="SAS Monospace" panose="020B0609020202020204" pitchFamily="49" charset="0"/>
              </a:rPr>
              <a:t>=2</a:t>
            </a:r>
          </a:p>
          <a:p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dirty="0" smtClean="0">
                <a:latin typeface="SAS Monospace" panose="020B0609020202020204" pitchFamily="49" charset="0"/>
              </a:rPr>
              <a:t>   </a:t>
            </a:r>
            <a:r>
              <a:rPr lang="en-US" sz="2000" dirty="0" err="1" smtClean="0">
                <a:latin typeface="SAS Monospace" panose="020B0609020202020204" pitchFamily="49" charset="0"/>
              </a:rPr>
              <a:t>intertile</a:t>
            </a:r>
            <a:r>
              <a:rPr lang="en-US" sz="2000" dirty="0" smtClean="0">
                <a:latin typeface="SAS Monospace" panose="020B0609020202020204" pitchFamily="49" charset="0"/>
              </a:rPr>
              <a:t>=1 </a:t>
            </a:r>
          </a:p>
          <a:p>
            <a:r>
              <a:rPr lang="en-US" sz="2000" dirty="0" smtClean="0">
                <a:latin typeface="SAS Monospace" panose="020B0609020202020204" pitchFamily="49" charset="0"/>
              </a:rPr>
              <a:t>    </a:t>
            </a:r>
            <a:r>
              <a:rPr lang="en-US" sz="2000" dirty="0" err="1" smtClean="0">
                <a:latin typeface="SAS Monospace" panose="020B0609020202020204" pitchFamily="49" charset="0"/>
              </a:rPr>
              <a:t>cprop</a:t>
            </a:r>
            <a:r>
              <a:rPr lang="en-US" sz="2000" dirty="0" smtClean="0">
                <a:latin typeface="SAS Monospace" panose="020B0609020202020204" pitchFamily="49" charset="0"/>
              </a:rPr>
              <a:t> </a:t>
            </a:r>
            <a:r>
              <a:rPr lang="en-US" sz="2000" dirty="0">
                <a:latin typeface="SAS Monospace" panose="020B0609020202020204" pitchFamily="49" charset="0"/>
              </a:rPr>
              <a:t>normal(</a:t>
            </a:r>
            <a:r>
              <a:rPr lang="en-US" sz="2000" dirty="0" err="1">
                <a:latin typeface="SAS Monospace" panose="020B0609020202020204" pitchFamily="49" charset="0"/>
              </a:rPr>
              <a:t>noprint</a:t>
            </a:r>
            <a:r>
              <a:rPr lang="en-US" sz="2000" dirty="0" smtClean="0">
                <a:latin typeface="SAS Monospace" panose="020B0609020202020204" pitchFamily="49" charset="0"/>
              </a:rPr>
              <a:t>);</a:t>
            </a:r>
          </a:p>
          <a:p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dirty="0">
                <a:latin typeface="SAS Monospace" panose="020B0609020202020204" pitchFamily="49" charset="0"/>
              </a:rPr>
              <a:t>  </a:t>
            </a:r>
            <a:r>
              <a:rPr lang="en-US" sz="2000" dirty="0" smtClean="0">
                <a:latin typeface="SAS Monospace" panose="020B0609020202020204" pitchFamily="49" charset="0"/>
              </a:rPr>
              <a:t>inset </a:t>
            </a:r>
            <a:r>
              <a:rPr lang="en-US" sz="2000" dirty="0">
                <a:latin typeface="SAS Monospace" panose="020B0609020202020204" pitchFamily="49" charset="0"/>
              </a:rPr>
              <a:t>n = "N" mean </a:t>
            </a:r>
            <a:r>
              <a:rPr lang="en-US" sz="2000" dirty="0" err="1">
                <a:latin typeface="SAS Monospace" panose="020B0609020202020204" pitchFamily="49" charset="0"/>
              </a:rPr>
              <a:t>std</a:t>
            </a:r>
            <a:r>
              <a:rPr lang="en-US" sz="2000" dirty="0">
                <a:latin typeface="SAS Monospace" panose="020B0609020202020204" pitchFamily="49" charset="0"/>
              </a:rPr>
              <a:t> </a:t>
            </a:r>
            <a:endParaRPr lang="en-US" sz="2000" dirty="0" smtClean="0">
              <a:latin typeface="SAS Monospace" panose="020B0609020202020204" pitchFamily="49" charset="0"/>
            </a:endParaRPr>
          </a:p>
          <a:p>
            <a:r>
              <a:rPr lang="en-US" sz="2000" dirty="0" smtClean="0">
                <a:latin typeface="SAS Monospace" panose="020B0609020202020204" pitchFamily="49" charset="0"/>
              </a:rPr>
              <a:t>    /</a:t>
            </a:r>
            <a:r>
              <a:rPr lang="en-US" sz="2000" dirty="0" err="1" smtClean="0">
                <a:latin typeface="SAS Monospace" panose="020B0609020202020204" pitchFamily="49" charset="0"/>
              </a:rPr>
              <a:t>pos</a:t>
            </a:r>
            <a:r>
              <a:rPr lang="en-US" sz="2000" dirty="0" smtClean="0">
                <a:latin typeface="SAS Monospace" panose="020B0609020202020204" pitchFamily="49" charset="0"/>
              </a:rPr>
              <a:t> </a:t>
            </a:r>
            <a:r>
              <a:rPr lang="en-US" sz="2000" dirty="0">
                <a:latin typeface="SAS Monospace" panose="020B0609020202020204" pitchFamily="49" charset="0"/>
              </a:rPr>
              <a:t>= </a:t>
            </a:r>
            <a:r>
              <a:rPr lang="en-US" sz="2000" dirty="0" err="1">
                <a:latin typeface="SAS Monospace" panose="020B0609020202020204" pitchFamily="49" charset="0"/>
              </a:rPr>
              <a:t>nw</a:t>
            </a:r>
            <a:r>
              <a:rPr lang="en-US" sz="2000" dirty="0" smtClean="0">
                <a:latin typeface="SAS Monospace" panose="020B0609020202020204" pitchFamily="49" charset="0"/>
              </a:rPr>
              <a:t>;</a:t>
            </a:r>
          </a:p>
          <a:p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dirty="0">
                <a:latin typeface="SAS Monospace" panose="020B0609020202020204" pitchFamily="49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SAS Monospace" panose="020B0609020202020204" pitchFamily="49" charset="0"/>
              </a:rPr>
              <a:t>where RPP &lt; 245</a:t>
            </a:r>
            <a:r>
              <a:rPr lang="en-US" sz="2000" dirty="0" smtClean="0">
                <a:solidFill>
                  <a:srgbClr val="C00000"/>
                </a:solidFill>
                <a:latin typeface="SAS Monospace" panose="020B0609020202020204" pitchFamily="49" charset="0"/>
              </a:rPr>
              <a:t>;</a:t>
            </a:r>
          </a:p>
          <a:p>
            <a:endParaRPr lang="en-US" sz="2000" dirty="0" smtClean="0">
              <a:latin typeface="SAS Monospace" panose="020B0609020202020204" pitchFamily="49" charset="0"/>
            </a:endParaRPr>
          </a:p>
          <a:p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dirty="0" smtClean="0">
                <a:latin typeface="SAS Monospace" panose="020B0609020202020204" pitchFamily="49" charset="0"/>
              </a:rPr>
              <a:t> run</a:t>
            </a:r>
            <a:r>
              <a:rPr lang="en-US" sz="2000" dirty="0">
                <a:latin typeface="SAS Monospace" panose="020B0609020202020204" pitchFamily="49" charset="0"/>
              </a:rPr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774" y="1443105"/>
            <a:ext cx="6931493" cy="5195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951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63165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Alternative to deleting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6700" y="1882781"/>
            <a:ext cx="7658101" cy="34778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AS Monospace" panose="020B0609020202020204" pitchFamily="49" charset="0"/>
              </a:rPr>
              <a:t>DATA </a:t>
            </a:r>
            <a:r>
              <a:rPr lang="en-US" sz="2000" dirty="0">
                <a:latin typeface="SAS Monospace" panose="020B0609020202020204" pitchFamily="49" charset="0"/>
              </a:rPr>
              <a:t>rent2;</a:t>
            </a:r>
          </a:p>
          <a:p>
            <a:r>
              <a:rPr lang="en-US" sz="2000" dirty="0" smtClean="0">
                <a:latin typeface="SAS Monospace" panose="020B0609020202020204" pitchFamily="49" charset="0"/>
              </a:rPr>
              <a:t>   set </a:t>
            </a:r>
            <a:r>
              <a:rPr lang="en-US" sz="2000" dirty="0">
                <a:latin typeface="SAS Monospace" panose="020B0609020202020204" pitchFamily="49" charset="0"/>
              </a:rPr>
              <a:t>rents;</a:t>
            </a:r>
          </a:p>
          <a:p>
            <a:r>
              <a:rPr lang="en-US" sz="2000" dirty="0" smtClean="0">
                <a:latin typeface="SAS Monospace" panose="020B0609020202020204" pitchFamily="49" charset="0"/>
              </a:rPr>
              <a:t>   length </a:t>
            </a:r>
            <a:r>
              <a:rPr lang="en-US" sz="2000" dirty="0">
                <a:latin typeface="SAS Monospace" panose="020B0609020202020204" pitchFamily="49" charset="0"/>
              </a:rPr>
              <a:t>clean $3</a:t>
            </a:r>
            <a:r>
              <a:rPr lang="en-US" sz="2000" dirty="0" smtClean="0">
                <a:latin typeface="SAS Monospace" panose="020B0609020202020204" pitchFamily="49" charset="0"/>
              </a:rPr>
              <a:t>;</a:t>
            </a:r>
          </a:p>
          <a:p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dirty="0" smtClean="0">
                <a:latin typeface="SAS Monospace" panose="020B0609020202020204" pitchFamily="49" charset="0"/>
              </a:rPr>
              <a:t>   if sex=0 </a:t>
            </a:r>
            <a:r>
              <a:rPr lang="en-US" sz="2000" dirty="0">
                <a:latin typeface="SAS Monospace" panose="020B0609020202020204" pitchFamily="49" charset="0"/>
              </a:rPr>
              <a:t>and RPP=285 then M1=1</a:t>
            </a:r>
            <a:r>
              <a:rPr lang="en-US" sz="2000" dirty="0" smtClean="0">
                <a:latin typeface="SAS Monospace" panose="020B0609020202020204" pitchFamily="49" charset="0"/>
              </a:rPr>
              <a:t>; else </a:t>
            </a:r>
            <a:r>
              <a:rPr lang="en-US" sz="2000" dirty="0">
                <a:latin typeface="SAS Monospace" panose="020B0609020202020204" pitchFamily="49" charset="0"/>
              </a:rPr>
              <a:t>M1=0;</a:t>
            </a:r>
          </a:p>
          <a:p>
            <a:r>
              <a:rPr lang="en-US" sz="2000" dirty="0" smtClean="0">
                <a:latin typeface="SAS Monospace" panose="020B0609020202020204" pitchFamily="49" charset="0"/>
              </a:rPr>
              <a:t>   if sex=0 </a:t>
            </a:r>
            <a:r>
              <a:rPr lang="en-US" sz="2000" dirty="0">
                <a:latin typeface="SAS Monospace" panose="020B0609020202020204" pitchFamily="49" charset="0"/>
              </a:rPr>
              <a:t>and </a:t>
            </a:r>
            <a:r>
              <a:rPr lang="en-US" sz="2000" dirty="0" err="1">
                <a:latin typeface="SAS Monospace" panose="020B0609020202020204" pitchFamily="49" charset="0"/>
              </a:rPr>
              <a:t>dist</a:t>
            </a:r>
            <a:r>
              <a:rPr lang="en-US" sz="2000" dirty="0">
                <a:latin typeface="SAS Monospace" panose="020B0609020202020204" pitchFamily="49" charset="0"/>
              </a:rPr>
              <a:t>=60 then M2=1; else M2=0;</a:t>
            </a:r>
          </a:p>
          <a:p>
            <a:r>
              <a:rPr lang="en-US" sz="2000" dirty="0" smtClean="0">
                <a:latin typeface="SAS Monospace" panose="020B0609020202020204" pitchFamily="49" charset="0"/>
              </a:rPr>
              <a:t>   if sex=1 </a:t>
            </a:r>
            <a:r>
              <a:rPr lang="en-US" sz="2000" dirty="0">
                <a:latin typeface="SAS Monospace" panose="020B0609020202020204" pitchFamily="49" charset="0"/>
              </a:rPr>
              <a:t>and </a:t>
            </a:r>
            <a:r>
              <a:rPr lang="en-US" sz="2000" dirty="0" err="1">
                <a:latin typeface="SAS Monospace" panose="020B0609020202020204" pitchFamily="49" charset="0"/>
              </a:rPr>
              <a:t>dist</a:t>
            </a:r>
            <a:r>
              <a:rPr lang="en-US" sz="2000" dirty="0">
                <a:latin typeface="SAS Monospace" panose="020B0609020202020204" pitchFamily="49" charset="0"/>
              </a:rPr>
              <a:t>=24 then M3=1; else M3=0;</a:t>
            </a:r>
          </a:p>
          <a:p>
            <a:r>
              <a:rPr lang="en-US" sz="2000" dirty="0" smtClean="0">
                <a:latin typeface="SAS Monospace" panose="020B0609020202020204" pitchFamily="49" charset="0"/>
              </a:rPr>
              <a:t>   </a:t>
            </a:r>
          </a:p>
          <a:p>
            <a:r>
              <a:rPr lang="en-US" sz="2000" dirty="0" smtClean="0">
                <a:latin typeface="SAS Monospace" panose="020B0609020202020204" pitchFamily="49" charset="0"/>
              </a:rPr>
              <a:t>   if </a:t>
            </a:r>
            <a:r>
              <a:rPr lang="en-US" sz="2000" dirty="0">
                <a:latin typeface="SAS Monospace" panose="020B0609020202020204" pitchFamily="49" charset="0"/>
              </a:rPr>
              <a:t>sum(of M1, M2, M3) = 0 then clean='yes'; </a:t>
            </a:r>
            <a:r>
              <a:rPr lang="en-US" sz="2000" dirty="0" smtClean="0">
                <a:latin typeface="SAS Monospace" panose="020B0609020202020204" pitchFamily="49" charset="0"/>
              </a:rPr>
              <a:t>	   			           else </a:t>
            </a:r>
            <a:r>
              <a:rPr lang="en-US" sz="2000" dirty="0">
                <a:latin typeface="SAS Monospace" panose="020B0609020202020204" pitchFamily="49" charset="0"/>
              </a:rPr>
              <a:t>clean='no';</a:t>
            </a:r>
          </a:p>
          <a:p>
            <a:r>
              <a:rPr lang="en-US" sz="2000" dirty="0" smtClean="0">
                <a:latin typeface="SAS Monospace" panose="020B0609020202020204" pitchFamily="49" charset="0"/>
              </a:rPr>
              <a:t>   run</a:t>
            </a:r>
            <a:r>
              <a:rPr lang="en-US" sz="2000" dirty="0">
                <a:latin typeface="SAS Monospace" panose="020B0609020202020204" pitchFamily="49" charset="0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" y="1250864"/>
            <a:ext cx="587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Marking the three outliers identified clearly by the box plots.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4801" y="4654970"/>
            <a:ext cx="2900153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 smtClean="0"/>
              <a:t>Restricted Sample size = 29</a:t>
            </a:r>
          </a:p>
          <a:p>
            <a:endParaRPr lang="en-US" dirty="0" smtClean="0"/>
          </a:p>
          <a:p>
            <a:r>
              <a:rPr lang="en-US" dirty="0" smtClean="0"/>
              <a:t>PROC REG;</a:t>
            </a:r>
          </a:p>
          <a:p>
            <a:r>
              <a:rPr lang="en-US" dirty="0" smtClean="0"/>
              <a:t>Model RPP </a:t>
            </a:r>
            <a:r>
              <a:rPr lang="en-US" smtClean="0"/>
              <a:t>= SEX </a:t>
            </a:r>
            <a:r>
              <a:rPr lang="en-US" dirty="0" smtClean="0"/>
              <a:t>RMPP DIST;</a:t>
            </a:r>
          </a:p>
          <a:p>
            <a:r>
              <a:rPr lang="en-US" dirty="0" smtClean="0"/>
              <a:t>Where clean = ‘yes’;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4801" y="1371702"/>
            <a:ext cx="4067139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 smtClean="0"/>
              <a:t>Full Sample Size = 32</a:t>
            </a:r>
          </a:p>
          <a:p>
            <a:endParaRPr lang="en-US" dirty="0" smtClean="0"/>
          </a:p>
          <a:p>
            <a:r>
              <a:rPr lang="en-US" dirty="0" smtClean="0"/>
              <a:t>PROC REG;</a:t>
            </a:r>
          </a:p>
          <a:p>
            <a:r>
              <a:rPr lang="en-US" dirty="0" smtClean="0"/>
              <a:t>Model RPP </a:t>
            </a:r>
            <a:r>
              <a:rPr lang="en-US" smtClean="0"/>
              <a:t>= SEX </a:t>
            </a:r>
            <a:r>
              <a:rPr lang="en-US" dirty="0" smtClean="0"/>
              <a:t>RMPP DIST M1 M2 M3 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15426" y="2736337"/>
            <a:ext cx="2705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identical  </a:t>
            </a:r>
          </a:p>
          <a:p>
            <a:r>
              <a:rPr lang="en-US" dirty="0" smtClean="0"/>
              <a:t>parameters estimates</a:t>
            </a:r>
          </a:p>
          <a:p>
            <a:r>
              <a:rPr lang="en-US" dirty="0" smtClean="0"/>
              <a:t>and standard errors and </a:t>
            </a:r>
          </a:p>
          <a:p>
            <a:r>
              <a:rPr lang="en-US" dirty="0" smtClean="0"/>
              <a:t>root MSE, but the marked </a:t>
            </a:r>
          </a:p>
          <a:p>
            <a:r>
              <a:rPr lang="en-US" dirty="0" smtClean="0"/>
              <a:t>missing values preserve the full sample. </a:t>
            </a:r>
          </a:p>
        </p:txBody>
      </p:sp>
      <p:sp>
        <p:nvSpPr>
          <p:cNvPr id="8" name="Up-Down Arrow 7"/>
          <p:cNvSpPr/>
          <p:nvPr/>
        </p:nvSpPr>
        <p:spPr>
          <a:xfrm>
            <a:off x="8215313" y="2656238"/>
            <a:ext cx="704850" cy="1914525"/>
          </a:xfrm>
          <a:prstGeom prst="up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6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 FREQ as a EDA </a:t>
            </a:r>
            <a:r>
              <a:rPr lang="en-US" dirty="0" smtClean="0"/>
              <a:t>Tool:</a:t>
            </a:r>
            <a:br>
              <a:rPr lang="en-US" dirty="0" smtClean="0"/>
            </a:br>
            <a:r>
              <a:rPr lang="en-US" dirty="0" smtClean="0"/>
              <a:t>Does distance matter?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277" y="385655"/>
            <a:ext cx="3648147" cy="6376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778277" y="1196147"/>
            <a:ext cx="5827239" cy="92333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 FREQ  data=rentdata.rent2;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tables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*sex /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norow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nocol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nocum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noprecent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run;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8277" y="4175816"/>
            <a:ext cx="5827239" cy="12003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 MEANS data=rentdata.rent2 maxdec=2;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class sex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var rent rpp no rm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run;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7130" y="5545198"/>
            <a:ext cx="2489970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 much output.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easy to read or use.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3054433" y="4667535"/>
            <a:ext cx="1967682" cy="87766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74210" y="2303184"/>
            <a:ext cx="400584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 to read and doesn’t deal with RENT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26278" y="2699812"/>
            <a:ext cx="2902068" cy="38362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7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40" y="365125"/>
            <a:ext cx="10685060" cy="541037"/>
          </a:xfrm>
        </p:spPr>
        <p:txBody>
          <a:bodyPr/>
          <a:lstStyle/>
          <a:p>
            <a:r>
              <a:rPr lang="en-US" dirty="0" smtClean="0"/>
              <a:t>Formatting for easier analysis / easier reading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8740" y="1505702"/>
            <a:ext cx="5677469" cy="258532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 FORMAT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distance	0-6 	='close 0-6 blocks'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7-12 	='further 7-12 blocks'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13-60 	='far out 16-60 blocks'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gender	1	='Female'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0	='Male';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run;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740" y="4938636"/>
            <a:ext cx="5677469" cy="12003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 FREQ data=rentdata.rent2;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tables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*sex /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norow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nocol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nocum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noprecent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format dist distance. sex gender.;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run;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900" y="1552290"/>
            <a:ext cx="4693227" cy="3295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6346209" y="5036024"/>
            <a:ext cx="1269242" cy="5027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16454" y="5538801"/>
            <a:ext cx="2759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Easier to read.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Still doesn’t deal with RENT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4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MEANS using your defined FORMAT statements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878749"/>
            <a:ext cx="6096000" cy="147732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 MEANS data=rentdata.rent2 maxdec=2;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class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var rent rpp;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format dist distance. sex gender.;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run;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6" y="2460620"/>
            <a:ext cx="10343633" cy="4451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765576" y="2838734"/>
            <a:ext cx="3047950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Now it is easier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21954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TABULATE for more information in one place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0525" y="1247775"/>
            <a:ext cx="460472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Title1 'Custom Tables for RPP Statistics';</a:t>
            </a:r>
          </a:p>
          <a:p>
            <a:r>
              <a:rPr lang="en-US" dirty="0"/>
              <a:t>Title2 'Two dimensional table,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rows </a:t>
            </a:r>
            <a:r>
              <a:rPr lang="en-US" dirty="0"/>
              <a:t>before the comma, columns after.';</a:t>
            </a:r>
          </a:p>
          <a:p>
            <a:r>
              <a:rPr lang="en-US" dirty="0"/>
              <a:t>Title3 'Means of RPP by </a:t>
            </a:r>
            <a:r>
              <a:rPr lang="en-US" dirty="0" smtClean="0"/>
              <a:t>Sex </a:t>
            </a:r>
            <a:r>
              <a:rPr lang="en-US" dirty="0"/>
              <a:t>and distance</a:t>
            </a:r>
            <a:r>
              <a:rPr lang="en-US" dirty="0" smtClean="0"/>
              <a:t>.';</a:t>
            </a:r>
          </a:p>
          <a:p>
            <a:endParaRPr lang="en-US" dirty="0"/>
          </a:p>
          <a:p>
            <a:r>
              <a:rPr lang="en-US" b="1" dirty="0" smtClean="0"/>
              <a:t>PROC TABULATE</a:t>
            </a:r>
            <a:r>
              <a:rPr lang="en-US" dirty="0" smtClean="0"/>
              <a:t> </a:t>
            </a:r>
            <a:r>
              <a:rPr lang="en-US" dirty="0"/>
              <a:t>data=rent2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	class </a:t>
            </a:r>
            <a:r>
              <a:rPr lang="en-US" dirty="0" err="1"/>
              <a:t>dist</a:t>
            </a:r>
            <a:r>
              <a:rPr lang="en-US" dirty="0"/>
              <a:t> no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smtClean="0"/>
              <a:t>sex 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rent </a:t>
            </a:r>
            <a:r>
              <a:rPr lang="en-US" dirty="0" err="1"/>
              <a:t>rpp</a:t>
            </a:r>
            <a:r>
              <a:rPr lang="en-US" dirty="0"/>
              <a:t>  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	Table </a:t>
            </a:r>
            <a:r>
              <a:rPr lang="en-US" dirty="0" err="1"/>
              <a:t>dist</a:t>
            </a:r>
            <a:r>
              <a:rPr lang="en-US" dirty="0"/>
              <a:t> , </a:t>
            </a:r>
            <a:r>
              <a:rPr lang="en-US" dirty="0" smtClean="0"/>
              <a:t>sex*</a:t>
            </a:r>
            <a:r>
              <a:rPr lang="en-US" dirty="0" err="1" smtClean="0"/>
              <a:t>rpp</a:t>
            </a:r>
            <a:r>
              <a:rPr lang="en-US" dirty="0" smtClean="0"/>
              <a:t>*mean</a:t>
            </a:r>
            <a:r>
              <a:rPr lang="en-US" dirty="0"/>
              <a:t>; 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	format </a:t>
            </a:r>
            <a:r>
              <a:rPr lang="en-US" dirty="0" err="1"/>
              <a:t>dist</a:t>
            </a:r>
            <a:r>
              <a:rPr lang="en-US" dirty="0"/>
              <a:t> distance. </a:t>
            </a:r>
            <a:r>
              <a:rPr lang="en-US" dirty="0" smtClean="0"/>
              <a:t>sex </a:t>
            </a:r>
            <a:r>
              <a:rPr lang="en-US" dirty="0"/>
              <a:t>gender.;</a:t>
            </a:r>
          </a:p>
          <a:p>
            <a:r>
              <a:rPr lang="en-US" dirty="0"/>
              <a:t>	</a:t>
            </a:r>
            <a:r>
              <a:rPr lang="en-US" b="1" dirty="0"/>
              <a:t>run</a:t>
            </a:r>
            <a:r>
              <a:rPr lang="en-US" dirty="0"/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1247774"/>
            <a:ext cx="6123340" cy="3743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16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635000"/>
            <a:ext cx="10515600" cy="55419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000" dirty="0" smtClean="0"/>
              <a:t>DATA TAKES TIME!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Hasty </a:t>
            </a:r>
            <a:r>
              <a:rPr lang="en-US" dirty="0">
                <a:solidFill>
                  <a:srgbClr val="C00000"/>
                </a:solidFill>
              </a:rPr>
              <a:t>data work</a:t>
            </a:r>
            <a:r>
              <a:rPr lang="en-US" dirty="0"/>
              <a:t> </a:t>
            </a:r>
            <a:r>
              <a:rPr lang="en-US" dirty="0" smtClean="0"/>
              <a:t>is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ill-considered </a:t>
            </a:r>
            <a:r>
              <a:rPr lang="en-US" dirty="0"/>
              <a:t>problem articulation, </a:t>
            </a:r>
            <a:endParaRPr lang="en-US" dirty="0" smtClean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insufficient </a:t>
            </a:r>
            <a:r>
              <a:rPr lang="en-US" dirty="0"/>
              <a:t>data cleaning and </a:t>
            </a:r>
            <a:r>
              <a:rPr lang="en-US" dirty="0" smtClean="0"/>
              <a:t>proper data transformations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poorly </a:t>
            </a:r>
            <a:r>
              <a:rPr lang="en-US" dirty="0"/>
              <a:t>developed </a:t>
            </a:r>
            <a:r>
              <a:rPr lang="en-US" dirty="0" smtClean="0"/>
              <a:t>and naive modeling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insufficient </a:t>
            </a:r>
            <a:r>
              <a:rPr lang="en-US" dirty="0"/>
              <a:t>groundwork for statistical inference leading to unreliable </a:t>
            </a:r>
            <a:r>
              <a:rPr lang="en-US" dirty="0" smtClean="0"/>
              <a:t>conclusions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tempting </a:t>
            </a:r>
            <a:r>
              <a:rPr lang="en-US" dirty="0"/>
              <a:t>because </a:t>
            </a:r>
            <a:r>
              <a:rPr lang="en-US" dirty="0" smtClean="0"/>
              <a:t>of pressure </a:t>
            </a:r>
            <a:r>
              <a:rPr lang="en-US" dirty="0"/>
              <a:t>of getting to an answer </a:t>
            </a:r>
            <a:r>
              <a:rPr lang="en-US" dirty="0" smtClean="0"/>
              <a:t>quickly</a:t>
            </a:r>
            <a:endParaRPr lang="en-US" dirty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And hasty is costly!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But </a:t>
            </a:r>
            <a:r>
              <a:rPr lang="en-US" dirty="0"/>
              <a:t>DATA TAKES TIME</a:t>
            </a:r>
            <a:r>
              <a:rPr lang="en-US" dirty="0" smtClean="0"/>
              <a:t>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mean and </a:t>
            </a:r>
            <a:r>
              <a:rPr lang="en-US" dirty="0" err="1" smtClean="0"/>
              <a:t>std</a:t>
            </a:r>
            <a:r>
              <a:rPr lang="en-US" dirty="0" smtClean="0"/>
              <a:t> of RPP by distance </a:t>
            </a:r>
            <a:r>
              <a:rPr lang="en-US" smtClean="0"/>
              <a:t>and sex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163241"/>
            <a:ext cx="7137484" cy="3190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34275" y="1164432"/>
            <a:ext cx="4429125" cy="369331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PROC TABULATE </a:t>
            </a:r>
            <a:r>
              <a:rPr lang="en-US" dirty="0"/>
              <a:t>data=rent2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   class </a:t>
            </a:r>
            <a:r>
              <a:rPr lang="en-US" dirty="0" err="1"/>
              <a:t>dist</a:t>
            </a:r>
            <a:r>
              <a:rPr lang="en-US" dirty="0"/>
              <a:t> no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smtClean="0"/>
              <a:t>sex ;</a:t>
            </a:r>
          </a:p>
          <a:p>
            <a:endParaRPr lang="en-US" dirty="0"/>
          </a:p>
          <a:p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rent </a:t>
            </a:r>
            <a:r>
              <a:rPr lang="en-US" dirty="0" err="1"/>
              <a:t>rpp</a:t>
            </a:r>
            <a:r>
              <a:rPr lang="en-US" dirty="0"/>
              <a:t>  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   Table </a:t>
            </a:r>
          </a:p>
          <a:p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all=Total </a:t>
            </a:r>
            <a:r>
              <a:rPr lang="en-US" dirty="0" err="1"/>
              <a:t>dist</a:t>
            </a:r>
            <a:r>
              <a:rPr lang="en-US" dirty="0"/>
              <a:t>) , </a:t>
            </a:r>
            <a:endParaRPr lang="en-US" dirty="0" smtClean="0"/>
          </a:p>
          <a:p>
            <a:r>
              <a:rPr lang="en-US" dirty="0" smtClean="0"/>
              <a:t>      (</a:t>
            </a:r>
            <a:r>
              <a:rPr lang="en-US" dirty="0"/>
              <a:t>all='Total' </a:t>
            </a:r>
            <a:r>
              <a:rPr lang="en-US" dirty="0" smtClean="0"/>
              <a:t>sex='')*</a:t>
            </a:r>
            <a:r>
              <a:rPr lang="en-US" dirty="0" err="1"/>
              <a:t>rpp</a:t>
            </a:r>
            <a:r>
              <a:rPr lang="en-US" dirty="0"/>
              <a:t>=''*(n mean </a:t>
            </a:r>
            <a:r>
              <a:rPr lang="en-US" dirty="0" err="1"/>
              <a:t>stddev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format </a:t>
            </a:r>
            <a:r>
              <a:rPr lang="en-US" dirty="0" err="1"/>
              <a:t>dist</a:t>
            </a:r>
            <a:r>
              <a:rPr lang="en-US" dirty="0"/>
              <a:t> distance. </a:t>
            </a:r>
            <a:r>
              <a:rPr lang="en-US" dirty="0" smtClean="0"/>
              <a:t>sex </a:t>
            </a:r>
            <a:r>
              <a:rPr lang="en-US" dirty="0"/>
              <a:t>gender</a:t>
            </a:r>
            <a:r>
              <a:rPr lang="en-US" dirty="0" smtClean="0"/>
              <a:t>.;</a:t>
            </a:r>
          </a:p>
          <a:p>
            <a:endParaRPr lang="en-US" dirty="0"/>
          </a:p>
          <a:p>
            <a:r>
              <a:rPr lang="en-US" dirty="0" smtClean="0"/>
              <a:t>    run;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374650"/>
            <a:ext cx="10515600" cy="882650"/>
          </a:xfrm>
        </p:spPr>
        <p:txBody>
          <a:bodyPr/>
          <a:lstStyle/>
          <a:p>
            <a:r>
              <a:rPr lang="en-US" dirty="0" smtClean="0"/>
              <a:t>Scatterplots bring</a:t>
            </a:r>
            <a:br>
              <a:rPr lang="en-US" dirty="0" smtClean="0"/>
            </a:br>
            <a:r>
              <a:rPr lang="en-US" dirty="0" smtClean="0"/>
              <a:t>more clarity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854" y="219077"/>
            <a:ext cx="7586122" cy="56864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4325" y="1669912"/>
            <a:ext cx="6096000" cy="43088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ODS </a:t>
            </a:r>
            <a:r>
              <a:rPr lang="en-US" dirty="0" smtClean="0"/>
              <a:t> GRAPHICS </a:t>
            </a:r>
            <a:r>
              <a:rPr lang="en-US" dirty="0"/>
              <a:t>/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ATTRPRIORITY=NONE;</a:t>
            </a:r>
          </a:p>
          <a:p>
            <a:endParaRPr lang="en-US" dirty="0"/>
          </a:p>
          <a:p>
            <a:r>
              <a:rPr lang="en-US" sz="2000" dirty="0" smtClean="0"/>
              <a:t>PROC SGPLOT </a:t>
            </a:r>
            <a:r>
              <a:rPr lang="en-US" sz="2000" dirty="0"/>
              <a:t>data=rent2</a:t>
            </a:r>
            <a:r>
              <a:rPr lang="en-US" sz="2000" dirty="0" smtClean="0"/>
              <a:t>;</a:t>
            </a:r>
          </a:p>
          <a:p>
            <a:endParaRPr lang="en-US" sz="2000" dirty="0"/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styleattrs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datasymbols</a:t>
            </a:r>
            <a:r>
              <a:rPr lang="en-US" sz="2000" dirty="0"/>
              <a:t>=(diamond </a:t>
            </a:r>
            <a:r>
              <a:rPr lang="en-US" sz="2000" dirty="0" err="1"/>
              <a:t>circleFilled</a:t>
            </a:r>
            <a:r>
              <a:rPr lang="en-US" sz="2000" dirty="0"/>
              <a:t> 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datacontrastcolors</a:t>
            </a:r>
            <a:r>
              <a:rPr lang="en-US" sz="2000" dirty="0"/>
              <a:t>=(blue red</a:t>
            </a:r>
            <a:r>
              <a:rPr lang="en-US" sz="2000" dirty="0" smtClean="0"/>
              <a:t>);</a:t>
            </a:r>
          </a:p>
          <a:p>
            <a:endParaRPr lang="en-US" sz="2000" dirty="0"/>
          </a:p>
          <a:p>
            <a:r>
              <a:rPr lang="en-US" sz="2000" dirty="0" smtClean="0"/>
              <a:t>    scatter </a:t>
            </a:r>
            <a:r>
              <a:rPr lang="en-US" sz="2000" dirty="0"/>
              <a:t>y=RPP x=</a:t>
            </a:r>
            <a:r>
              <a:rPr lang="en-US" sz="2000" dirty="0" err="1"/>
              <a:t>dist</a:t>
            </a:r>
            <a:r>
              <a:rPr lang="en-US" sz="2000" dirty="0"/>
              <a:t>  /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group=sex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Markerattrs</a:t>
            </a:r>
            <a:r>
              <a:rPr lang="en-US" sz="2000" dirty="0"/>
              <a:t>=(size=10px</a:t>
            </a:r>
            <a:r>
              <a:rPr lang="en-US" sz="2000" dirty="0" smtClean="0"/>
              <a:t>) </a:t>
            </a:r>
            <a:r>
              <a:rPr lang="en-US" sz="2000" dirty="0" err="1" smtClean="0"/>
              <a:t>datalabel</a:t>
            </a:r>
            <a:r>
              <a:rPr lang="en-US" sz="2000" dirty="0" smtClean="0"/>
              <a:t> ;</a:t>
            </a:r>
          </a:p>
          <a:p>
            <a:endParaRPr lang="en-US" sz="2000" dirty="0"/>
          </a:p>
          <a:p>
            <a:r>
              <a:rPr lang="en-US" sz="2000" dirty="0" smtClean="0"/>
              <a:t>   run</a:t>
            </a:r>
            <a:r>
              <a:rPr lang="en-US" sz="2000" dirty="0"/>
              <a:t>;</a:t>
            </a:r>
          </a:p>
        </p:txBody>
      </p:sp>
      <p:sp>
        <p:nvSpPr>
          <p:cNvPr id="5" name="Oval 4"/>
          <p:cNvSpPr/>
          <p:nvPr/>
        </p:nvSpPr>
        <p:spPr>
          <a:xfrm rot="774109">
            <a:off x="5488387" y="1183877"/>
            <a:ext cx="2966529" cy="7716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77150" y="1495425"/>
            <a:ext cx="826473" cy="33718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503623" y="3467100"/>
            <a:ext cx="3326427" cy="9334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detailed histograms from PROC SGPLOT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86" y="1428751"/>
            <a:ext cx="5125187" cy="3838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036" y="1487360"/>
            <a:ext cx="3747057" cy="2808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085984" y="1059419"/>
            <a:ext cx="192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dataset, N=32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9418" y="1118027"/>
            <a:ext cx="235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dataset, N=29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72150" y="4570363"/>
            <a:ext cx="59340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PROC SGPLOT data=rent2</a:t>
            </a:r>
            <a:r>
              <a:rPr lang="en-US" dirty="0"/>
              <a:t>;</a:t>
            </a:r>
          </a:p>
          <a:p>
            <a:r>
              <a:rPr lang="en-US" dirty="0" smtClean="0"/>
              <a:t>     histogram </a:t>
            </a:r>
            <a:r>
              <a:rPr lang="en-US" dirty="0"/>
              <a:t>RPP / </a:t>
            </a:r>
            <a:r>
              <a:rPr lang="en-US" dirty="0" smtClean="0"/>
              <a:t>Group=sex </a:t>
            </a:r>
            <a:r>
              <a:rPr lang="en-US" dirty="0"/>
              <a:t>transparency=.6 </a:t>
            </a:r>
            <a:r>
              <a:rPr lang="en-US" dirty="0" err="1"/>
              <a:t>binwidth</a:t>
            </a:r>
            <a:r>
              <a:rPr lang="en-US" dirty="0"/>
              <a:t>=25;</a:t>
            </a:r>
          </a:p>
          <a:p>
            <a:r>
              <a:rPr lang="en-US" dirty="0" smtClean="0"/>
              <a:t>     density </a:t>
            </a:r>
            <a:r>
              <a:rPr lang="en-US" dirty="0"/>
              <a:t>RPP / </a:t>
            </a:r>
            <a:r>
              <a:rPr lang="en-US" dirty="0" smtClean="0"/>
              <a:t>group=sex </a:t>
            </a:r>
            <a:r>
              <a:rPr lang="en-US" dirty="0"/>
              <a:t>type=kernel;</a:t>
            </a:r>
          </a:p>
          <a:p>
            <a:r>
              <a:rPr lang="en-US" dirty="0" smtClean="0"/>
              <a:t>     density </a:t>
            </a:r>
            <a:r>
              <a:rPr lang="en-US" dirty="0"/>
              <a:t>RPP / </a:t>
            </a:r>
            <a:r>
              <a:rPr lang="en-US" dirty="0" smtClean="0"/>
              <a:t>group=sex </a:t>
            </a:r>
            <a:r>
              <a:rPr lang="en-US" dirty="0"/>
              <a:t>type=normal;</a:t>
            </a:r>
          </a:p>
          <a:p>
            <a:r>
              <a:rPr lang="en-US" dirty="0" smtClean="0"/>
              <a:t>     where </a:t>
            </a:r>
            <a:r>
              <a:rPr lang="en-US" dirty="0"/>
              <a:t>clean='yes';</a:t>
            </a:r>
          </a:p>
          <a:p>
            <a:r>
              <a:rPr lang="en-US" dirty="0" smtClean="0"/>
              <a:t>     format </a:t>
            </a:r>
            <a:r>
              <a:rPr lang="en-US" dirty="0" err="1"/>
              <a:t>dist</a:t>
            </a:r>
            <a:r>
              <a:rPr lang="en-US" dirty="0"/>
              <a:t> distance. </a:t>
            </a:r>
            <a:r>
              <a:rPr lang="en-US" dirty="0" smtClean="0"/>
              <a:t>sex </a:t>
            </a:r>
            <a:r>
              <a:rPr lang="en-US" dirty="0"/>
              <a:t>gender.;</a:t>
            </a:r>
          </a:p>
          <a:p>
            <a:r>
              <a:rPr lang="en-US" dirty="0" smtClean="0"/>
              <a:t>     run</a:t>
            </a:r>
            <a:r>
              <a:rPr lang="en-US" dirty="0"/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3566" y="1676058"/>
            <a:ext cx="457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0                   100                   200                 300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18291" y="1803485"/>
            <a:ext cx="457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0                   100                   200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349" y="906162"/>
            <a:ext cx="7845108" cy="5781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Linear versus nonparametric regression of </a:t>
            </a:r>
            <a:r>
              <a:rPr lang="en-US" sz="2800" dirty="0" smtClean="0"/>
              <a:t>RPP=f(DIST)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838200" y="1011661"/>
            <a:ext cx="2519149" cy="313932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PROC SGPLOT</a:t>
            </a:r>
            <a:r>
              <a:rPr lang="en-US" dirty="0" smtClean="0"/>
              <a:t> data=rentdata.rent2;</a:t>
            </a:r>
          </a:p>
          <a:p>
            <a:endParaRPr lang="en-US" dirty="0" smtClean="0"/>
          </a:p>
          <a:p>
            <a:r>
              <a:rPr lang="en-US" dirty="0" err="1" smtClean="0"/>
              <a:t>reg</a:t>
            </a:r>
            <a:r>
              <a:rPr lang="en-US" dirty="0" smtClean="0"/>
              <a:t> x=dist y=rpp / </a:t>
            </a:r>
          </a:p>
          <a:p>
            <a:r>
              <a:rPr lang="en-US" dirty="0" err="1" smtClean="0"/>
              <a:t>clm</a:t>
            </a:r>
            <a:r>
              <a:rPr lang="en-US" dirty="0" smtClean="0"/>
              <a:t> </a:t>
            </a:r>
            <a:r>
              <a:rPr lang="en-US" dirty="0" err="1" smtClean="0"/>
              <a:t>clmtransparency</a:t>
            </a:r>
            <a:r>
              <a:rPr lang="en-US" dirty="0" smtClean="0"/>
              <a:t>=0 ;</a:t>
            </a:r>
          </a:p>
          <a:p>
            <a:endParaRPr lang="en-US" dirty="0" smtClean="0"/>
          </a:p>
          <a:p>
            <a:r>
              <a:rPr lang="en-US" dirty="0" smtClean="0"/>
              <a:t>loess x=dist y=rpp / </a:t>
            </a:r>
          </a:p>
          <a:p>
            <a:r>
              <a:rPr lang="en-US" dirty="0" err="1" smtClean="0"/>
              <a:t>clm</a:t>
            </a:r>
            <a:r>
              <a:rPr lang="en-US" dirty="0" smtClean="0"/>
              <a:t> </a:t>
            </a:r>
            <a:r>
              <a:rPr lang="en-US" dirty="0" err="1" smtClean="0"/>
              <a:t>clmtransparency</a:t>
            </a:r>
            <a:r>
              <a:rPr lang="en-US" dirty="0" smtClean="0"/>
              <a:t>=.7 </a:t>
            </a:r>
            <a:r>
              <a:rPr lang="en-US" dirty="0" err="1" smtClean="0"/>
              <a:t>nomarkers</a:t>
            </a:r>
            <a:r>
              <a:rPr lang="en-US" dirty="0" smtClean="0"/>
              <a:t> ;</a:t>
            </a:r>
          </a:p>
          <a:p>
            <a:endParaRPr lang="en-US" dirty="0" smtClean="0"/>
          </a:p>
          <a:p>
            <a:r>
              <a:rPr lang="en-US" dirty="0" smtClean="0"/>
              <a:t>run;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25191" y="2457450"/>
            <a:ext cx="223529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Linear regression line </a:t>
            </a:r>
          </a:p>
          <a:p>
            <a:pPr algn="ctr"/>
            <a:r>
              <a:rPr lang="en-US" dirty="0" smtClean="0"/>
              <a:t>= Loess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versus nonparametric regression of RPP=f(DIST, SEX)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996778"/>
            <a:ext cx="106584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PROC </a:t>
            </a:r>
            <a:r>
              <a:rPr lang="en-US" dirty="0"/>
              <a:t>SGPLOT data=rent2;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C00000"/>
                </a:solidFill>
              </a:rPr>
              <a:t>reg</a:t>
            </a:r>
            <a:r>
              <a:rPr lang="en-US" dirty="0" smtClean="0"/>
              <a:t>    x=</a:t>
            </a:r>
            <a:r>
              <a:rPr lang="en-US" dirty="0" err="1" smtClean="0"/>
              <a:t>dist</a:t>
            </a:r>
            <a:r>
              <a:rPr lang="en-US" dirty="0" smtClean="0"/>
              <a:t> </a:t>
            </a:r>
            <a:r>
              <a:rPr lang="en-US" dirty="0"/>
              <a:t>y=</a:t>
            </a:r>
            <a:r>
              <a:rPr lang="en-US" dirty="0" err="1"/>
              <a:t>rpp</a:t>
            </a:r>
            <a:r>
              <a:rPr lang="en-US" dirty="0"/>
              <a:t> </a:t>
            </a:r>
            <a:r>
              <a:rPr lang="en-US" smtClean="0"/>
              <a:t>/  group=sex </a:t>
            </a:r>
            <a:r>
              <a:rPr lang="en-US" dirty="0" err="1"/>
              <a:t>clm</a:t>
            </a:r>
            <a:r>
              <a:rPr lang="en-US" dirty="0"/>
              <a:t> </a:t>
            </a:r>
            <a:r>
              <a:rPr lang="en-US" dirty="0" err="1"/>
              <a:t>clmtransparency</a:t>
            </a:r>
            <a:r>
              <a:rPr lang="en-US" dirty="0"/>
              <a:t>=.6 </a:t>
            </a:r>
            <a:r>
              <a:rPr lang="en-US" dirty="0" smtClean="0"/>
              <a:t>  </a:t>
            </a:r>
            <a:r>
              <a:rPr lang="en-US" dirty="0" err="1" smtClean="0"/>
              <a:t>datalabel</a:t>
            </a:r>
            <a:r>
              <a:rPr lang="en-US" dirty="0"/>
              <a:t>;</a:t>
            </a:r>
          </a:p>
          <a:p>
            <a:r>
              <a:rPr lang="en-US" dirty="0"/>
              <a:t> 	</a:t>
            </a:r>
            <a:r>
              <a:rPr lang="en-US" dirty="0">
                <a:solidFill>
                  <a:srgbClr val="C00000"/>
                </a:solidFill>
              </a:rPr>
              <a:t>loess</a:t>
            </a:r>
            <a:r>
              <a:rPr lang="en-US" dirty="0"/>
              <a:t> x=</a:t>
            </a:r>
            <a:r>
              <a:rPr lang="en-US" dirty="0" err="1"/>
              <a:t>dist</a:t>
            </a:r>
            <a:r>
              <a:rPr lang="en-US" dirty="0"/>
              <a:t> y=</a:t>
            </a:r>
            <a:r>
              <a:rPr lang="en-US" dirty="0" err="1"/>
              <a:t>rpp</a:t>
            </a:r>
            <a:r>
              <a:rPr lang="en-US" dirty="0"/>
              <a:t> </a:t>
            </a:r>
            <a:r>
              <a:rPr lang="en-US" smtClean="0"/>
              <a:t>/  group=sex </a:t>
            </a:r>
            <a:r>
              <a:rPr lang="en-US" dirty="0" err="1"/>
              <a:t>clm</a:t>
            </a:r>
            <a:r>
              <a:rPr lang="en-US" dirty="0"/>
              <a:t> </a:t>
            </a:r>
            <a:r>
              <a:rPr lang="en-US" dirty="0" err="1" smtClean="0"/>
              <a:t>clmtransparency</a:t>
            </a:r>
            <a:r>
              <a:rPr lang="en-US" dirty="0"/>
              <a:t>=.2 </a:t>
            </a:r>
            <a:r>
              <a:rPr lang="en-US" dirty="0" smtClean="0"/>
              <a:t>  </a:t>
            </a:r>
            <a:r>
              <a:rPr lang="en-US" dirty="0" err="1" smtClean="0"/>
              <a:t>nomarkers</a:t>
            </a:r>
            <a:r>
              <a:rPr lang="en-US" dirty="0" smtClean="0"/>
              <a:t> 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where clean='yes';</a:t>
            </a:r>
          </a:p>
          <a:p>
            <a:r>
              <a:rPr lang="en-US" dirty="0"/>
              <a:t>run;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2036011"/>
            <a:ext cx="6800849" cy="4540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38728" y="3190875"/>
            <a:ext cx="2959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Word of the day:</a:t>
            </a:r>
          </a:p>
          <a:p>
            <a:pPr algn="ctr"/>
            <a:endParaRPr lang="en-US" dirty="0"/>
          </a:p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Heterogeneity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728" y="4740044"/>
            <a:ext cx="3094693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Females pay higher rents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on-campus or farther away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from campus. They apparently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pay premiums that their male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counterparts do not.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CORR to show pairwise relationships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2474" y="1109819"/>
            <a:ext cx="419789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AS Monospace" panose="020B0609020202020204" pitchFamily="49" charset="0"/>
              </a:rPr>
              <a:t>Title2 'PROC CORRELATION';</a:t>
            </a:r>
          </a:p>
          <a:p>
            <a:r>
              <a:rPr lang="en-US" sz="2000" dirty="0" smtClean="0">
                <a:latin typeface="SAS Monospace" panose="020B0609020202020204" pitchFamily="49" charset="0"/>
              </a:rPr>
              <a:t>PROC CORR </a:t>
            </a:r>
            <a:r>
              <a:rPr lang="en-US" sz="2000" dirty="0">
                <a:latin typeface="SAS Monospace" panose="020B0609020202020204" pitchFamily="49" charset="0"/>
              </a:rPr>
              <a:t>data=rent2;</a:t>
            </a:r>
          </a:p>
          <a:p>
            <a:r>
              <a:rPr lang="en-US" sz="2000" dirty="0">
                <a:latin typeface="SAS Monospace" panose="020B0609020202020204" pitchFamily="49" charset="0"/>
              </a:rPr>
              <a:t>	</a:t>
            </a:r>
            <a:r>
              <a:rPr lang="en-US" sz="2000" dirty="0" err="1">
                <a:latin typeface="SAS Monospace" panose="020B0609020202020204" pitchFamily="49" charset="0"/>
              </a:rPr>
              <a:t>var</a:t>
            </a:r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dirty="0" err="1">
                <a:latin typeface="SAS Monospace" panose="020B0609020202020204" pitchFamily="49" charset="0"/>
              </a:rPr>
              <a:t>rpp</a:t>
            </a:r>
            <a:r>
              <a:rPr lang="en-US" sz="2000" dirty="0">
                <a:latin typeface="SAS Monospace" panose="020B0609020202020204" pitchFamily="49" charset="0"/>
              </a:rPr>
              <a:t>; </a:t>
            </a:r>
            <a:endParaRPr lang="en-US" sz="2000" dirty="0" smtClean="0">
              <a:latin typeface="SAS Monospace" panose="020B0609020202020204" pitchFamily="49" charset="0"/>
            </a:endParaRPr>
          </a:p>
          <a:p>
            <a:r>
              <a:rPr lang="en-US" sz="2000" dirty="0">
                <a:latin typeface="SAS Monospace" panose="020B0609020202020204" pitchFamily="49" charset="0"/>
              </a:rPr>
              <a:t>	</a:t>
            </a:r>
            <a:r>
              <a:rPr lang="en-US" sz="2000" dirty="0" smtClean="0">
                <a:latin typeface="SAS Monospace" panose="020B0609020202020204" pitchFamily="49" charset="0"/>
              </a:rPr>
              <a:t>with </a:t>
            </a:r>
            <a:r>
              <a:rPr lang="en-US" sz="2000" dirty="0" err="1">
                <a:latin typeface="SAS Monospace" panose="020B0609020202020204" pitchFamily="49" charset="0"/>
              </a:rPr>
              <a:t>rmpp</a:t>
            </a:r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dirty="0" err="1">
                <a:latin typeface="SAS Monospace" panose="020B0609020202020204" pitchFamily="49" charset="0"/>
              </a:rPr>
              <a:t>dist</a:t>
            </a:r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dirty="0" smtClean="0">
                <a:latin typeface="SAS Monospace" panose="020B0609020202020204" pitchFamily="49" charset="0"/>
              </a:rPr>
              <a:t>sex;</a:t>
            </a:r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dirty="0">
                <a:latin typeface="SAS Monospace" panose="020B0609020202020204" pitchFamily="49" charset="0"/>
              </a:rPr>
              <a:t>	run;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96" y="3161852"/>
            <a:ext cx="4929197" cy="3400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257799" y="1109819"/>
            <a:ext cx="67627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AS Monospace" panose="020B0609020202020204" pitchFamily="49" charset="0"/>
              </a:rPr>
              <a:t>Title2 'PROC CORRELATION on clean dataset';</a:t>
            </a:r>
          </a:p>
          <a:p>
            <a:r>
              <a:rPr lang="en-US" sz="2000" b="1" dirty="0" smtClean="0">
                <a:latin typeface="SAS Monospace" panose="020B0609020202020204" pitchFamily="49" charset="0"/>
              </a:rPr>
              <a:t>PROC CORR</a:t>
            </a:r>
            <a:r>
              <a:rPr lang="en-US" sz="2000" dirty="0" smtClean="0">
                <a:latin typeface="SAS Monospace" panose="020B0609020202020204" pitchFamily="49" charset="0"/>
              </a:rPr>
              <a:t> </a:t>
            </a:r>
            <a:r>
              <a:rPr lang="en-US" sz="2000" dirty="0">
                <a:latin typeface="SAS Monospace" panose="020B0609020202020204" pitchFamily="49" charset="0"/>
              </a:rPr>
              <a:t>data=rent2;</a:t>
            </a:r>
          </a:p>
          <a:p>
            <a:r>
              <a:rPr lang="en-US" sz="2000" dirty="0">
                <a:latin typeface="SAS Monospace" panose="020B0609020202020204" pitchFamily="49" charset="0"/>
              </a:rPr>
              <a:t>	</a:t>
            </a:r>
            <a:r>
              <a:rPr lang="en-US" sz="2000" dirty="0" err="1">
                <a:latin typeface="SAS Monospace" panose="020B0609020202020204" pitchFamily="49" charset="0"/>
              </a:rPr>
              <a:t>var</a:t>
            </a:r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dirty="0" err="1">
                <a:latin typeface="SAS Monospace" panose="020B0609020202020204" pitchFamily="49" charset="0"/>
              </a:rPr>
              <a:t>rpp</a:t>
            </a:r>
            <a:r>
              <a:rPr lang="en-US" sz="2000" dirty="0">
                <a:latin typeface="SAS Monospace" panose="020B0609020202020204" pitchFamily="49" charset="0"/>
              </a:rPr>
              <a:t>; with </a:t>
            </a:r>
            <a:r>
              <a:rPr lang="en-US" sz="2000" dirty="0" err="1">
                <a:latin typeface="SAS Monospace" panose="020B0609020202020204" pitchFamily="49" charset="0"/>
              </a:rPr>
              <a:t>rmpp</a:t>
            </a:r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dirty="0" err="1">
                <a:latin typeface="SAS Monospace" panose="020B0609020202020204" pitchFamily="49" charset="0"/>
              </a:rPr>
              <a:t>dist</a:t>
            </a:r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dirty="0" smtClean="0">
                <a:latin typeface="SAS Monospace" panose="020B0609020202020204" pitchFamily="49" charset="0"/>
              </a:rPr>
              <a:t>sex;</a:t>
            </a:r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dirty="0">
                <a:latin typeface="SAS Monospace" panose="020B0609020202020204" pitchFamily="49" charset="0"/>
              </a:rPr>
              <a:t>	where clean='yes';</a:t>
            </a:r>
          </a:p>
          <a:p>
            <a:r>
              <a:rPr lang="en-US" sz="2000" dirty="0">
                <a:latin typeface="SAS Monospace" panose="020B0609020202020204" pitchFamily="49" charset="0"/>
              </a:rPr>
              <a:t>	</a:t>
            </a:r>
            <a:r>
              <a:rPr lang="en-US" sz="2000" b="1" dirty="0">
                <a:latin typeface="SAS Monospace" panose="020B0609020202020204" pitchFamily="49" charset="0"/>
              </a:rPr>
              <a:t>run</a:t>
            </a:r>
            <a:r>
              <a:rPr lang="en-US" sz="2000" dirty="0">
                <a:latin typeface="SAS Monospace" panose="020B0609020202020204" pitchFamily="49" charset="0"/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631" y="3222628"/>
            <a:ext cx="4905087" cy="3279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963025" y="2352690"/>
            <a:ext cx="295427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All correlations with RPP are </a:t>
            </a:r>
          </a:p>
          <a:p>
            <a:r>
              <a:rPr lang="en-US" b="1" dirty="0" smtClean="0"/>
              <a:t>stronger on the clean data.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65125"/>
            <a:ext cx="11563350" cy="631653"/>
          </a:xfrm>
        </p:spPr>
        <p:txBody>
          <a:bodyPr/>
          <a:lstStyle/>
          <a:p>
            <a:r>
              <a:rPr lang="en-US" dirty="0" smtClean="0"/>
              <a:t>Partial Correlations of RPP </a:t>
            </a:r>
            <a:r>
              <a:rPr lang="en-US" smtClean="0"/>
              <a:t>and SEX </a:t>
            </a:r>
            <a:r>
              <a:rPr lang="en-US" dirty="0" smtClean="0"/>
              <a:t>holding constant RMPP and DIST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789063"/>
            <a:ext cx="5095875" cy="37856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SAS Monospace" panose="020B0609020202020204" pitchFamily="49" charset="0"/>
              </a:rPr>
              <a:t>title2 'Partial correlation of </a:t>
            </a:r>
            <a:endParaRPr lang="en-US" dirty="0" smtClean="0">
              <a:latin typeface="SAS Monospace" panose="020B0609020202020204" pitchFamily="49" charset="0"/>
            </a:endParaRPr>
          </a:p>
          <a:p>
            <a:r>
              <a:rPr lang="en-US" dirty="0" smtClean="0">
                <a:latin typeface="SAS Monospace" panose="020B0609020202020204" pitchFamily="49" charset="0"/>
              </a:rPr>
              <a:t>RPP </a:t>
            </a:r>
            <a:r>
              <a:rPr lang="en-US" dirty="0">
                <a:latin typeface="SAS Monospace" panose="020B0609020202020204" pitchFamily="49" charset="0"/>
              </a:rPr>
              <a:t>and </a:t>
            </a:r>
            <a:r>
              <a:rPr lang="en-US" dirty="0" smtClean="0">
                <a:latin typeface="SAS Monospace" panose="020B0609020202020204" pitchFamily="49" charset="0"/>
              </a:rPr>
              <a:t>SEX, </a:t>
            </a:r>
            <a:r>
              <a:rPr lang="en-US" dirty="0">
                <a:latin typeface="SAS Monospace" panose="020B0609020202020204" pitchFamily="49" charset="0"/>
              </a:rPr>
              <a:t>holding constant </a:t>
            </a:r>
            <a:endParaRPr lang="en-US" dirty="0" smtClean="0">
              <a:latin typeface="SAS Monospace" panose="020B0609020202020204" pitchFamily="49" charset="0"/>
            </a:endParaRPr>
          </a:p>
          <a:p>
            <a:r>
              <a:rPr lang="en-US" dirty="0" smtClean="0">
                <a:latin typeface="SAS Monospace" panose="020B0609020202020204" pitchFamily="49" charset="0"/>
              </a:rPr>
              <a:t>DIST </a:t>
            </a:r>
            <a:r>
              <a:rPr lang="en-US" dirty="0">
                <a:latin typeface="SAS Monospace" panose="020B0609020202020204" pitchFamily="49" charset="0"/>
              </a:rPr>
              <a:t>and RMPP, on cleaned dataset</a:t>
            </a:r>
            <a:r>
              <a:rPr lang="en-US" dirty="0" smtClean="0">
                <a:latin typeface="SAS Monospace" panose="020B0609020202020204" pitchFamily="49" charset="0"/>
              </a:rPr>
              <a:t>';</a:t>
            </a:r>
          </a:p>
          <a:p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b="1" dirty="0" smtClean="0">
                <a:latin typeface="SAS Monospace" panose="020B0609020202020204" pitchFamily="49" charset="0"/>
              </a:rPr>
              <a:t>PROC CORR</a:t>
            </a:r>
            <a:r>
              <a:rPr lang="en-US" sz="2000" dirty="0" smtClean="0">
                <a:latin typeface="SAS Monospace" panose="020B0609020202020204" pitchFamily="49" charset="0"/>
              </a:rPr>
              <a:t> </a:t>
            </a:r>
            <a:r>
              <a:rPr lang="en-US" sz="2000" dirty="0">
                <a:latin typeface="SAS Monospace" panose="020B0609020202020204" pitchFamily="49" charset="0"/>
              </a:rPr>
              <a:t>data=rent2</a:t>
            </a:r>
            <a:r>
              <a:rPr lang="en-US" sz="2000" dirty="0" smtClean="0">
                <a:latin typeface="SAS Monospace" panose="020B0609020202020204" pitchFamily="49" charset="0"/>
              </a:rPr>
              <a:t>;</a:t>
            </a:r>
          </a:p>
          <a:p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dirty="0" smtClean="0">
                <a:latin typeface="SAS Monospace" panose="020B0609020202020204" pitchFamily="49" charset="0"/>
              </a:rPr>
              <a:t>   </a:t>
            </a:r>
            <a:r>
              <a:rPr lang="en-US" sz="2000" dirty="0" err="1" smtClean="0">
                <a:latin typeface="SAS Monospace" panose="020B0609020202020204" pitchFamily="49" charset="0"/>
              </a:rPr>
              <a:t>var</a:t>
            </a:r>
            <a:r>
              <a:rPr lang="en-US" sz="2000" dirty="0" smtClean="0">
                <a:latin typeface="SAS Monospace" panose="020B0609020202020204" pitchFamily="49" charset="0"/>
              </a:rPr>
              <a:t> </a:t>
            </a:r>
            <a:r>
              <a:rPr lang="en-US" sz="2000" dirty="0" err="1">
                <a:latin typeface="SAS Monospace" panose="020B0609020202020204" pitchFamily="49" charset="0"/>
              </a:rPr>
              <a:t>rpp</a:t>
            </a:r>
            <a:r>
              <a:rPr lang="en-US" sz="2000" dirty="0">
                <a:latin typeface="SAS Monospace" panose="020B0609020202020204" pitchFamily="49" charset="0"/>
              </a:rPr>
              <a:t>; with </a:t>
            </a:r>
            <a:r>
              <a:rPr lang="en-US" sz="2000" dirty="0" smtClean="0">
                <a:latin typeface="SAS Monospace" panose="020B0609020202020204" pitchFamily="49" charset="0"/>
              </a:rPr>
              <a:t>sex; </a:t>
            </a:r>
          </a:p>
          <a:p>
            <a:endParaRPr lang="en-US" sz="2000" dirty="0" smtClean="0">
              <a:latin typeface="SAS Monospace" panose="020B0609020202020204" pitchFamily="49" charset="0"/>
            </a:endParaRPr>
          </a:p>
          <a:p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dirty="0" smtClean="0">
                <a:latin typeface="SAS Monospace" panose="020B0609020202020204" pitchFamily="49" charset="0"/>
              </a:rPr>
              <a:t>  partial </a:t>
            </a:r>
            <a:r>
              <a:rPr lang="en-US" sz="2000" dirty="0">
                <a:latin typeface="SAS Monospace" panose="020B0609020202020204" pitchFamily="49" charset="0"/>
              </a:rPr>
              <a:t>RMPP DIST</a:t>
            </a:r>
            <a:r>
              <a:rPr lang="en-US" sz="2000" dirty="0" smtClean="0">
                <a:latin typeface="SAS Monospace" panose="020B0609020202020204" pitchFamily="49" charset="0"/>
              </a:rPr>
              <a:t>;</a:t>
            </a:r>
          </a:p>
          <a:p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dirty="0" smtClean="0">
                <a:latin typeface="SAS Monospace" panose="020B0609020202020204" pitchFamily="49" charset="0"/>
              </a:rPr>
              <a:t>   where </a:t>
            </a:r>
            <a:r>
              <a:rPr lang="en-US" sz="2000" dirty="0">
                <a:latin typeface="SAS Monospace" panose="020B0609020202020204" pitchFamily="49" charset="0"/>
              </a:rPr>
              <a:t>clean='yes';</a:t>
            </a:r>
          </a:p>
          <a:p>
            <a:r>
              <a:rPr lang="en-US" sz="2000" b="1" dirty="0" smtClean="0">
                <a:latin typeface="SAS Monospace" panose="020B0609020202020204" pitchFamily="49" charset="0"/>
              </a:rPr>
              <a:t>   run</a:t>
            </a:r>
            <a:r>
              <a:rPr lang="en-US" sz="2000" dirty="0">
                <a:latin typeface="SAS Monospace" panose="020B0609020202020204" pitchFamily="49" charset="0"/>
              </a:rPr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510" y="3681889"/>
            <a:ext cx="5355220" cy="2124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697" y="942116"/>
            <a:ext cx="5457825" cy="256263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467225" y="4257675"/>
            <a:ext cx="1390650" cy="809625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096500" y="2514600"/>
            <a:ext cx="1160211" cy="762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115550" y="5003523"/>
            <a:ext cx="1160211" cy="60929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365125"/>
            <a:ext cx="11477625" cy="631653"/>
          </a:xfrm>
        </p:spPr>
        <p:txBody>
          <a:bodyPr/>
          <a:lstStyle/>
          <a:p>
            <a:r>
              <a:rPr lang="en-US" dirty="0" smtClean="0"/>
              <a:t>PROC </a:t>
            </a:r>
            <a:r>
              <a:rPr lang="en-US" dirty="0"/>
              <a:t>TTEST A STATISTICAL TEST OF DIFFERENCE BETWEEN </a:t>
            </a:r>
            <a:r>
              <a:rPr lang="en-US" dirty="0" smtClean="0"/>
              <a:t>2 </a:t>
            </a:r>
            <a:r>
              <a:rPr lang="en-US" dirty="0"/>
              <a:t>MEANS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90550" y="1417588"/>
            <a:ext cx="40576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AS Monospace" panose="020B0609020202020204" pitchFamily="49" charset="0"/>
              </a:rPr>
              <a:t>Title2 'Testing the </a:t>
            </a:r>
            <a:r>
              <a:rPr lang="en-US" dirty="0" smtClean="0">
                <a:latin typeface="SAS Monospace" panose="020B0609020202020204" pitchFamily="49" charset="0"/>
              </a:rPr>
              <a:t>average</a:t>
            </a:r>
          </a:p>
          <a:p>
            <a:r>
              <a:rPr lang="en-US" dirty="0" smtClean="0">
                <a:latin typeface="SAS Monospace" panose="020B0609020202020204" pitchFamily="49" charset="0"/>
              </a:rPr>
              <a:t>Rent (or </a:t>
            </a:r>
            <a:r>
              <a:rPr lang="en-US" dirty="0">
                <a:latin typeface="SAS Monospace" panose="020B0609020202020204" pitchFamily="49" charset="0"/>
              </a:rPr>
              <a:t>RPP</a:t>
            </a:r>
            <a:r>
              <a:rPr lang="en-US" dirty="0" smtClean="0">
                <a:latin typeface="SAS Monospace" panose="020B0609020202020204" pitchFamily="49" charset="0"/>
              </a:rPr>
              <a:t>) difference </a:t>
            </a:r>
          </a:p>
          <a:p>
            <a:r>
              <a:rPr lang="en-US" dirty="0" smtClean="0">
                <a:latin typeface="SAS Monospace" panose="020B0609020202020204" pitchFamily="49" charset="0"/>
              </a:rPr>
              <a:t>between males and </a:t>
            </a:r>
            <a:r>
              <a:rPr lang="en-US" dirty="0">
                <a:latin typeface="SAS Monospace" panose="020B0609020202020204" pitchFamily="49" charset="0"/>
              </a:rPr>
              <a:t>females</a:t>
            </a:r>
            <a:r>
              <a:rPr lang="en-US" dirty="0" smtClean="0">
                <a:latin typeface="SAS Monospace" panose="020B0609020202020204" pitchFamily="49" charset="0"/>
              </a:rPr>
              <a:t>.';</a:t>
            </a: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b="1" dirty="0" smtClean="0">
                <a:latin typeface="SAS Monospace" panose="020B0609020202020204" pitchFamily="49" charset="0"/>
              </a:rPr>
              <a:t>PROC TTEST</a:t>
            </a:r>
            <a:r>
              <a:rPr lang="en-US" dirty="0" smtClean="0">
                <a:latin typeface="SAS Monospace" panose="020B0609020202020204" pitchFamily="49" charset="0"/>
              </a:rPr>
              <a:t> data=rent2;</a:t>
            </a: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class </a:t>
            </a:r>
            <a:r>
              <a:rPr lang="en-US" dirty="0" smtClean="0">
                <a:latin typeface="SAS Monospace" panose="020B0609020202020204" pitchFamily="49" charset="0"/>
              </a:rPr>
              <a:t>sex;</a:t>
            </a: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dirty="0" err="1">
                <a:latin typeface="SAS Monospace" panose="020B0609020202020204" pitchFamily="49" charset="0"/>
              </a:rPr>
              <a:t>var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rpp</a:t>
            </a:r>
            <a:r>
              <a:rPr lang="en-US" dirty="0" smtClean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 smtClean="0">
                <a:latin typeface="SAS Monospace" panose="020B0609020202020204" pitchFamily="49" charset="0"/>
              </a:rPr>
              <a:t> </a:t>
            </a:r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where clean='yes</a:t>
            </a:r>
            <a:r>
              <a:rPr lang="en-US" dirty="0" smtClean="0">
                <a:latin typeface="SAS Monospace" panose="020B0609020202020204" pitchFamily="49" charset="0"/>
              </a:rPr>
              <a:t>';</a:t>
            </a: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format </a:t>
            </a:r>
            <a:r>
              <a:rPr lang="en-US" dirty="0" smtClean="0">
                <a:latin typeface="SAS Monospace" panose="020B0609020202020204" pitchFamily="49" charset="0"/>
              </a:rPr>
              <a:t>SEX </a:t>
            </a:r>
            <a:r>
              <a:rPr lang="en-US" dirty="0">
                <a:latin typeface="SAS Monospace" panose="020B0609020202020204" pitchFamily="49" charset="0"/>
              </a:rPr>
              <a:t>gender.;</a:t>
            </a: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49" y="1179463"/>
            <a:ext cx="6737143" cy="504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365125"/>
            <a:ext cx="11477625" cy="631653"/>
          </a:xfrm>
        </p:spPr>
        <p:txBody>
          <a:bodyPr/>
          <a:lstStyle/>
          <a:p>
            <a:r>
              <a:rPr lang="en-US" dirty="0" smtClean="0"/>
              <a:t>PROC </a:t>
            </a:r>
            <a:r>
              <a:rPr lang="en-US" dirty="0"/>
              <a:t>TTEST A STATISTICAL TEST OF DIFFERENCE BETWEEN </a:t>
            </a:r>
            <a:r>
              <a:rPr lang="en-US" dirty="0" smtClean="0"/>
              <a:t>2 </a:t>
            </a:r>
            <a:r>
              <a:rPr lang="en-US" dirty="0"/>
              <a:t>MEANS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90550" y="1417588"/>
            <a:ext cx="40576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AS Monospace" panose="020B0609020202020204" pitchFamily="49" charset="0"/>
              </a:rPr>
              <a:t>Title2 'Testing the </a:t>
            </a:r>
            <a:r>
              <a:rPr lang="en-US" dirty="0" smtClean="0">
                <a:latin typeface="SAS Monospace" panose="020B0609020202020204" pitchFamily="49" charset="0"/>
              </a:rPr>
              <a:t>average</a:t>
            </a:r>
          </a:p>
          <a:p>
            <a:r>
              <a:rPr lang="en-US" dirty="0" smtClean="0">
                <a:latin typeface="SAS Monospace" panose="020B0609020202020204" pitchFamily="49" charset="0"/>
              </a:rPr>
              <a:t>Rent (or </a:t>
            </a:r>
            <a:r>
              <a:rPr lang="en-US" dirty="0">
                <a:latin typeface="SAS Monospace" panose="020B0609020202020204" pitchFamily="49" charset="0"/>
              </a:rPr>
              <a:t>RPP</a:t>
            </a:r>
            <a:r>
              <a:rPr lang="en-US" dirty="0" smtClean="0">
                <a:latin typeface="SAS Monospace" panose="020B0609020202020204" pitchFamily="49" charset="0"/>
              </a:rPr>
              <a:t>) difference </a:t>
            </a:r>
          </a:p>
          <a:p>
            <a:r>
              <a:rPr lang="en-US" dirty="0" smtClean="0">
                <a:latin typeface="SAS Monospace" panose="020B0609020202020204" pitchFamily="49" charset="0"/>
              </a:rPr>
              <a:t>between males and </a:t>
            </a:r>
            <a:r>
              <a:rPr lang="en-US" dirty="0">
                <a:latin typeface="SAS Monospace" panose="020B0609020202020204" pitchFamily="49" charset="0"/>
              </a:rPr>
              <a:t>females</a:t>
            </a:r>
            <a:r>
              <a:rPr lang="en-US" dirty="0" smtClean="0">
                <a:latin typeface="SAS Monospace" panose="020B0609020202020204" pitchFamily="49" charset="0"/>
              </a:rPr>
              <a:t>.';</a:t>
            </a: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b="1" dirty="0" smtClean="0">
                <a:latin typeface="SAS Monospace" panose="020B0609020202020204" pitchFamily="49" charset="0"/>
              </a:rPr>
              <a:t>PROC TTEST</a:t>
            </a:r>
            <a:r>
              <a:rPr lang="en-US" dirty="0" smtClean="0">
                <a:latin typeface="SAS Monospace" panose="020B0609020202020204" pitchFamily="49" charset="0"/>
              </a:rPr>
              <a:t> data=rent2;</a:t>
            </a: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class </a:t>
            </a:r>
            <a:r>
              <a:rPr lang="en-US" dirty="0" smtClean="0">
                <a:latin typeface="SAS Monospace" panose="020B0609020202020204" pitchFamily="49" charset="0"/>
              </a:rPr>
              <a:t>sex;</a:t>
            </a: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dirty="0" err="1">
                <a:latin typeface="SAS Monospace" panose="020B0609020202020204" pitchFamily="49" charset="0"/>
              </a:rPr>
              <a:t>var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rpp</a:t>
            </a:r>
            <a:r>
              <a:rPr lang="en-US" dirty="0" smtClean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 smtClean="0">
                <a:latin typeface="SAS Monospace" panose="020B0609020202020204" pitchFamily="49" charset="0"/>
              </a:rPr>
              <a:t> </a:t>
            </a:r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where clean='yes</a:t>
            </a:r>
            <a:r>
              <a:rPr lang="en-US" dirty="0" smtClean="0">
                <a:latin typeface="SAS Monospace" panose="020B0609020202020204" pitchFamily="49" charset="0"/>
              </a:rPr>
              <a:t>';</a:t>
            </a: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format </a:t>
            </a:r>
            <a:r>
              <a:rPr lang="en-US" dirty="0" smtClean="0">
                <a:latin typeface="SAS Monospace" panose="020B0609020202020204" pitchFamily="49" charset="0"/>
              </a:rPr>
              <a:t>SEX </a:t>
            </a:r>
            <a:r>
              <a:rPr lang="en-US" dirty="0">
                <a:latin typeface="SAS Monospace" panose="020B0609020202020204" pitchFamily="49" charset="0"/>
              </a:rPr>
              <a:t>gender.;</a:t>
            </a: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</p:txBody>
      </p:sp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662" y="1721872"/>
            <a:ext cx="5347553" cy="30449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858250" y="2343150"/>
            <a:ext cx="1533525" cy="3143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158151"/>
            <a:ext cx="112395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SAS Monospace" panose="020B0609020202020204" pitchFamily="49" charset="0"/>
              </a:rPr>
              <a:t>Title1 'Linear Regression and fully interactive model with and without outlier marks</a:t>
            </a:r>
            <a:r>
              <a:rPr lang="en-US" sz="1600" dirty="0" smtClean="0">
                <a:latin typeface="SAS Monospace" panose="020B0609020202020204" pitchFamily="49" charset="0"/>
              </a:rPr>
              <a:t>';</a:t>
            </a:r>
          </a:p>
          <a:p>
            <a:endParaRPr lang="en-US" sz="1600" dirty="0">
              <a:latin typeface="SAS Monospace" panose="020B0609020202020204" pitchFamily="49" charset="0"/>
            </a:endParaRPr>
          </a:p>
          <a:p>
            <a:r>
              <a:rPr lang="en-US" sz="1600" b="1" dirty="0" smtClean="0">
                <a:latin typeface="SAS Monospace" panose="020B0609020202020204" pitchFamily="49" charset="0"/>
              </a:rPr>
              <a:t>PROC REG</a:t>
            </a:r>
            <a:r>
              <a:rPr lang="en-US" sz="1600" dirty="0" smtClean="0">
                <a:latin typeface="SAS Monospace" panose="020B0609020202020204" pitchFamily="49" charset="0"/>
              </a:rPr>
              <a:t> </a:t>
            </a:r>
            <a:r>
              <a:rPr lang="en-US" sz="1600" dirty="0">
                <a:latin typeface="SAS Monospace" panose="020B0609020202020204" pitchFamily="49" charset="0"/>
              </a:rPr>
              <a:t>data=rent2</a:t>
            </a:r>
            <a:r>
              <a:rPr lang="en-US" sz="1600" dirty="0" smtClean="0">
                <a:latin typeface="SAS Monospace" panose="020B0609020202020204" pitchFamily="49" charset="0"/>
              </a:rPr>
              <a:t>;</a:t>
            </a:r>
          </a:p>
          <a:p>
            <a:endParaRPr lang="en-US" sz="1600" dirty="0">
              <a:latin typeface="SAS Monospace" panose="020B0609020202020204" pitchFamily="49" charset="0"/>
            </a:endParaRPr>
          </a:p>
          <a:p>
            <a:r>
              <a:rPr lang="en-US" sz="1600" dirty="0">
                <a:latin typeface="SAS Monospace" panose="020B0609020202020204" pitchFamily="49" charset="0"/>
              </a:rPr>
              <a:t>	model_1:  model </a:t>
            </a:r>
            <a:r>
              <a:rPr lang="en-US" sz="1600" dirty="0" err="1">
                <a:latin typeface="SAS Monospace" panose="020B0609020202020204" pitchFamily="49" charset="0"/>
              </a:rPr>
              <a:t>rpp</a:t>
            </a:r>
            <a:r>
              <a:rPr lang="en-US" sz="1600" dirty="0">
                <a:latin typeface="SAS Monospace" panose="020B0609020202020204" pitchFamily="49" charset="0"/>
              </a:rPr>
              <a:t> = </a:t>
            </a:r>
            <a:r>
              <a:rPr lang="en-US" sz="1600" dirty="0" err="1">
                <a:latin typeface="SAS Monospace" panose="020B0609020202020204" pitchFamily="49" charset="0"/>
              </a:rPr>
              <a:t>rmpp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dist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smtClean="0">
                <a:latin typeface="SAS Monospace" panose="020B0609020202020204" pitchFamily="49" charset="0"/>
              </a:rPr>
              <a:t>sex;</a:t>
            </a:r>
            <a:endParaRPr lang="en-US" sz="1600" dirty="0">
              <a:latin typeface="SAS Monospace" panose="020B0609020202020204" pitchFamily="49" charset="0"/>
            </a:endParaRPr>
          </a:p>
          <a:p>
            <a:r>
              <a:rPr lang="en-US" sz="1600" dirty="0">
                <a:latin typeface="SAS Monospace" panose="020B0609020202020204" pitchFamily="49" charset="0"/>
              </a:rPr>
              <a:t>	model_2:  model </a:t>
            </a:r>
            <a:r>
              <a:rPr lang="en-US" sz="1600" dirty="0" err="1">
                <a:latin typeface="SAS Monospace" panose="020B0609020202020204" pitchFamily="49" charset="0"/>
              </a:rPr>
              <a:t>rpp</a:t>
            </a:r>
            <a:r>
              <a:rPr lang="en-US" sz="1600" dirty="0">
                <a:latin typeface="SAS Monospace" panose="020B0609020202020204" pitchFamily="49" charset="0"/>
              </a:rPr>
              <a:t> = </a:t>
            </a:r>
            <a:r>
              <a:rPr lang="en-US" sz="1600" dirty="0" err="1">
                <a:latin typeface="SAS Monospace" panose="020B0609020202020204" pitchFamily="49" charset="0"/>
              </a:rPr>
              <a:t>rmpp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dist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smtClean="0">
                <a:latin typeface="SAS Monospace" panose="020B0609020202020204" pitchFamily="49" charset="0"/>
              </a:rPr>
              <a:t>sex </a:t>
            </a:r>
            <a:r>
              <a:rPr lang="en-US" sz="1600" dirty="0" err="1">
                <a:latin typeface="SAS Monospace" panose="020B0609020202020204" pitchFamily="49" charset="0"/>
              </a:rPr>
              <a:t>femrmpp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femdist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Test_2:   </a:t>
            </a:r>
            <a:r>
              <a:rPr lang="en-US" sz="1600" dirty="0" smtClean="0">
                <a:latin typeface="SAS Monospace" panose="020B0609020202020204" pitchFamily="49" charset="0"/>
              </a:rPr>
              <a:t>test  sex </a:t>
            </a:r>
            <a:r>
              <a:rPr lang="en-US" sz="1600" dirty="0">
                <a:latin typeface="SAS Monospace" panose="020B0609020202020204" pitchFamily="49" charset="0"/>
              </a:rPr>
              <a:t>= </a:t>
            </a:r>
            <a:r>
              <a:rPr lang="en-US" sz="1600" dirty="0" err="1">
                <a:latin typeface="SAS Monospace" panose="020B0609020202020204" pitchFamily="49" charset="0"/>
              </a:rPr>
              <a:t>femrmpp</a:t>
            </a:r>
            <a:r>
              <a:rPr lang="en-US" sz="1600" dirty="0">
                <a:latin typeface="SAS Monospace" panose="020B0609020202020204" pitchFamily="49" charset="0"/>
              </a:rPr>
              <a:t>=</a:t>
            </a:r>
            <a:r>
              <a:rPr lang="en-US" sz="1600" dirty="0" err="1">
                <a:latin typeface="SAS Monospace" panose="020B0609020202020204" pitchFamily="49" charset="0"/>
              </a:rPr>
              <a:t>femdist</a:t>
            </a:r>
            <a:r>
              <a:rPr lang="en-US" sz="1600" dirty="0">
                <a:latin typeface="SAS Monospace" panose="020B0609020202020204" pitchFamily="49" charset="0"/>
              </a:rPr>
              <a:t>=</a:t>
            </a:r>
            <a:r>
              <a:rPr lang="en-US" sz="1600" b="1" dirty="0">
                <a:latin typeface="SAS Monospace" panose="020B0609020202020204" pitchFamily="49" charset="0"/>
              </a:rPr>
              <a:t>0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model_1b: model </a:t>
            </a:r>
            <a:r>
              <a:rPr lang="en-US" sz="1600" dirty="0" err="1">
                <a:latin typeface="SAS Monospace" panose="020B0609020202020204" pitchFamily="49" charset="0"/>
              </a:rPr>
              <a:t>rpp</a:t>
            </a:r>
            <a:r>
              <a:rPr lang="en-US" sz="1600" dirty="0">
                <a:latin typeface="SAS Monospace" panose="020B0609020202020204" pitchFamily="49" charset="0"/>
              </a:rPr>
              <a:t> = </a:t>
            </a:r>
            <a:r>
              <a:rPr lang="en-US" sz="1600" dirty="0" err="1">
                <a:latin typeface="SAS Monospace" panose="020B0609020202020204" pitchFamily="49" charset="0"/>
              </a:rPr>
              <a:t>rmpp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dist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smtClean="0">
                <a:latin typeface="SAS Monospace" panose="020B0609020202020204" pitchFamily="49" charset="0"/>
              </a:rPr>
              <a:t>sex </a:t>
            </a:r>
            <a:r>
              <a:rPr lang="en-US" sz="1600" dirty="0">
                <a:latin typeface="SAS Monospace" panose="020B0609020202020204" pitchFamily="49" charset="0"/>
              </a:rPr>
              <a:t>m1 m2 m3;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model_2b: model </a:t>
            </a:r>
            <a:r>
              <a:rPr lang="en-US" sz="1600" dirty="0" err="1">
                <a:latin typeface="SAS Monospace" panose="020B0609020202020204" pitchFamily="49" charset="0"/>
              </a:rPr>
              <a:t>rpp</a:t>
            </a:r>
            <a:r>
              <a:rPr lang="en-US" sz="1600" dirty="0">
                <a:latin typeface="SAS Monospace" panose="020B0609020202020204" pitchFamily="49" charset="0"/>
              </a:rPr>
              <a:t> = </a:t>
            </a:r>
            <a:r>
              <a:rPr lang="en-US" sz="1600" dirty="0" err="1">
                <a:latin typeface="SAS Monospace" panose="020B0609020202020204" pitchFamily="49" charset="0"/>
              </a:rPr>
              <a:t>rmpp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dist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smtClean="0">
                <a:latin typeface="SAS Monospace" panose="020B0609020202020204" pitchFamily="49" charset="0"/>
              </a:rPr>
              <a:t>sex </a:t>
            </a:r>
            <a:r>
              <a:rPr lang="en-US" sz="1600" dirty="0" err="1">
                <a:latin typeface="SAS Monospace" panose="020B0609020202020204" pitchFamily="49" charset="0"/>
              </a:rPr>
              <a:t>femrmpp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femdist</a:t>
            </a:r>
            <a:r>
              <a:rPr lang="en-US" sz="1600" dirty="0">
                <a:latin typeface="SAS Monospace" panose="020B0609020202020204" pitchFamily="49" charset="0"/>
              </a:rPr>
              <a:t> m1 m2 m3;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</a:t>
            </a:r>
            <a:r>
              <a:rPr lang="en-US" sz="1600" dirty="0" smtClean="0">
                <a:latin typeface="SAS Monospace" panose="020B0609020202020204" pitchFamily="49" charset="0"/>
              </a:rPr>
              <a:t>Test_2b:  </a:t>
            </a:r>
            <a:r>
              <a:rPr lang="en-US" sz="1600" dirty="0">
                <a:latin typeface="SAS Monospace" panose="020B0609020202020204" pitchFamily="49" charset="0"/>
              </a:rPr>
              <a:t>test  </a:t>
            </a:r>
            <a:r>
              <a:rPr lang="en-US" sz="1600" dirty="0" smtClean="0">
                <a:latin typeface="SAS Monospace" panose="020B0609020202020204" pitchFamily="49" charset="0"/>
              </a:rPr>
              <a:t>sex </a:t>
            </a:r>
            <a:r>
              <a:rPr lang="en-US" sz="1600" dirty="0">
                <a:latin typeface="SAS Monospace" panose="020B0609020202020204" pitchFamily="49" charset="0"/>
              </a:rPr>
              <a:t>= </a:t>
            </a:r>
            <a:r>
              <a:rPr lang="en-US" sz="1600" dirty="0" err="1">
                <a:latin typeface="SAS Monospace" panose="020B0609020202020204" pitchFamily="49" charset="0"/>
              </a:rPr>
              <a:t>femrmpp</a:t>
            </a:r>
            <a:r>
              <a:rPr lang="en-US" sz="1600" dirty="0">
                <a:latin typeface="SAS Monospace" panose="020B0609020202020204" pitchFamily="49" charset="0"/>
              </a:rPr>
              <a:t>=</a:t>
            </a:r>
            <a:r>
              <a:rPr lang="en-US" sz="1600" dirty="0" err="1">
                <a:latin typeface="SAS Monospace" panose="020B0609020202020204" pitchFamily="49" charset="0"/>
              </a:rPr>
              <a:t>femdist</a:t>
            </a:r>
            <a:r>
              <a:rPr lang="en-US" sz="1600" dirty="0">
                <a:latin typeface="SAS Monospace" panose="020B0609020202020204" pitchFamily="49" charset="0"/>
              </a:rPr>
              <a:t>=</a:t>
            </a:r>
            <a:r>
              <a:rPr lang="en-US" sz="1600" b="1" dirty="0">
                <a:latin typeface="SAS Monospace" panose="020B0609020202020204" pitchFamily="49" charset="0"/>
              </a:rPr>
              <a:t>0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</a:t>
            </a:r>
            <a:r>
              <a:rPr lang="en-US" sz="1600" b="1" dirty="0">
                <a:latin typeface="SAS Monospace" panose="020B0609020202020204" pitchFamily="49" charset="0"/>
              </a:rPr>
              <a:t>run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</a:p>
          <a:p>
            <a:endParaRPr lang="en-US" sz="1600" dirty="0">
              <a:latin typeface="SAS Monospace" panose="020B0609020202020204" pitchFamily="49" charset="0"/>
            </a:endParaRPr>
          </a:p>
          <a:p>
            <a:r>
              <a:rPr lang="en-US" sz="1600" dirty="0">
                <a:latin typeface="SAS Monospace" panose="020B0609020202020204" pitchFamily="49" charset="0"/>
              </a:rPr>
              <a:t>Title2 'Linear Regression fully interactive model after outliers removed from data</a:t>
            </a:r>
            <a:r>
              <a:rPr lang="en-US" sz="1600" dirty="0" smtClean="0">
                <a:latin typeface="SAS Monospace" panose="020B0609020202020204" pitchFamily="49" charset="0"/>
              </a:rPr>
              <a:t>';</a:t>
            </a:r>
          </a:p>
          <a:p>
            <a:endParaRPr lang="en-US" sz="1600" dirty="0">
              <a:latin typeface="SAS Monospace" panose="020B0609020202020204" pitchFamily="49" charset="0"/>
            </a:endParaRPr>
          </a:p>
          <a:p>
            <a:r>
              <a:rPr lang="en-US" sz="1600" b="1" dirty="0" smtClean="0">
                <a:latin typeface="SAS Monospace" panose="020B0609020202020204" pitchFamily="49" charset="0"/>
              </a:rPr>
              <a:t>PROC REG</a:t>
            </a:r>
            <a:r>
              <a:rPr lang="en-US" sz="1600" dirty="0" smtClean="0">
                <a:latin typeface="SAS Monospace" panose="020B0609020202020204" pitchFamily="49" charset="0"/>
              </a:rPr>
              <a:t> </a:t>
            </a:r>
            <a:r>
              <a:rPr lang="en-US" sz="1600" dirty="0">
                <a:latin typeface="SAS Monospace" panose="020B0609020202020204" pitchFamily="49" charset="0"/>
              </a:rPr>
              <a:t>data=rent2</a:t>
            </a:r>
            <a:r>
              <a:rPr lang="en-US" sz="1600" dirty="0" smtClean="0">
                <a:latin typeface="SAS Monospace" panose="020B0609020202020204" pitchFamily="49" charset="0"/>
              </a:rPr>
              <a:t>;</a:t>
            </a:r>
          </a:p>
          <a:p>
            <a:endParaRPr lang="en-US" sz="1600" dirty="0">
              <a:latin typeface="SAS Monospace" panose="020B0609020202020204" pitchFamily="49" charset="0"/>
            </a:endParaRPr>
          </a:p>
          <a:p>
            <a:r>
              <a:rPr lang="en-US" sz="1600" dirty="0">
                <a:latin typeface="SAS Monospace" panose="020B0609020202020204" pitchFamily="49" charset="0"/>
              </a:rPr>
              <a:t>	model_1a: model </a:t>
            </a:r>
            <a:r>
              <a:rPr lang="en-US" sz="1600" dirty="0" err="1">
                <a:latin typeface="SAS Monospace" panose="020B0609020202020204" pitchFamily="49" charset="0"/>
              </a:rPr>
              <a:t>rpp</a:t>
            </a:r>
            <a:r>
              <a:rPr lang="en-US" sz="1600" dirty="0">
                <a:latin typeface="SAS Monospace" panose="020B0609020202020204" pitchFamily="49" charset="0"/>
              </a:rPr>
              <a:t> = </a:t>
            </a:r>
            <a:r>
              <a:rPr lang="en-US" sz="1600" dirty="0" err="1">
                <a:latin typeface="SAS Monospace" panose="020B0609020202020204" pitchFamily="49" charset="0"/>
              </a:rPr>
              <a:t>rmpp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dist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smtClean="0">
                <a:latin typeface="SAS Monospace" panose="020B0609020202020204" pitchFamily="49" charset="0"/>
              </a:rPr>
              <a:t>sex;</a:t>
            </a:r>
            <a:endParaRPr lang="en-US" sz="1600" dirty="0">
              <a:latin typeface="SAS Monospace" panose="020B0609020202020204" pitchFamily="49" charset="0"/>
            </a:endParaRPr>
          </a:p>
          <a:p>
            <a:r>
              <a:rPr lang="en-US" sz="1600" dirty="0">
                <a:latin typeface="SAS Monospace" panose="020B0609020202020204" pitchFamily="49" charset="0"/>
              </a:rPr>
              <a:t>	model_2a: model </a:t>
            </a:r>
            <a:r>
              <a:rPr lang="en-US" sz="1600" dirty="0" err="1">
                <a:latin typeface="SAS Monospace" panose="020B0609020202020204" pitchFamily="49" charset="0"/>
              </a:rPr>
              <a:t>rpp</a:t>
            </a:r>
            <a:r>
              <a:rPr lang="en-US" sz="1600" dirty="0">
                <a:latin typeface="SAS Monospace" panose="020B0609020202020204" pitchFamily="49" charset="0"/>
              </a:rPr>
              <a:t> = </a:t>
            </a:r>
            <a:r>
              <a:rPr lang="en-US" sz="1600" dirty="0" err="1">
                <a:latin typeface="SAS Monospace" panose="020B0609020202020204" pitchFamily="49" charset="0"/>
              </a:rPr>
              <a:t>rmpp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dist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smtClean="0">
                <a:latin typeface="SAS Monospace" panose="020B0609020202020204" pitchFamily="49" charset="0"/>
              </a:rPr>
              <a:t>sex </a:t>
            </a:r>
            <a:r>
              <a:rPr lang="en-US" sz="1600" dirty="0" err="1">
                <a:latin typeface="SAS Monospace" panose="020B0609020202020204" pitchFamily="49" charset="0"/>
              </a:rPr>
              <a:t>femrmpp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femdist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Test_2a: test </a:t>
            </a:r>
            <a:r>
              <a:rPr lang="en-US" sz="1600" dirty="0" smtClean="0">
                <a:latin typeface="SAS Monospace" panose="020B0609020202020204" pitchFamily="49" charset="0"/>
              </a:rPr>
              <a:t>sex=</a:t>
            </a:r>
            <a:r>
              <a:rPr lang="en-US" sz="1600" dirty="0" err="1" smtClean="0">
                <a:latin typeface="SAS Monospace" panose="020B0609020202020204" pitchFamily="49" charset="0"/>
              </a:rPr>
              <a:t>femrmpp</a:t>
            </a:r>
            <a:r>
              <a:rPr lang="en-US" sz="1600" dirty="0" smtClean="0">
                <a:latin typeface="SAS Monospace" panose="020B0609020202020204" pitchFamily="49" charset="0"/>
              </a:rPr>
              <a:t>=</a:t>
            </a:r>
            <a:r>
              <a:rPr lang="en-US" sz="1600" dirty="0" err="1" smtClean="0">
                <a:latin typeface="SAS Monospace" panose="020B0609020202020204" pitchFamily="49" charset="0"/>
              </a:rPr>
              <a:t>femdist</a:t>
            </a:r>
            <a:r>
              <a:rPr lang="en-US" sz="1600" dirty="0" smtClean="0">
                <a:latin typeface="SAS Monospace" panose="020B0609020202020204" pitchFamily="49" charset="0"/>
              </a:rPr>
              <a:t>=</a:t>
            </a:r>
            <a:r>
              <a:rPr lang="en-US" sz="1600" b="1" dirty="0" smtClean="0">
                <a:latin typeface="SAS Monospace" panose="020B0609020202020204" pitchFamily="49" charset="0"/>
              </a:rPr>
              <a:t>0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output out=</a:t>
            </a:r>
            <a:r>
              <a:rPr lang="en-US" sz="1600" dirty="0" err="1">
                <a:latin typeface="SAS Monospace" panose="020B0609020202020204" pitchFamily="49" charset="0"/>
              </a:rPr>
              <a:t>rentr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rstudent</a:t>
            </a:r>
            <a:r>
              <a:rPr lang="en-US" sz="1600" dirty="0">
                <a:latin typeface="SAS Monospace" panose="020B0609020202020204" pitchFamily="49" charset="0"/>
              </a:rPr>
              <a:t>=</a:t>
            </a:r>
            <a:r>
              <a:rPr lang="en-US" sz="1600" dirty="0" err="1">
                <a:latin typeface="SAS Monospace" panose="020B0609020202020204" pitchFamily="49" charset="0"/>
              </a:rPr>
              <a:t>rstudent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where clean='yes';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</a:t>
            </a:r>
            <a:r>
              <a:rPr lang="en-US" sz="1600" b="1" dirty="0">
                <a:latin typeface="SAS Monospace" panose="020B0609020202020204" pitchFamily="49" charset="0"/>
              </a:rPr>
              <a:t>run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  <a:endParaRPr lang="en-US" sz="3600" dirty="0">
              <a:latin typeface="SAS Monospace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79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Structured Data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724"/>
            <a:ext cx="11023600" cy="49742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Time Series data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</a:t>
            </a:r>
            <a:r>
              <a:rPr lang="en-US" sz="2600" dirty="0" smtClean="0"/>
              <a:t>Many observations on single variable measured at different points in time, ordered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Cross Sectional data</a:t>
            </a:r>
          </a:p>
          <a:p>
            <a:pPr marL="457200" lvl="1" indent="0">
              <a:buNone/>
            </a:pPr>
            <a:r>
              <a:rPr lang="en-US" sz="2600" dirty="0" smtClean="0"/>
              <a:t>Many observations interviewed during </a:t>
            </a:r>
          </a:p>
          <a:p>
            <a:pPr marL="457200" lvl="1" indent="0">
              <a:buNone/>
            </a:pPr>
            <a:r>
              <a:rPr lang="en-US" sz="2600" dirty="0" smtClean="0"/>
              <a:t>one time period, not-ordered</a:t>
            </a:r>
            <a:endParaRPr lang="en-US" sz="2600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Special cases</a:t>
            </a:r>
          </a:p>
          <a:p>
            <a:pPr marL="457200" lvl="1" indent="0">
              <a:buNone/>
            </a:pPr>
            <a:r>
              <a:rPr lang="en-US" dirty="0" smtClean="0"/>
              <a:t>Panel data </a:t>
            </a:r>
          </a:p>
          <a:p>
            <a:pPr marL="914400" lvl="2" indent="0">
              <a:buNone/>
            </a:pPr>
            <a:r>
              <a:rPr lang="en-US" sz="2500" dirty="0" smtClean="0"/>
              <a:t>Different observations interviewed</a:t>
            </a:r>
          </a:p>
          <a:p>
            <a:pPr marL="914400" lvl="2" indent="0">
              <a:buNone/>
            </a:pPr>
            <a:r>
              <a:rPr lang="en-US" sz="2500" dirty="0" smtClean="0"/>
              <a:t>each year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Longitudinal Data </a:t>
            </a:r>
          </a:p>
          <a:p>
            <a:pPr marL="914400" lvl="2" indent="0">
              <a:buNone/>
            </a:pPr>
            <a:r>
              <a:rPr lang="en-US" sz="2500" dirty="0"/>
              <a:t>Same observations re-interviewed </a:t>
            </a:r>
            <a:endParaRPr lang="en-US" sz="2500" dirty="0" smtClean="0"/>
          </a:p>
          <a:p>
            <a:pPr marL="914400" lvl="2" indent="0">
              <a:buNone/>
            </a:pPr>
            <a:r>
              <a:rPr lang="en-US" sz="2500" dirty="0" smtClean="0"/>
              <a:t>each </a:t>
            </a:r>
            <a:r>
              <a:rPr lang="en-US" sz="2500" dirty="0"/>
              <a:t>year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577" y="4377855"/>
            <a:ext cx="3695700" cy="1504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802" y="2194418"/>
            <a:ext cx="4877570" cy="1983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991" y="5048935"/>
            <a:ext cx="3676650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>
            <a:off x="3466407" y="2493818"/>
            <a:ext cx="3083979" cy="1609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5925820" y="3815542"/>
            <a:ext cx="432262" cy="2361421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interactive model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217563"/>
            <a:ext cx="106965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 Y = RPP and </a:t>
            </a:r>
            <a:r>
              <a:rPr lang="en-US" dirty="0" smtClean="0"/>
              <a:t>F=female and b. </a:t>
            </a:r>
            <a:r>
              <a:rPr lang="en-US" dirty="0"/>
              <a:t>Then the </a:t>
            </a:r>
            <a:r>
              <a:rPr lang="en-US" dirty="0" smtClean="0"/>
              <a:t>fully interactive model is </a:t>
            </a:r>
            <a:r>
              <a:rPr lang="en-US" dirty="0"/>
              <a:t>written as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pPr marL="342900" indent="-342900">
              <a:buAutoNum type="arabicParenBoth"/>
            </a:pPr>
            <a:r>
              <a:rPr lang="en-US" dirty="0" smtClean="0"/>
              <a:t>Y </a:t>
            </a:r>
            <a:r>
              <a:rPr lang="en-US" dirty="0"/>
              <a:t>= b</a:t>
            </a:r>
            <a:r>
              <a:rPr lang="en-US" baseline="-25000" dirty="0"/>
              <a:t>1</a:t>
            </a:r>
            <a:r>
              <a:rPr lang="en-US" dirty="0"/>
              <a:t> + b</a:t>
            </a:r>
            <a:r>
              <a:rPr lang="en-US" baseline="-25000" dirty="0"/>
              <a:t>2</a:t>
            </a:r>
            <a:r>
              <a:rPr lang="en-US" dirty="0"/>
              <a:t>*F + b</a:t>
            </a:r>
            <a:r>
              <a:rPr lang="en-US" baseline="-25000" dirty="0"/>
              <a:t>3</a:t>
            </a:r>
            <a:r>
              <a:rPr lang="en-US" dirty="0"/>
              <a:t>*RMPP + b</a:t>
            </a:r>
            <a:r>
              <a:rPr lang="en-US" baseline="-25000" dirty="0"/>
              <a:t>5</a:t>
            </a:r>
            <a:r>
              <a:rPr lang="en-US" dirty="0"/>
              <a:t>*RMPP*F + b</a:t>
            </a:r>
            <a:r>
              <a:rPr lang="en-US" baseline="-25000" dirty="0"/>
              <a:t>4</a:t>
            </a:r>
            <a:r>
              <a:rPr lang="en-US" dirty="0"/>
              <a:t>*DIST + b</a:t>
            </a:r>
            <a:r>
              <a:rPr lang="en-US" baseline="-25000" dirty="0"/>
              <a:t>6</a:t>
            </a:r>
            <a:r>
              <a:rPr lang="en-US" dirty="0"/>
              <a:t>*DIST*F + </a:t>
            </a:r>
            <a:r>
              <a:rPr lang="en-US" dirty="0" smtClean="0"/>
              <a:t>e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 startAt="2"/>
            </a:pPr>
            <a:r>
              <a:rPr lang="en-US" dirty="0" smtClean="0"/>
              <a:t>Male sample, where F=0		Y </a:t>
            </a:r>
            <a:r>
              <a:rPr lang="en-US" dirty="0"/>
              <a:t>= b</a:t>
            </a:r>
            <a:r>
              <a:rPr lang="en-US" baseline="-25000" dirty="0"/>
              <a:t>1</a:t>
            </a:r>
            <a:r>
              <a:rPr lang="en-US" dirty="0"/>
              <a:t> + b</a:t>
            </a:r>
            <a:r>
              <a:rPr lang="en-US" baseline="-25000" dirty="0"/>
              <a:t>3</a:t>
            </a:r>
            <a:r>
              <a:rPr lang="en-US" dirty="0"/>
              <a:t>*RMPP + b</a:t>
            </a:r>
            <a:r>
              <a:rPr lang="en-US" baseline="-25000" dirty="0"/>
              <a:t>4</a:t>
            </a:r>
            <a:r>
              <a:rPr lang="en-US" dirty="0"/>
              <a:t>*DIST + </a:t>
            </a:r>
            <a:r>
              <a:rPr lang="en-US" dirty="0" smtClean="0"/>
              <a:t>e</a:t>
            </a:r>
          </a:p>
          <a:p>
            <a:pPr marL="342900" indent="-342900">
              <a:buAutoNum type="arabicParenBoth" startAt="2"/>
            </a:pPr>
            <a:endParaRPr lang="en-US" dirty="0"/>
          </a:p>
          <a:p>
            <a:r>
              <a:rPr lang="en-US" dirty="0" smtClean="0"/>
              <a:t>(3) Female </a:t>
            </a:r>
            <a:r>
              <a:rPr lang="en-US" dirty="0"/>
              <a:t>sample, where </a:t>
            </a:r>
            <a:r>
              <a:rPr lang="en-US" dirty="0" smtClean="0"/>
              <a:t>F=1 	Y </a:t>
            </a:r>
            <a:r>
              <a:rPr lang="en-US" dirty="0"/>
              <a:t>= (b</a:t>
            </a:r>
            <a:r>
              <a:rPr lang="en-US" baseline="-25000" dirty="0"/>
              <a:t>1</a:t>
            </a:r>
            <a:r>
              <a:rPr lang="en-US" dirty="0"/>
              <a:t>+b</a:t>
            </a:r>
            <a:r>
              <a:rPr lang="en-US" baseline="-25000" dirty="0"/>
              <a:t>2</a:t>
            </a:r>
            <a:r>
              <a:rPr lang="en-US" dirty="0"/>
              <a:t>) + (b</a:t>
            </a:r>
            <a:r>
              <a:rPr lang="en-US" baseline="-25000" dirty="0"/>
              <a:t>3</a:t>
            </a:r>
            <a:r>
              <a:rPr lang="en-US" dirty="0"/>
              <a:t>+b</a:t>
            </a:r>
            <a:r>
              <a:rPr lang="en-US" baseline="-25000" dirty="0"/>
              <a:t>5</a:t>
            </a:r>
            <a:r>
              <a:rPr lang="en-US" dirty="0"/>
              <a:t>)*RMPP + (b</a:t>
            </a:r>
            <a:r>
              <a:rPr lang="en-US" baseline="-25000" dirty="0"/>
              <a:t>4</a:t>
            </a:r>
            <a:r>
              <a:rPr lang="en-US" dirty="0"/>
              <a:t>+b</a:t>
            </a:r>
            <a:r>
              <a:rPr lang="en-US" baseline="-25000" dirty="0"/>
              <a:t>6</a:t>
            </a:r>
            <a:r>
              <a:rPr lang="en-US" dirty="0"/>
              <a:t>)*DIST + </a:t>
            </a:r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0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53" y="450644"/>
            <a:ext cx="7872412" cy="4597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7" y="5047673"/>
            <a:ext cx="7843838" cy="10967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45330" y="10822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654604" y="10822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55753" y="6324600"/>
            <a:ext cx="286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1</a:t>
            </a:r>
            <a:r>
              <a:rPr lang="en-US" sz="1200" dirty="0" smtClean="0"/>
              <a:t>model 1b and 2b contain M1, M2 and M3</a:t>
            </a:r>
            <a:endParaRPr lang="en-US" baseline="30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512" y="996778"/>
            <a:ext cx="3704807" cy="1353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19745" y="2078182"/>
            <a:ext cx="2576946" cy="5153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72210" y="2067883"/>
            <a:ext cx="2576946" cy="5153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72210" y="3829655"/>
            <a:ext cx="2576946" cy="12077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solving and telling the story are essential</a:t>
            </a:r>
          </a:p>
          <a:p>
            <a:r>
              <a:rPr lang="en-US" dirty="0" smtClean="0"/>
              <a:t>Data is hard</a:t>
            </a:r>
          </a:p>
          <a:p>
            <a:r>
              <a:rPr lang="en-US" dirty="0" smtClean="0"/>
              <a:t>Data takes time</a:t>
            </a:r>
          </a:p>
          <a:p>
            <a:r>
              <a:rPr lang="en-US" dirty="0" smtClean="0"/>
              <a:t>Data is costly</a:t>
            </a:r>
          </a:p>
          <a:p>
            <a:r>
              <a:rPr lang="en-US" dirty="0" smtClean="0"/>
              <a:t>EDA to determine irregularities in the data is essential</a:t>
            </a:r>
          </a:p>
          <a:p>
            <a:r>
              <a:rPr lang="en-US" dirty="0" smtClean="0"/>
              <a:t>It is essential to discover the DGP</a:t>
            </a:r>
          </a:p>
          <a:p>
            <a:r>
              <a:rPr lang="en-US" dirty="0" smtClean="0"/>
              <a:t>Results are sensitive</a:t>
            </a:r>
          </a:p>
          <a:p>
            <a:r>
              <a:rPr lang="en-US" dirty="0" smtClean="0"/>
              <a:t>Have to be humble in the face of data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71775" y="3110232"/>
            <a:ext cx="6096000" cy="22672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black"/>
                </a:solidFill>
              </a:rPr>
              <a:t>Dr. Steven C. Myers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 smtClean="0">
                <a:solidFill>
                  <a:prstClr val="black"/>
                </a:solidFill>
                <a:hlinkClick r:id="rId2"/>
              </a:rPr>
              <a:t>Myers@uakron.edu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endParaRPr lang="en-US" sz="2400" dirty="0">
              <a:solidFill>
                <a:prstClr val="black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 smtClean="0">
                <a:solidFill>
                  <a:prstClr val="black"/>
                </a:solidFill>
                <a:hlinkClick r:id="rId3" action="ppaction://hlinkfile"/>
              </a:rPr>
              <a:t>econdatascience.com</a:t>
            </a:r>
            <a:endParaRPr lang="en-US" sz="2400" dirty="0" smtClean="0">
              <a:solidFill>
                <a:prstClr val="black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 smtClean="0">
                <a:hlinkClick r:id="rId4"/>
              </a:rPr>
              <a:t>LinkedIn.com/in/</a:t>
            </a:r>
            <a:r>
              <a:rPr lang="en-US" sz="2400" dirty="0" err="1" smtClean="0">
                <a:hlinkClick r:id="rId4"/>
              </a:rPr>
              <a:t>stevencmyers</a:t>
            </a:r>
            <a:r>
              <a:rPr lang="en-US" sz="2400" dirty="0" smtClean="0"/>
              <a:t>  </a:t>
            </a:r>
            <a:endParaRPr lang="en-US" sz="2400" dirty="0"/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hlinkClick r:id="rId5"/>
              </a:rPr>
              <a:t>https://github.com/campnmug/rent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Action Button: Help 5">
            <a:hlinkClick r:id="" action="ppaction://noaction" highlightClick="1"/>
          </p:cNvPr>
          <p:cNvSpPr/>
          <p:nvPr/>
        </p:nvSpPr>
        <p:spPr>
          <a:xfrm>
            <a:off x="1198145" y="351924"/>
            <a:ext cx="2266950" cy="3028950"/>
          </a:xfrm>
          <a:prstGeom prst="actionButtonHelp">
            <a:avLst/>
          </a:prstGeom>
          <a:solidFill>
            <a:srgbClr val="F496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907" y="495300"/>
            <a:ext cx="4564453" cy="288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Applied metrics</a:t>
            </a:r>
            <a:br>
              <a:rPr lang="en-US" dirty="0" smtClean="0"/>
            </a:br>
            <a:r>
              <a:rPr lang="en-US" dirty="0" smtClean="0"/>
              <a:t>Applying both theory and statistics to data analysis.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211" y="1840832"/>
            <a:ext cx="5029200" cy="3842837"/>
          </a:xfrm>
        </p:spPr>
        <p:txBody>
          <a:bodyPr/>
          <a:lstStyle/>
          <a:p>
            <a:r>
              <a:rPr lang="en-US" dirty="0" smtClean="0"/>
              <a:t>Problem Articulation</a:t>
            </a:r>
          </a:p>
          <a:p>
            <a:pPr lvl="1"/>
            <a:r>
              <a:rPr lang="en-US" dirty="0" smtClean="0"/>
              <a:t>Formulate the question(s)</a:t>
            </a:r>
          </a:p>
          <a:p>
            <a:pPr lvl="1"/>
            <a:r>
              <a:rPr lang="en-US" dirty="0" smtClean="0"/>
              <a:t>Solve the question(s) or at least</a:t>
            </a:r>
          </a:p>
          <a:p>
            <a:pPr lvl="1"/>
            <a:r>
              <a:rPr lang="en-US" dirty="0" smtClean="0"/>
              <a:t>Formulate the way to answer</a:t>
            </a:r>
          </a:p>
          <a:p>
            <a:r>
              <a:rPr lang="en-US" dirty="0" smtClean="0"/>
              <a:t>Acquire data</a:t>
            </a:r>
          </a:p>
          <a:p>
            <a:r>
              <a:rPr lang="en-US" dirty="0" smtClean="0"/>
              <a:t>Data cleaning and preparation</a:t>
            </a:r>
          </a:p>
          <a:p>
            <a:r>
              <a:rPr lang="en-US" dirty="0" smtClean="0"/>
              <a:t>Model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9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365125"/>
            <a:ext cx="10515600" cy="541037"/>
          </a:xfrm>
        </p:spPr>
        <p:txBody>
          <a:bodyPr/>
          <a:lstStyle/>
          <a:p>
            <a:r>
              <a:rPr lang="en-US" dirty="0"/>
              <a:t>Problem Articulation versus the role of data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74086582"/>
              </p:ext>
            </p:extLst>
          </p:nvPr>
        </p:nvGraphicFramePr>
        <p:xfrm>
          <a:off x="2832100" y="1168400"/>
          <a:ext cx="8128000" cy="1400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09200608"/>
              </p:ext>
            </p:extLst>
          </p:nvPr>
        </p:nvGraphicFramePr>
        <p:xfrm>
          <a:off x="2832100" y="3000606"/>
          <a:ext cx="8128000" cy="1400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035284813"/>
              </p:ext>
            </p:extLst>
          </p:nvPr>
        </p:nvGraphicFramePr>
        <p:xfrm>
          <a:off x="2832100" y="4832812"/>
          <a:ext cx="8128000" cy="1201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82586" y="2407821"/>
            <a:ext cx="1367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/>
              <a:t>1</a:t>
            </a:r>
            <a:r>
              <a:rPr lang="en-US" sz="2400" dirty="0" smtClean="0"/>
              <a:t>Optional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2760" y="1402885"/>
            <a:ext cx="212323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“I have data let’s take a look!”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2760" y="2373127"/>
            <a:ext cx="2123239" cy="132343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81818"/>
                </a:solidFill>
              </a:rPr>
              <a:t>If you torture the data long enough, it will confess</a:t>
            </a:r>
            <a:r>
              <a:rPr lang="en-US" sz="2000" dirty="0" smtClean="0">
                <a:solidFill>
                  <a:srgbClr val="181818"/>
                </a:solidFill>
              </a:rPr>
              <a:t>. </a:t>
            </a:r>
          </a:p>
          <a:p>
            <a:r>
              <a:rPr lang="en-US" sz="2000" dirty="0" smtClean="0">
                <a:solidFill>
                  <a:srgbClr val="181818"/>
                </a:solidFill>
              </a:rPr>
              <a:t>– Ronald </a:t>
            </a:r>
            <a:r>
              <a:rPr lang="en-US" sz="2000" dirty="0" err="1" smtClean="0">
                <a:solidFill>
                  <a:srgbClr val="181818"/>
                </a:solidFill>
              </a:rPr>
              <a:t>Coase</a:t>
            </a:r>
            <a:endParaRPr lang="en-US" sz="2000" b="0" i="0" dirty="0">
              <a:solidFill>
                <a:srgbClr val="181818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83212" y="6034620"/>
            <a:ext cx="851341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Data Isn’t “Truth,” </a:t>
            </a:r>
            <a:r>
              <a:rPr lang="en-US" dirty="0" err="1"/>
              <a:t>Kalev</a:t>
            </a:r>
            <a:r>
              <a:rPr lang="en-US" dirty="0"/>
              <a:t> </a:t>
            </a:r>
            <a:r>
              <a:rPr lang="en-US" dirty="0" err="1"/>
              <a:t>Leetaru</a:t>
            </a:r>
            <a:r>
              <a:rPr lang="en-US" dirty="0"/>
              <a:t>, Forbes, May 7, 2019 accessed at </a:t>
            </a:r>
            <a:r>
              <a:rPr lang="en-US" dirty="0">
                <a:hlinkClick r:id="rId17"/>
              </a:rPr>
              <a:t>https://www.forbes.com/sites/kalevleetaru/2019/05/07/data-isnt-truth</a:t>
            </a:r>
            <a:r>
              <a:rPr lang="en-US" dirty="0"/>
              <a:t> on July 15, 2019.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701" y="3897367"/>
            <a:ext cx="211329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Data will lie to you! 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- me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27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396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Articulation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Are female </a:t>
            </a:r>
            <a:r>
              <a:rPr lang="en-US" dirty="0"/>
              <a:t>students paying higher </a:t>
            </a:r>
            <a:r>
              <a:rPr lang="en-US" dirty="0" smtClean="0"/>
              <a:t>rents than male students and why?</a:t>
            </a:r>
            <a:br>
              <a:rPr lang="en-US" dirty="0" smtClean="0"/>
            </a:br>
            <a:r>
              <a:rPr lang="en-US" dirty="0" smtClean="0"/>
              <a:t>Questions and Answers before analysis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9800" y="2105528"/>
            <a:ext cx="109982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Rents should be higher 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quantity</a:t>
            </a:r>
            <a:r>
              <a:rPr lang="en-US" sz="2400" dirty="0" smtClean="0"/>
              <a:t> of size of the apartment  increases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location</a:t>
            </a:r>
            <a:r>
              <a:rPr lang="en-US" sz="2400" dirty="0" smtClean="0"/>
              <a:t> is more preferred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safety</a:t>
            </a:r>
            <a:r>
              <a:rPr lang="en-US" sz="2400" dirty="0" smtClean="0"/>
              <a:t> of ones person and property is higher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quality </a:t>
            </a:r>
            <a:r>
              <a:rPr lang="en-US" sz="2400" dirty="0" smtClean="0"/>
              <a:t>of the apartment is higher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price of substitute</a:t>
            </a:r>
            <a:r>
              <a:rPr lang="en-US" sz="2400" dirty="0" smtClean="0"/>
              <a:t> housing (dorm, homes) is higher.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sz="2800" dirty="0" smtClean="0"/>
              <a:t>Therefore:</a:t>
            </a:r>
          </a:p>
          <a:p>
            <a:r>
              <a:rPr lang="en-US" sz="2400" dirty="0" smtClean="0"/>
              <a:t>Females will pay more if they prefer (1) to (5) more than males (explained difference)</a:t>
            </a:r>
          </a:p>
          <a:p>
            <a:r>
              <a:rPr lang="en-US" sz="2400" dirty="0" smtClean="0"/>
              <a:t>Or</a:t>
            </a:r>
          </a:p>
          <a:p>
            <a:r>
              <a:rPr lang="en-US" sz="2400" dirty="0" smtClean="0"/>
              <a:t>Females may pay more even if (1) to (5) are held constant (unexplained difference)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654800" y="2105528"/>
            <a:ext cx="4698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I want</a:t>
            </a:r>
            <a:r>
              <a:rPr lang="en-US" dirty="0" smtClean="0"/>
              <a:t>	        </a:t>
            </a:r>
            <a:r>
              <a:rPr lang="en-US" sz="2400" dirty="0" smtClean="0">
                <a:solidFill>
                  <a:srgbClr val="C00000"/>
                </a:solidFill>
              </a:rPr>
              <a:t>DATA I have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             RMPP</a:t>
            </a:r>
          </a:p>
          <a:p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             DIST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  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nothing</a:t>
            </a:r>
          </a:p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         nothing</a:t>
            </a:r>
          </a:p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         nothing</a:t>
            </a:r>
            <a:endParaRPr lang="en-US" sz="2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14900" y="2336800"/>
            <a:ext cx="1739900" cy="7620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783052" y="1997711"/>
            <a:ext cx="2113547" cy="252395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2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</a:t>
            </a:r>
            <a:r>
              <a:rPr lang="en-US" dirty="0"/>
              <a:t>female students paying higher </a:t>
            </a:r>
            <a:r>
              <a:rPr lang="en-US" dirty="0" smtClean="0"/>
              <a:t>rents and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Rental data on the campus of Ann Arbor involving gender, rooms, number of persons and distance from campus. N=32.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199885"/>
            <a:ext cx="9978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u="sng" dirty="0" smtClean="0"/>
          </a:p>
          <a:p>
            <a:r>
              <a:rPr lang="en-US" u="sng" dirty="0" smtClean="0"/>
              <a:t>Variable</a:t>
            </a:r>
            <a:r>
              <a:rPr lang="en-US" dirty="0" smtClean="0"/>
              <a:t> 	</a:t>
            </a:r>
            <a:r>
              <a:rPr lang="en-US" u="sng" dirty="0" smtClean="0"/>
              <a:t>Explanation</a:t>
            </a:r>
          </a:p>
          <a:p>
            <a:endParaRPr lang="en-US" dirty="0" smtClean="0"/>
          </a:p>
          <a:p>
            <a:r>
              <a:rPr lang="en-US" dirty="0" smtClean="0"/>
              <a:t>RENT	Monthly apartment rent (dollars) on the apartment</a:t>
            </a:r>
          </a:p>
          <a:p>
            <a:r>
              <a:rPr lang="en-US" dirty="0" smtClean="0"/>
              <a:t>NO	Number of persons living in the apartment		</a:t>
            </a:r>
            <a:r>
              <a:rPr lang="en-US" dirty="0" smtClean="0">
                <a:solidFill>
                  <a:srgbClr val="FF0000"/>
                </a:solidFill>
              </a:rPr>
              <a:t>sharing of expense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RPP	Rent/No </a:t>
            </a:r>
            <a:r>
              <a:rPr lang="en-US" dirty="0" smtClean="0"/>
              <a:t>is monthly rent charged per person </a:t>
            </a:r>
          </a:p>
          <a:p>
            <a:r>
              <a:rPr lang="en-US" dirty="0" smtClean="0"/>
              <a:t>RM	Number of rooms in the apartment			</a:t>
            </a:r>
            <a:r>
              <a:rPr lang="en-US" dirty="0" smtClean="0">
                <a:solidFill>
                  <a:srgbClr val="FF0000"/>
                </a:solidFill>
              </a:rPr>
              <a:t>quantity</a:t>
            </a:r>
          </a:p>
          <a:p>
            <a:r>
              <a:rPr lang="en-US" dirty="0" smtClean="0"/>
              <a:t>DIST	Distance in blocks from campus			</a:t>
            </a:r>
            <a:r>
              <a:rPr lang="en-US" dirty="0" smtClean="0">
                <a:solidFill>
                  <a:srgbClr val="FF0000"/>
                </a:solidFill>
              </a:rPr>
              <a:t>location</a:t>
            </a:r>
          </a:p>
          <a:p>
            <a:r>
              <a:rPr lang="en-US" smtClean="0"/>
              <a:t>SEX</a:t>
            </a:r>
            <a:r>
              <a:rPr lang="en-US"/>
              <a:t>	</a:t>
            </a:r>
            <a:r>
              <a:rPr lang="en-US" smtClean="0"/>
              <a:t>Sex </a:t>
            </a:r>
            <a:r>
              <a:rPr lang="en-US" dirty="0" smtClean="0"/>
              <a:t>(0=male, 1=female)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 controls for safety, quality, or other housing prices.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1" y="6151701"/>
            <a:ext cx="9857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err="1" smtClean="0"/>
              <a:t>Pindyck</a:t>
            </a:r>
            <a:r>
              <a:rPr lang="en-US" sz="1400" dirty="0" smtClean="0"/>
              <a:t> and </a:t>
            </a:r>
            <a:r>
              <a:rPr lang="en-US" sz="1400" dirty="0" err="1" smtClean="0"/>
              <a:t>Rubinfeld</a:t>
            </a:r>
            <a:r>
              <a:rPr lang="en-US" sz="1400" dirty="0" smtClean="0"/>
              <a:t>, Econometric Models and Economic Forecasts, 4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edition, McGraw-Hill. (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amzn.to/2q49OwA</a:t>
            </a:r>
            <a:r>
              <a:rPr lang="en-US" sz="1400" dirty="0" smtClean="0"/>
              <a:t>)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1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0044"/>
          </a:xfrm>
        </p:spPr>
        <p:txBody>
          <a:bodyPr>
            <a:normAutofit/>
          </a:bodyPr>
          <a:lstStyle/>
          <a:p>
            <a:r>
              <a:rPr lang="en-US" dirty="0" smtClean="0"/>
              <a:t>Are female </a:t>
            </a:r>
            <a:r>
              <a:rPr lang="en-US" dirty="0"/>
              <a:t>students paying higher </a:t>
            </a:r>
            <a:r>
              <a:rPr lang="en-US" dirty="0" smtClean="0"/>
              <a:t>rents and why?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1127" y="1060045"/>
            <a:ext cx="10587789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Rents should be higher as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quantity</a:t>
            </a:r>
            <a:r>
              <a:rPr lang="en-US" dirty="0" smtClean="0"/>
              <a:t> of size of the apartment  increases</a:t>
            </a:r>
          </a:p>
          <a:p>
            <a:pPr lvl="1"/>
            <a:r>
              <a:rPr lang="en-US" dirty="0" smtClean="0"/>
              <a:t>(possible variables: </a:t>
            </a:r>
            <a:r>
              <a:rPr lang="en-US" dirty="0" smtClean="0">
                <a:solidFill>
                  <a:srgbClr val="C00000"/>
                </a:solidFill>
              </a:rPr>
              <a:t>No. rooms per person (RMPP)</a:t>
            </a:r>
            <a:r>
              <a:rPr lang="en-US" dirty="0" smtClean="0"/>
              <a:t>, square-footage, </a:t>
            </a:r>
            <a:r>
              <a:rPr lang="en-US" dirty="0" err="1" smtClean="0"/>
              <a:t>sqft</a:t>
            </a:r>
            <a:r>
              <a:rPr lang="en-US" dirty="0" smtClean="0"/>
              <a:t>/room, private bedroom or shared)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location </a:t>
            </a:r>
            <a:r>
              <a:rPr lang="en-US" dirty="0" smtClean="0"/>
              <a:t>is more preferred</a:t>
            </a:r>
          </a:p>
          <a:p>
            <a:pPr lvl="1"/>
            <a:r>
              <a:rPr lang="en-US" dirty="0"/>
              <a:t>(possible variables: </a:t>
            </a:r>
            <a:r>
              <a:rPr lang="en-US" dirty="0" smtClean="0">
                <a:solidFill>
                  <a:srgbClr val="C00000"/>
                </a:solidFill>
              </a:rPr>
              <a:t>Distance from campus (DIST)</a:t>
            </a:r>
            <a:r>
              <a:rPr lang="en-US" dirty="0" smtClean="0"/>
              <a:t>, on bus line, bike path, commute time)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safety</a:t>
            </a:r>
            <a:r>
              <a:rPr lang="en-US" dirty="0" smtClean="0"/>
              <a:t> of ones person and property is higher</a:t>
            </a:r>
          </a:p>
          <a:p>
            <a:pPr lvl="1"/>
            <a:r>
              <a:rPr lang="en-US" dirty="0"/>
              <a:t>(possible variables: </a:t>
            </a:r>
            <a:r>
              <a:rPr lang="en-US" dirty="0" smtClean="0"/>
              <a:t>Crime rate on block, crime rate along walking path, street lighting)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quality</a:t>
            </a:r>
            <a:r>
              <a:rPr lang="en-US" dirty="0" smtClean="0"/>
              <a:t> of the apartment is higher</a:t>
            </a:r>
          </a:p>
          <a:p>
            <a:pPr lvl="1"/>
            <a:r>
              <a:rPr lang="en-US" dirty="0" smtClean="0"/>
              <a:t>(Census block quality designation)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price of substitute</a:t>
            </a:r>
            <a:r>
              <a:rPr lang="en-US" dirty="0" smtClean="0"/>
              <a:t> housing is higher.</a:t>
            </a:r>
          </a:p>
          <a:p>
            <a:pPr lvl="1"/>
            <a:r>
              <a:rPr lang="en-US" dirty="0"/>
              <a:t>(possible variables: </a:t>
            </a:r>
            <a:r>
              <a:rPr lang="en-US" dirty="0" smtClean="0"/>
              <a:t>Dorm costs, home cost)</a:t>
            </a:r>
          </a:p>
          <a:p>
            <a:pPr lvl="1"/>
            <a:endParaRPr lang="en-US" sz="2800" dirty="0" smtClean="0"/>
          </a:p>
          <a:p>
            <a:r>
              <a:rPr lang="en-US" sz="2400" dirty="0" smtClean="0"/>
              <a:t>Empirical Problem (PROC REG)	</a:t>
            </a:r>
            <a:r>
              <a:rPr lang="en-US" sz="2400" u="sng" dirty="0" smtClean="0"/>
              <a:t>Female [</a:t>
            </a:r>
            <a:r>
              <a:rPr lang="el-GR" sz="2400" u="sng" dirty="0" smtClean="0"/>
              <a:t>β</a:t>
            </a:r>
            <a:r>
              <a:rPr lang="en-US" sz="2400" u="sng" dirty="0" smtClean="0"/>
              <a:t>, SE(</a:t>
            </a:r>
            <a:r>
              <a:rPr lang="el-GR" sz="2400" u="sng" dirty="0" smtClean="0"/>
              <a:t>β</a:t>
            </a:r>
            <a:r>
              <a:rPr lang="en-US" sz="2400" u="sng" dirty="0" smtClean="0"/>
              <a:t>), </a:t>
            </a:r>
            <a:r>
              <a:rPr lang="el-GR" sz="2400" u="sng" dirty="0" smtClean="0"/>
              <a:t>α</a:t>
            </a:r>
            <a:r>
              <a:rPr lang="en-US" sz="2400" u="sng" dirty="0" smtClean="0"/>
              <a:t>]      </a:t>
            </a:r>
            <a:r>
              <a:rPr lang="en-US" sz="2400" u="sng" dirty="0"/>
              <a:t> </a:t>
            </a:r>
            <a:r>
              <a:rPr lang="en-US" sz="2400" u="sng" dirty="0" smtClean="0"/>
              <a:t>      Model summary   . </a:t>
            </a:r>
            <a:r>
              <a:rPr lang="en-US" sz="2800" dirty="0" smtClean="0"/>
              <a:t> 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RPP  =   f(</a:t>
            </a:r>
            <a:r>
              <a:rPr lang="en-US" sz="2400" i="1" dirty="0" err="1" smtClean="0">
                <a:solidFill>
                  <a:srgbClr val="C00000"/>
                </a:solidFill>
              </a:rPr>
              <a:t>RMPP,DIST,FEM,error</a:t>
            </a:r>
            <a:r>
              <a:rPr lang="en-US" sz="2400" i="1" dirty="0" smtClean="0">
                <a:solidFill>
                  <a:srgbClr val="C00000"/>
                </a:solidFill>
              </a:rPr>
              <a:t>)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l-GR" sz="2400" dirty="0" smtClean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= $20.02 ($16.59) 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α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=.23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RMSE=$40 F=  5.24**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6009" y="5219187"/>
            <a:ext cx="10756232" cy="15039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ways to </a:t>
            </a:r>
            <a:r>
              <a:rPr lang="en-US" smtClean="0"/>
              <a:t>treat sex </a:t>
            </a:r>
            <a:r>
              <a:rPr lang="en-US" dirty="0" smtClean="0"/>
              <a:t>(the </a:t>
            </a:r>
            <a:r>
              <a:rPr lang="en-US" smtClean="0"/>
              <a:t>variable ‘sex’ </a:t>
            </a:r>
            <a:r>
              <a:rPr lang="en-US" dirty="0" smtClean="0"/>
              <a:t>that is.)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RENAME </a:t>
            </a:r>
            <a:r>
              <a:rPr lang="en-US" smtClean="0"/>
              <a:t>Sex=Female</a:t>
            </a:r>
            <a:r>
              <a:rPr lang="en-US" dirty="0" smtClean="0"/>
              <a:t>;  (and the lazy version </a:t>
            </a:r>
            <a:r>
              <a:rPr lang="en-US" smtClean="0"/>
              <a:t>is Sex=Female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If SEX=1 </a:t>
            </a:r>
            <a:r>
              <a:rPr lang="en-US" dirty="0"/>
              <a:t>then Female=1; Else Female=0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/>
              <a:t>LABEL </a:t>
            </a:r>
            <a:r>
              <a:rPr lang="en-US" smtClean="0"/>
              <a:t>SEX=</a:t>
            </a:r>
            <a:r>
              <a:rPr lang="en-US" dirty="0"/>
              <a:t>’Female (1=female, 0=male)’;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proc</a:t>
            </a:r>
            <a:r>
              <a:rPr lang="en-US" dirty="0"/>
              <a:t> format;</a:t>
            </a:r>
          </a:p>
          <a:p>
            <a:pPr marL="914400" lvl="2" indent="0">
              <a:buNone/>
            </a:pPr>
            <a:r>
              <a:rPr lang="en-US" sz="2800" dirty="0"/>
              <a:t>value gender	1 ='Female'</a:t>
            </a:r>
          </a:p>
          <a:p>
            <a:pPr marL="914400" lvl="2" indent="0">
              <a:buNone/>
            </a:pPr>
            <a:r>
              <a:rPr lang="en-US" sz="2800" dirty="0" smtClean="0"/>
              <a:t>			0 </a:t>
            </a:r>
            <a:r>
              <a:rPr lang="en-US" sz="2800" dirty="0"/>
              <a:t>='Male';</a:t>
            </a:r>
          </a:p>
          <a:p>
            <a:pPr marL="914400" lvl="2" indent="0">
              <a:buNone/>
            </a:pPr>
            <a:r>
              <a:rPr lang="en-US" sz="2800" dirty="0" smtClean="0"/>
              <a:t>run</a:t>
            </a:r>
            <a:r>
              <a:rPr lang="en-US" sz="2800" dirty="0"/>
              <a:t>;</a:t>
            </a:r>
          </a:p>
          <a:p>
            <a:pPr marL="914400" lvl="2" indent="0">
              <a:buNone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1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226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16031</TotalTime>
  <Words>1525</Words>
  <Application>Microsoft Office PowerPoint</Application>
  <PresentationFormat>Widescreen</PresentationFormat>
  <Paragraphs>440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 Light</vt:lpstr>
      <vt:lpstr>Calibri</vt:lpstr>
      <vt:lpstr>SAS Monospace</vt:lpstr>
      <vt:lpstr>Wingdings</vt:lpstr>
      <vt:lpstr>Arial</vt:lpstr>
      <vt:lpstr>Times New Roman</vt:lpstr>
      <vt:lpstr>E226 Theme</vt:lpstr>
      <vt:lpstr>EXPLORE YOUR DATA BEFORE YOU RUSH TO ANALYSIS, YOU WILL THANK ME LATER: EXPLORATIONS IN CROSS SECTION DATA </vt:lpstr>
      <vt:lpstr>PowerPoint Presentation</vt:lpstr>
      <vt:lpstr>Structured Data Examples</vt:lpstr>
      <vt:lpstr>Applied metrics Applying both theory and statistics to data analysis. </vt:lpstr>
      <vt:lpstr>Problem Articulation versus the role of data</vt:lpstr>
      <vt:lpstr>Problem Articulation  Are female students paying higher rents than male students and why? Questions and Answers before analysis</vt:lpstr>
      <vt:lpstr>Are female students paying higher rents and Why?</vt:lpstr>
      <vt:lpstr>Are female students paying higher rents and why?</vt:lpstr>
      <vt:lpstr>Four ways to treat sex (the variable ‘sex’ that is.) </vt:lpstr>
      <vt:lpstr>Are female students paying higher rents? </vt:lpstr>
      <vt:lpstr>A funny thing happened on my way to RPP/SEX correlation –  I met some confounding variables.</vt:lpstr>
      <vt:lpstr>Illustrate with PROC SGPLOT, box plots</vt:lpstr>
      <vt:lpstr>PROC UNIVARIATE – EXTREME VALUES</vt:lpstr>
      <vt:lpstr>PROC UNIVARIATE HISTOGRAM OF RPP </vt:lpstr>
      <vt:lpstr>Alternative to deleting observations</vt:lpstr>
      <vt:lpstr>PROC FREQ as a EDA Tool: Does distance matter?</vt:lpstr>
      <vt:lpstr>Formatting for easier analysis / easier reading</vt:lpstr>
      <vt:lpstr>PROC MEANS using your defined FORMAT statements</vt:lpstr>
      <vt:lpstr>PROC TABULATE for more information in one place</vt:lpstr>
      <vt:lpstr>Now mean and std of RPP by distance and sex </vt:lpstr>
      <vt:lpstr>Scatterplots bring more clarity</vt:lpstr>
      <vt:lpstr>More detailed histograms from PROC SGPLOT</vt:lpstr>
      <vt:lpstr>Linear versus nonparametric regression of RPP=f(DIST)</vt:lpstr>
      <vt:lpstr>Linear versus nonparametric regression of RPP=f(DIST, SEX)</vt:lpstr>
      <vt:lpstr>PROC CORR to show pairwise relationships</vt:lpstr>
      <vt:lpstr>Partial Correlations of RPP and SEX holding constant RMPP and DIST</vt:lpstr>
      <vt:lpstr>PROC TTEST A STATISTICAL TEST OF DIFFERENCE BETWEEN 2 MEANS</vt:lpstr>
      <vt:lpstr>PROC TTEST A STATISTICAL TEST OF DIFFERENCE BETWEEN 2 MEANS</vt:lpstr>
      <vt:lpstr>Linear Regression</vt:lpstr>
      <vt:lpstr>Fully interactive model</vt:lpstr>
      <vt:lpstr>PowerPoint Presentation</vt:lpstr>
      <vt:lpstr>Conclusions</vt:lpstr>
      <vt:lpstr>PowerPoint Presentation</vt:lpstr>
    </vt:vector>
  </TitlesOfParts>
  <Company>The University of Akron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Myers,Steven C</dc:creator>
  <cp:lastModifiedBy>Myers,Steven C</cp:lastModifiedBy>
  <cp:revision>131</cp:revision>
  <cp:lastPrinted>2019-07-13T00:13:57Z</cp:lastPrinted>
  <dcterms:created xsi:type="dcterms:W3CDTF">2018-10-21T22:44:58Z</dcterms:created>
  <dcterms:modified xsi:type="dcterms:W3CDTF">2019-10-13T17:49:29Z</dcterms:modified>
</cp:coreProperties>
</file>