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60" r:id="rId1"/>
    <p:sldMasterId id="2147483672" r:id="rId2"/>
  </p:sldMasterIdLst>
  <p:handoutMasterIdLst>
    <p:handoutMasterId r:id="rId35"/>
  </p:handoutMasterIdLst>
  <p:sldIdLst>
    <p:sldId id="292" r:id="rId3"/>
    <p:sldId id="324" r:id="rId4"/>
    <p:sldId id="325" r:id="rId5"/>
    <p:sldId id="293" r:id="rId6"/>
    <p:sldId id="290" r:id="rId7"/>
    <p:sldId id="326" r:id="rId8"/>
    <p:sldId id="298" r:id="rId9"/>
    <p:sldId id="317" r:id="rId10"/>
    <p:sldId id="296" r:id="rId11"/>
    <p:sldId id="321" r:id="rId12"/>
    <p:sldId id="297" r:id="rId13"/>
    <p:sldId id="295" r:id="rId14"/>
    <p:sldId id="327" r:id="rId15"/>
    <p:sldId id="289" r:id="rId16"/>
    <p:sldId id="299" r:id="rId17"/>
    <p:sldId id="300" r:id="rId18"/>
    <p:sldId id="301" r:id="rId19"/>
    <p:sldId id="313" r:id="rId20"/>
    <p:sldId id="318" r:id="rId21"/>
    <p:sldId id="323" r:id="rId22"/>
    <p:sldId id="319" r:id="rId23"/>
    <p:sldId id="303" r:id="rId24"/>
    <p:sldId id="305" r:id="rId25"/>
    <p:sldId id="308" r:id="rId26"/>
    <p:sldId id="306" r:id="rId27"/>
    <p:sldId id="304" r:id="rId28"/>
    <p:sldId id="307" r:id="rId29"/>
    <p:sldId id="310" r:id="rId30"/>
    <p:sldId id="311" r:id="rId31"/>
    <p:sldId id="312" r:id="rId32"/>
    <p:sldId id="315" r:id="rId33"/>
    <p:sldId id="316" r:id="rId34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6395" autoAdjust="0"/>
  </p:normalViewPr>
  <p:slideViewPr>
    <p:cSldViewPr snapToGrid="0">
      <p:cViewPr varScale="1">
        <p:scale>
          <a:sx n="66" d="100"/>
          <a:sy n="66" d="100"/>
        </p:scale>
        <p:origin x="60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Myers" userId="93674775_tp_dropbox" providerId="OAuth2" clId="{8F7EA467-C3F1-2541-A3F1-EAEE672DB084}"/>
    <pc:docChg chg="undo custSel delSld modSld">
      <pc:chgData name="Steven Myers" userId="93674775_tp_dropbox" providerId="OAuth2" clId="{8F7EA467-C3F1-2541-A3F1-EAEE672DB084}" dt="2019-09-28T19:57:50.928" v="112" actId="14100"/>
      <pc:docMkLst>
        <pc:docMk/>
      </pc:docMkLst>
      <pc:sldChg chg="del">
        <pc:chgData name="Steven Myers" userId="93674775_tp_dropbox" providerId="OAuth2" clId="{8F7EA467-C3F1-2541-A3F1-EAEE672DB084}" dt="2019-09-28T19:48:50.437" v="17" actId="2696"/>
        <pc:sldMkLst>
          <pc:docMk/>
          <pc:sldMk cId="2538723206" sldId="287"/>
        </pc:sldMkLst>
      </pc:sldChg>
      <pc:sldChg chg="addSp modSp">
        <pc:chgData name="Steven Myers" userId="93674775_tp_dropbox" providerId="OAuth2" clId="{8F7EA467-C3F1-2541-A3F1-EAEE672DB084}" dt="2019-09-28T19:43:59.732" v="14" actId="1076"/>
        <pc:sldMkLst>
          <pc:docMk/>
          <pc:sldMk cId="2590100536" sldId="296"/>
        </pc:sldMkLst>
        <pc:spChg chg="mod">
          <ac:chgData name="Steven Myers" userId="93674775_tp_dropbox" providerId="OAuth2" clId="{8F7EA467-C3F1-2541-A3F1-EAEE672DB084}" dt="2019-09-28T19:42:48.956" v="4" actId="22"/>
          <ac:spMkLst>
            <pc:docMk/>
            <pc:sldMk cId="2590100536" sldId="296"/>
            <ac:spMk id="2" creationId="{00000000-0000-0000-0000-000000000000}"/>
          </ac:spMkLst>
        </pc:spChg>
        <pc:spChg chg="add mod">
          <ac:chgData name="Steven Myers" userId="93674775_tp_dropbox" providerId="OAuth2" clId="{8F7EA467-C3F1-2541-A3F1-EAEE672DB084}" dt="2019-09-28T19:43:59.732" v="14" actId="1076"/>
          <ac:spMkLst>
            <pc:docMk/>
            <pc:sldMk cId="2590100536" sldId="296"/>
            <ac:spMk id="3" creationId="{28DB6BA5-1B6B-6C41-999B-A5FD10B71667}"/>
          </ac:spMkLst>
        </pc:spChg>
        <pc:picChg chg="mod">
          <ac:chgData name="Steven Myers" userId="93674775_tp_dropbox" providerId="OAuth2" clId="{8F7EA467-C3F1-2541-A3F1-EAEE672DB084}" dt="2019-09-28T19:43:45.947" v="11" actId="1076"/>
          <ac:picMkLst>
            <pc:docMk/>
            <pc:sldMk cId="2590100536" sldId="296"/>
            <ac:picMk id="4" creationId="{00000000-0000-0000-0000-000000000000}"/>
          </ac:picMkLst>
        </pc:picChg>
      </pc:sldChg>
      <pc:sldChg chg="addSp modSp addAnim">
        <pc:chgData name="Steven Myers" userId="93674775_tp_dropbox" providerId="OAuth2" clId="{8F7EA467-C3F1-2541-A3F1-EAEE672DB084}" dt="2019-09-28T19:57:50.928" v="112" actId="14100"/>
        <pc:sldMkLst>
          <pc:docMk/>
          <pc:sldMk cId="2299817564" sldId="303"/>
        </pc:sldMkLst>
        <pc:spChg chg="add mod">
          <ac:chgData name="Steven Myers" userId="93674775_tp_dropbox" providerId="OAuth2" clId="{8F7EA467-C3F1-2541-A3F1-EAEE672DB084}" dt="2019-09-28T19:52:32.383" v="91" actId="14100"/>
          <ac:spMkLst>
            <pc:docMk/>
            <pc:sldMk cId="2299817564" sldId="303"/>
            <ac:spMk id="2" creationId="{E3302A21-9F0D-A742-8D5C-22F9C73BEB58}"/>
          </ac:spMkLst>
        </pc:spChg>
        <pc:cxnChg chg="add mod">
          <ac:chgData name="Steven Myers" userId="93674775_tp_dropbox" providerId="OAuth2" clId="{8F7EA467-C3F1-2541-A3F1-EAEE672DB084}" dt="2019-09-28T19:57:41.643" v="110" actId="14100"/>
          <ac:cxnSpMkLst>
            <pc:docMk/>
            <pc:sldMk cId="2299817564" sldId="303"/>
            <ac:cxnSpMk id="7" creationId="{A1220CD3-3309-5643-AA85-DD87F89B9DB1}"/>
          </ac:cxnSpMkLst>
        </pc:cxnChg>
        <pc:cxnChg chg="add mod">
          <ac:chgData name="Steven Myers" userId="93674775_tp_dropbox" providerId="OAuth2" clId="{8F7EA467-C3F1-2541-A3F1-EAEE672DB084}" dt="2019-09-28T19:57:50.928" v="112" actId="14100"/>
          <ac:cxnSpMkLst>
            <pc:docMk/>
            <pc:sldMk cId="2299817564" sldId="303"/>
            <ac:cxnSpMk id="15" creationId="{74FBC795-D51F-E043-98C8-D720066724D3}"/>
          </ac:cxnSpMkLst>
        </pc:cxnChg>
      </pc:sldChg>
      <pc:sldChg chg="modSp">
        <pc:chgData name="Steven Myers" userId="93674775_tp_dropbox" providerId="OAuth2" clId="{8F7EA467-C3F1-2541-A3F1-EAEE672DB084}" dt="2019-09-28T19:46:46.912" v="16" actId="14100"/>
        <pc:sldMkLst>
          <pc:docMk/>
          <pc:sldMk cId="133131547" sldId="318"/>
        </pc:sldMkLst>
        <pc:picChg chg="mod">
          <ac:chgData name="Steven Myers" userId="93674775_tp_dropbox" providerId="OAuth2" clId="{8F7EA467-C3F1-2541-A3F1-EAEE672DB084}" dt="2019-09-28T19:46:46.912" v="16" actId="14100"/>
          <ac:picMkLst>
            <pc:docMk/>
            <pc:sldMk cId="133131547" sldId="318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2E04FC16-4F40-4DB0-A691-B35E512CD9A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825BB82-A828-4933-9A6E-D93CD9421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9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7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7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84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9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1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75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3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1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7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724"/>
            <a:ext cx="10515600" cy="49742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070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41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229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5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3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16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28584"/>
            <a:ext cx="5181600" cy="5048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28584"/>
            <a:ext cx="5181600" cy="5048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9161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28585"/>
            <a:ext cx="5157787" cy="4942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129229"/>
            <a:ext cx="5183188" cy="493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1681163"/>
            <a:ext cx="5259388" cy="4508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653"/>
          </a:xfrm>
        </p:spPr>
        <p:txBody>
          <a:bodyPr>
            <a:noAutofit/>
          </a:bodyPr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9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DDCDC-C262-45FD-AD53-96EA30B66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97924"/>
            <a:ext cx="10515600" cy="527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4C7C-4E09-4E7D-8EC8-7B3EA98B44B2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#MWSUG2019 #bl104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DDCDC-C262-45FD-AD53-96EA30B66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7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Second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fld id="{A665B877-F81A-48B8-897D-7C0E6F7B9B65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fld id="{065C1353-D06B-4057-8846-00DD8388F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8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4C0B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4C0B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4C0B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4C0B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4C0B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4C0B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4C0B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F4C0B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condatascience.com" TargetMode="External"/><Relationship Id="rId2" Type="http://schemas.openxmlformats.org/officeDocument/2006/relationships/hyperlink" Target="mailto:Myers@uakron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campnmug/time" TargetMode="External"/><Relationship Id="rId4" Type="http://schemas.openxmlformats.org/officeDocument/2006/relationships/hyperlink" Target="https://www.linkedin.com/in/stevencmyer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stlouisfed.org/docs/api/api_key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pnmug/time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graph/?g=oEKv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red.stlouisfed.org/search/?st=empolyment-populat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fred-addi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200" y="677195"/>
            <a:ext cx="10947400" cy="206199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2000" cap="all" dirty="0">
                <a:solidFill>
                  <a:schemeClr val="tx1"/>
                </a:solidFill>
              </a:rPr>
              <a:t>MWSUG BL-101</a:t>
            </a:r>
            <a:r>
              <a:rPr lang="en-US" cap="all" dirty="0"/>
              <a:t/>
            </a:r>
            <a:br>
              <a:rPr lang="en-US" cap="all" dirty="0"/>
            </a:br>
            <a:r>
              <a:rPr lang="en-US" cap="all" dirty="0"/>
              <a:t>Exploring and characterizing</a:t>
            </a:r>
            <a:br>
              <a:rPr lang="en-US" cap="all" dirty="0"/>
            </a:br>
            <a:r>
              <a:rPr lang="en-US" cap="all" dirty="0"/>
              <a:t>time series data</a:t>
            </a:r>
            <a:br>
              <a:rPr lang="en-US" cap="all" dirty="0"/>
            </a:br>
            <a:r>
              <a:rPr lang="en-US" cap="all" dirty="0"/>
              <a:t>in a non-regression based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1411" y="3022513"/>
            <a:ext cx="7320741" cy="309211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Dr. Steven C. Myers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Department of Economics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College of Business Administration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University of Akron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Myers@uakron.edu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 action="ppaction://hlinkfile"/>
              </a:rPr>
              <a:t>Econdatascience.com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www.linkedin.com/in/stevencmyers</a:t>
            </a:r>
            <a:r>
              <a:rPr lang="en-US" dirty="0" smtClean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This paper and code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hlinkClick r:id="rId5"/>
              </a:rPr>
              <a:t>https://github.com/campnmug/time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701" y="3049111"/>
            <a:ext cx="3243067" cy="26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9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59" y="996777"/>
            <a:ext cx="11272986" cy="5525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93559" y="365124"/>
            <a:ext cx="10769600" cy="631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(3) Exporting data Using the FRED Add-in for Microsoft Excel</a:t>
            </a:r>
            <a:endParaRPr lang="en-US" sz="2400" cap="al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4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(1 to 3) Preparing </a:t>
            </a:r>
            <a:r>
              <a:rPr lang="en-US" altLang="en-US" sz="24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Excel for SAS PROC </a:t>
            </a:r>
            <a:r>
              <a:rPr lang="en-US" altLang="en-US" sz="2400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IMPORT </a:t>
            </a:r>
            <a:endParaRPr lang="en-US" sz="2400" cap="al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152960"/>
            <a:ext cx="109601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ORIGINAL TAB</a:t>
            </a:r>
            <a:r>
              <a:rPr lang="en-US" dirty="0"/>
              <a:t>- 	actual downloaded data in original form from FRED</a:t>
            </a:r>
          </a:p>
          <a:p>
            <a:pPr lvl="0" indent="2746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		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Verify and adjust if all dates and frequencies are not the same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SOURCE TAB</a:t>
            </a:r>
            <a:r>
              <a:rPr lang="en-US" dirty="0"/>
              <a:t> - 	include links to original source, citation and data dictionary</a:t>
            </a:r>
          </a:p>
          <a:p>
            <a:r>
              <a:rPr lang="en-US" dirty="0">
                <a:solidFill>
                  <a:srgbClr val="C00000"/>
                </a:solidFill>
              </a:rPr>
              <a:t>SASDATA TAB</a:t>
            </a:r>
            <a:r>
              <a:rPr lang="en-US" dirty="0"/>
              <a:t> -	copy of the original </a:t>
            </a:r>
            <a:r>
              <a:rPr lang="en-US" dirty="0" smtClean="0"/>
              <a:t>tab modified </a:t>
            </a:r>
            <a:r>
              <a:rPr lang="en-US" dirty="0"/>
              <a:t>to a SAS </a:t>
            </a:r>
            <a:r>
              <a:rPr lang="en-US" dirty="0" smtClean="0"/>
              <a:t>legal </a:t>
            </a:r>
            <a:r>
              <a:rPr lang="en-US" dirty="0"/>
              <a:t>dataset</a:t>
            </a:r>
          </a:p>
          <a:p>
            <a:r>
              <a:rPr lang="en-US" dirty="0"/>
              <a:t>		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put SAS-legal variable names in the place of the words “value” in line 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delete duplicate date columns and delete rows 1 to 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82578" y="4059157"/>
            <a:ext cx="455542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indent="2746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 IMPORT OUT= WORK.EPOP</a:t>
            </a:r>
            <a:endParaRPr lang="en-US" altLang="en-US" sz="3200" dirty="0"/>
          </a:p>
          <a:p>
            <a:pPr lvl="0" indent="2746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DATAFILE</a:t>
            </a:r>
            <a:r>
              <a:rPr lang="en-US" alt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"E-POP-data.xlsx" </a:t>
            </a:r>
            <a:endParaRPr lang="en-US" altLang="en-US" sz="3200" dirty="0"/>
          </a:p>
          <a:p>
            <a:pPr lvl="0" indent="2746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DBMS=</a:t>
            </a:r>
            <a:r>
              <a:rPr lang="en-US" altLang="en-US" dirty="0" err="1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xlsx</a:t>
            </a:r>
            <a:r>
              <a:rPr lang="en-US" alt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REPLACE;</a:t>
            </a:r>
            <a:endParaRPr lang="en-US" altLang="en-US" sz="3200" dirty="0"/>
          </a:p>
          <a:p>
            <a:pPr lvl="0" indent="2746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SHEET</a:t>
            </a:r>
            <a:r>
              <a:rPr lang="en-US" alt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='</a:t>
            </a:r>
            <a:r>
              <a:rPr lang="en-US" altLang="en-US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sasdata</a:t>
            </a:r>
            <a:r>
              <a:rPr lang="en-US" alt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'; </a:t>
            </a:r>
            <a:endParaRPr lang="en-US" altLang="en-US" sz="3200" dirty="0"/>
          </a:p>
          <a:p>
            <a:pPr lvl="0" indent="2746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RUN</a:t>
            </a:r>
            <a:r>
              <a:rPr lang="en-US" alt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45720"/>
            <a:ext cx="6440246" cy="3156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58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65125"/>
            <a:ext cx="10769600" cy="541037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sz="24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4) Acquiring SAS from SASEFRED engine of SAS/ETS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4200" y="906162"/>
            <a:ext cx="116078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AS Monospace" panose="020B0609020202020204" pitchFamily="49" charset="0"/>
              </a:rPr>
              <a:t>LIBNAME </a:t>
            </a:r>
            <a:r>
              <a:rPr lang="en-US" sz="2400" dirty="0" err="1">
                <a:latin typeface="SAS Monospace" panose="020B0609020202020204" pitchFamily="49" charset="0"/>
              </a:rPr>
              <a:t>fred</a:t>
            </a:r>
            <a:r>
              <a:rPr lang="en-US" sz="2400" dirty="0">
                <a:latin typeface="SAS Monospace" panose="020B0609020202020204" pitchFamily="49" charset="0"/>
              </a:rPr>
              <a:t> </a:t>
            </a:r>
            <a:r>
              <a:rPr lang="en-US" sz="2400" dirty="0" smtClean="0">
                <a:latin typeface="SAS Monospace" panose="020B0609020202020204" pitchFamily="49" charset="0"/>
              </a:rPr>
              <a:t>SASEFRED </a:t>
            </a:r>
            <a:r>
              <a:rPr lang="en-US" sz="2400" dirty="0">
                <a:latin typeface="SAS Monospace" panose="020B0609020202020204" pitchFamily="49" charset="0"/>
              </a:rPr>
              <a:t>"&amp;</a:t>
            </a:r>
            <a:r>
              <a:rPr lang="en-US" sz="2400" dirty="0" err="1">
                <a:latin typeface="SAS Monospace" panose="020B0609020202020204" pitchFamily="49" charset="0"/>
              </a:rPr>
              <a:t>dir</a:t>
            </a:r>
            <a:r>
              <a:rPr lang="en-US" sz="2400" dirty="0">
                <a:latin typeface="SAS Monospace" panose="020B0609020202020204" pitchFamily="49" charset="0"/>
              </a:rPr>
              <a:t>"</a:t>
            </a:r>
          </a:p>
          <a:p>
            <a:r>
              <a:rPr lang="en-US" sz="2400" dirty="0">
                <a:latin typeface="SAS Monospace" panose="020B0609020202020204" pitchFamily="49" charset="0"/>
              </a:rPr>
              <a:t>   	OUTXML=</a:t>
            </a:r>
            <a:r>
              <a:rPr lang="en-US" sz="2400" dirty="0" err="1">
                <a:latin typeface="SAS Monospace" panose="020B0609020202020204" pitchFamily="49" charset="0"/>
              </a:rPr>
              <a:t>epop</a:t>
            </a:r>
            <a:endParaRPr lang="en-US" sz="2400" dirty="0">
              <a:latin typeface="SAS Monospace" panose="020B0609020202020204" pitchFamily="49" charset="0"/>
            </a:endParaRPr>
          </a:p>
          <a:p>
            <a:r>
              <a:rPr lang="en-US" sz="2400" dirty="0">
                <a:latin typeface="SAS Monospace" panose="020B0609020202020204" pitchFamily="49" charset="0"/>
              </a:rPr>
              <a:t>   	XMLMAP="&amp;</a:t>
            </a:r>
            <a:r>
              <a:rPr lang="en-US" sz="2400" dirty="0" err="1">
                <a:latin typeface="SAS Monospace" panose="020B0609020202020204" pitchFamily="49" charset="0"/>
              </a:rPr>
              <a:t>dir</a:t>
            </a:r>
            <a:r>
              <a:rPr lang="en-US" sz="2400" dirty="0">
                <a:latin typeface="SAS Monospace" panose="020B0609020202020204" pitchFamily="49" charset="0"/>
              </a:rPr>
              <a:t>\</a:t>
            </a:r>
            <a:r>
              <a:rPr lang="en-US" sz="2400" dirty="0" err="1">
                <a:latin typeface="SAS Monospace" panose="020B0609020202020204" pitchFamily="49" charset="0"/>
              </a:rPr>
              <a:t>exportgs.map</a:t>
            </a:r>
            <a:r>
              <a:rPr lang="en-US" sz="2400" dirty="0">
                <a:latin typeface="SAS Monospace" panose="020B0609020202020204" pitchFamily="49" charset="0"/>
              </a:rPr>
              <a:t>"</a:t>
            </a:r>
          </a:p>
          <a:p>
            <a:r>
              <a:rPr lang="en-US" sz="2400" dirty="0">
                <a:latin typeface="SAS Monospace" panose="020B0609020202020204" pitchFamily="49" charset="0"/>
              </a:rPr>
              <a:t>	START='2002-01-01'</a:t>
            </a:r>
          </a:p>
          <a:p>
            <a:r>
              <a:rPr lang="en-US" sz="2400" dirty="0">
                <a:latin typeface="SAS Monospace" panose="020B0609020202020204" pitchFamily="49" charset="0"/>
              </a:rPr>
              <a:t>    	END='2019-04-01'</a:t>
            </a:r>
          </a:p>
          <a:p>
            <a:r>
              <a:rPr lang="en-US" sz="2400" dirty="0">
                <a:latin typeface="SAS Monospace" panose="020B0609020202020204" pitchFamily="49" charset="0"/>
              </a:rPr>
              <a:t>	APIKEY='</a:t>
            </a:r>
            <a:r>
              <a:rPr lang="en-US" sz="2400" dirty="0" err="1">
                <a:latin typeface="SAS Monospace" panose="020B0609020202020204" pitchFamily="49" charset="0"/>
              </a:rPr>
              <a:t>xxxxxxxxxxxxxxxxxxxxxxxxxxxxxxxx</a:t>
            </a:r>
            <a:r>
              <a:rPr lang="en-US" sz="2400" dirty="0" smtClean="0">
                <a:latin typeface="SAS Monospace" panose="020B0609020202020204" pitchFamily="49" charset="0"/>
              </a:rPr>
              <a:t>'</a:t>
            </a:r>
            <a:endParaRPr lang="en-US" sz="2400" dirty="0">
              <a:latin typeface="SAS Monospace" panose="020B0609020202020204" pitchFamily="49" charset="0"/>
            </a:endParaRPr>
          </a:p>
          <a:p>
            <a:endParaRPr lang="en-US" sz="24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/* IDLIST is comma delimited with no spaces between the single quotes. */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IDLIST=</a:t>
            </a:r>
            <a:r>
              <a:rPr lang="en-US" sz="2000" dirty="0" smtClean="0">
                <a:latin typeface="SAS Monospace" panose="020B0609020202020204" pitchFamily="49" charset="0"/>
              </a:rPr>
              <a:t>'EMRATIO,LNS12300006,LNS12300001,LNS12300002';</a:t>
            </a:r>
            <a:endParaRPr lang="en-US" sz="2000" dirty="0">
              <a:latin typeface="SAS Monospace" panose="020B0609020202020204" pitchFamily="49" charset="0"/>
            </a:endParaRP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>
                <a:latin typeface="SAS Monospace" panose="020B0609020202020204" pitchFamily="49" charset="0"/>
              </a:rPr>
              <a:t>data </a:t>
            </a:r>
            <a:r>
              <a:rPr lang="en-US" sz="2000" dirty="0" err="1">
                <a:latin typeface="SAS Monospace" panose="020B0609020202020204" pitchFamily="49" charset="0"/>
              </a:rPr>
              <a:t>work.export_epop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set </a:t>
            </a:r>
            <a:r>
              <a:rPr lang="en-US" sz="2000" dirty="0" err="1">
                <a:latin typeface="SAS Monospace" panose="020B0609020202020204" pitchFamily="49" charset="0"/>
              </a:rPr>
              <a:t>fred.epop</a:t>
            </a:r>
            <a:r>
              <a:rPr lang="en-US" sz="2000" dirty="0">
                <a:latin typeface="SAS Monospace" panose="020B0609020202020204" pitchFamily="49" charset="0"/>
              </a:rPr>
              <a:t> ;</a:t>
            </a:r>
          </a:p>
          <a:p>
            <a:r>
              <a:rPr lang="en-US" sz="2000" dirty="0">
                <a:latin typeface="SAS Monospace" panose="020B0609020202020204" pitchFamily="49" charset="0"/>
              </a:rPr>
              <a:t>	run;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err="1">
                <a:latin typeface="SAS Monospace" panose="020B0609020202020204" pitchFamily="49" charset="0"/>
              </a:rPr>
              <a:t>proc</a:t>
            </a:r>
            <a:r>
              <a:rPr lang="en-US" sz="2000" dirty="0">
                <a:latin typeface="SAS Monospace" panose="020B0609020202020204" pitchFamily="49" charset="0"/>
              </a:rPr>
              <a:t> contents data=</a:t>
            </a:r>
            <a:r>
              <a:rPr lang="en-US" sz="2000" dirty="0" err="1">
                <a:latin typeface="SAS Monospace" panose="020B0609020202020204" pitchFamily="49" charset="0"/>
              </a:rPr>
              <a:t>work.export_epop</a:t>
            </a:r>
            <a:r>
              <a:rPr lang="en-US" sz="2000" dirty="0">
                <a:latin typeface="SAS Monospace" panose="020B0609020202020204" pitchFamily="49" charset="0"/>
              </a:rPr>
              <a:t>; run;</a:t>
            </a:r>
          </a:p>
          <a:p>
            <a:r>
              <a:rPr lang="en-US" sz="2000" dirty="0" err="1">
                <a:latin typeface="SAS Monospace" panose="020B0609020202020204" pitchFamily="49" charset="0"/>
              </a:rPr>
              <a:t>proc</a:t>
            </a:r>
            <a:r>
              <a:rPr lang="en-US" sz="2000" dirty="0">
                <a:latin typeface="SAS Monospace" panose="020B0609020202020204" pitchFamily="49" charset="0"/>
              </a:rPr>
              <a:t> print data=</a:t>
            </a:r>
            <a:r>
              <a:rPr lang="en-US" sz="2000" dirty="0" err="1">
                <a:latin typeface="SAS Monospace" panose="020B0609020202020204" pitchFamily="49" charset="0"/>
              </a:rPr>
              <a:t>work.export_epop</a:t>
            </a:r>
            <a:r>
              <a:rPr lang="en-US" sz="2000" dirty="0">
                <a:latin typeface="SAS Monospace" panose="020B0609020202020204" pitchFamily="49" charset="0"/>
              </a:rPr>
              <a:t>(</a:t>
            </a:r>
            <a:r>
              <a:rPr lang="en-US" sz="2000" dirty="0" err="1">
                <a:latin typeface="SAS Monospace" panose="020B0609020202020204" pitchFamily="49" charset="0"/>
              </a:rPr>
              <a:t>obs</a:t>
            </a:r>
            <a:r>
              <a:rPr lang="en-US" sz="2000" dirty="0">
                <a:latin typeface="SAS Monospace" panose="020B0609020202020204" pitchFamily="49" charset="0"/>
              </a:rPr>
              <a:t>=15); run;</a:t>
            </a:r>
          </a:p>
        </p:txBody>
      </p:sp>
      <p:sp>
        <p:nvSpPr>
          <p:cNvPr id="3" name="Rectangle 2"/>
          <p:cNvSpPr/>
          <p:nvPr/>
        </p:nvSpPr>
        <p:spPr>
          <a:xfrm>
            <a:off x="5077059" y="4425800"/>
            <a:ext cx="6970691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 smtClean="0"/>
              <a:t>Request </a:t>
            </a:r>
            <a:r>
              <a:rPr lang="en-US" sz="2400" dirty="0"/>
              <a:t>your 32-character alphanumeric API key </a:t>
            </a:r>
            <a:r>
              <a:rPr lang="en-US" sz="2400" dirty="0" smtClean="0"/>
              <a:t>here:</a:t>
            </a:r>
          </a:p>
          <a:p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research.stlouisfed.org/docs/api/api_key.html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H="1" flipV="1">
            <a:off x="6285297" y="3176337"/>
            <a:ext cx="2277108" cy="12494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8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cap="all" dirty="0">
                <a:latin typeface="Arial" panose="020B0604020202020204" pitchFamily="34" charset="0"/>
                <a:ea typeface="Times New Roman" panose="02020603050405020304" pitchFamily="18" charset="0"/>
              </a:rPr>
              <a:t>Characterizing Time </a:t>
            </a:r>
            <a:r>
              <a:rPr lang="en-US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Series to discover</a:t>
            </a:r>
            <a:br>
              <a:rPr lang="en-US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The data generating process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82214" y="1202724"/>
                <a:ext cx="8071585" cy="497423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PROC SGPLOT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Series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VBOX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REG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LOESS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PROC </a:t>
                </a:r>
                <a:r>
                  <a:rPr lang="en-US" dirty="0" smtClean="0"/>
                  <a:t>TABULATE</a:t>
                </a:r>
                <a:endParaRPr lang="en-US" dirty="0"/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2800" dirty="0"/>
                  <a:t>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/>
                        </m:ctrlPr>
                      </m:accPr>
                      <m:e>
                        <m:r>
                          <a:rPr lang="en-US" sz="2800"/>
                          <m:t>𝑥</m:t>
                        </m:r>
                      </m:e>
                    </m:acc>
                    <m:r>
                      <a:rPr lang="en-US" sz="2800"/>
                      <m:t>)</m:t>
                    </m:r>
                  </m:oMath>
                </a14:m>
                <a:endParaRPr lang="en-US" sz="2800" dirty="0"/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2800" dirty="0"/>
                  <a:t>Volatility (Std. Deviation, s)</a:t>
                </a:r>
              </a:p>
              <a:p>
                <a:pPr marL="971550" lvl="1" indent="-514350">
                  <a:buFont typeface="+mj-lt"/>
                  <a:buAutoNum type="alphaLcPeriod"/>
                </a:pPr>
                <a:r>
                  <a:rPr lang="en-US" sz="2800" dirty="0"/>
                  <a:t>Stability (</a:t>
                </a:r>
                <a:r>
                  <a:rPr lang="en-US" sz="2800" dirty="0" err="1"/>
                  <a:t>Coeff</a:t>
                </a:r>
                <a:r>
                  <a:rPr lang="en-US" sz="2800" dirty="0"/>
                  <a:t>. Of Variation, (s/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/>
                        </m:ctrlPr>
                      </m:accPr>
                      <m:e>
                        <m:r>
                          <a:rPr lang="en-US" sz="2800"/>
                          <m:t>𝑥</m:t>
                        </m:r>
                      </m:e>
                    </m:acc>
                  </m:oMath>
                </a14:m>
                <a:r>
                  <a:rPr lang="en-US" sz="2800" dirty="0"/>
                  <a:t>)*100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82214" y="1202724"/>
                <a:ext cx="8071585" cy="4974239"/>
              </a:xfrm>
              <a:blipFill>
                <a:blip r:embed="rId2"/>
                <a:stretch>
                  <a:fillRect l="-1586" t="-1961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783630" y="906162"/>
            <a:ext cx="67023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Central tendency of a series (Mean)</a:t>
            </a:r>
          </a:p>
          <a:p>
            <a:pPr lvl="1"/>
            <a:r>
              <a:rPr lang="en-US" sz="2400" dirty="0"/>
              <a:t>Measure of volatility (Standard Deviation)</a:t>
            </a:r>
          </a:p>
          <a:p>
            <a:pPr lvl="1"/>
            <a:r>
              <a:rPr lang="en-US" sz="2400" dirty="0"/>
              <a:t>Stability of the series (CV = coefficient of variation)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356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31921" y="295534"/>
            <a:ext cx="10515600" cy="612775"/>
          </a:xfrm>
        </p:spPr>
        <p:txBody>
          <a:bodyPr>
            <a:normAutofit/>
          </a:bodyPr>
          <a:lstStyle/>
          <a:p>
            <a:r>
              <a:rPr lang="en-US" kern="12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Characterizing Time Series using </a:t>
            </a:r>
            <a:r>
              <a:rPr lang="en-US" kern="1200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Graphs</a:t>
            </a:r>
            <a:endParaRPr lang="en-US" kern="1200" cap="al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49071" y="1070104"/>
            <a:ext cx="6769769" cy="55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See any extreme values? </a:t>
            </a:r>
          </a:p>
          <a:p>
            <a:pPr marL="457200" lvl="1" indent="0">
              <a:buNone/>
            </a:pPr>
            <a:r>
              <a:rPr lang="en-US" dirty="0"/>
              <a:t>	Unusual </a:t>
            </a:r>
            <a:r>
              <a:rPr lang="en-US" dirty="0" smtClean="0"/>
              <a:t>events or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dirty="0" smtClean="0"/>
              <a:t>istake </a:t>
            </a:r>
            <a:r>
              <a:rPr lang="en-US" dirty="0"/>
              <a:t>in data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Does it have a explicit time trend?</a:t>
            </a:r>
          </a:p>
          <a:p>
            <a:pPr marL="457200" lvl="1" indent="0">
              <a:buNone/>
            </a:pPr>
            <a:r>
              <a:rPr lang="en-US" dirty="0"/>
              <a:t>	Linear or nonlinear,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Increasing </a:t>
            </a:r>
            <a:r>
              <a:rPr lang="en-US" dirty="0"/>
              <a:t>or decreasing and at what rate</a:t>
            </a:r>
          </a:p>
          <a:p>
            <a:pPr marL="457200" lvl="1" indent="0">
              <a:buNone/>
            </a:pPr>
            <a:r>
              <a:rPr lang="en-US" dirty="0"/>
              <a:t>	Cyclical pattern that repeats</a:t>
            </a:r>
          </a:p>
          <a:p>
            <a:pPr marL="457200" lvl="1" indent="0">
              <a:buNone/>
            </a:pPr>
            <a:r>
              <a:rPr lang="en-US" sz="3000" dirty="0">
                <a:solidFill>
                  <a:srgbClr val="C00000"/>
                </a:solidFill>
              </a:rPr>
              <a:t>Is there a structural break? </a:t>
            </a:r>
          </a:p>
          <a:p>
            <a:pPr marL="457200" lvl="1" indent="0">
              <a:buNone/>
            </a:pPr>
            <a:r>
              <a:rPr lang="en-US" dirty="0"/>
              <a:t>	Indicates a major change in behavior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7636042" y="948547"/>
            <a:ext cx="4421798" cy="5193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kern="0" dirty="0" smtClean="0">
                <a:solidFill>
                  <a:schemeClr val="bg1">
                    <a:lumMod val="50000"/>
                  </a:schemeClr>
                </a:solidFill>
              </a:rPr>
              <a:t>From Silvia, et al. </a:t>
            </a:r>
            <a:r>
              <a:rPr lang="en-US" sz="4000" u="sng" kern="0" dirty="0" smtClean="0">
                <a:solidFill>
                  <a:schemeClr val="bg1">
                    <a:lumMod val="50000"/>
                  </a:schemeClr>
                </a:solidFill>
              </a:rPr>
              <a:t>Economic and Business Forecasting: Analyzing and Interpreting Economic Results</a:t>
            </a:r>
            <a:r>
              <a:rPr lang="en-US" sz="4000" kern="0" dirty="0" smtClean="0">
                <a:solidFill>
                  <a:schemeClr val="bg1">
                    <a:lumMod val="50000"/>
                  </a:schemeClr>
                </a:solidFill>
              </a:rPr>
              <a:t>. Wiley, 2014.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4000" kern="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kern="0" dirty="0" smtClean="0">
                <a:solidFill>
                  <a:schemeClr val="bg1">
                    <a:lumMod val="50000"/>
                  </a:schemeClr>
                </a:solidFill>
              </a:rPr>
              <a:t>Chapter 6: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kern="0" dirty="0" smtClean="0">
                <a:solidFill>
                  <a:schemeClr val="bg1">
                    <a:lumMod val="50000"/>
                  </a:schemeClr>
                </a:solidFill>
              </a:rPr>
              <a:t>Characterizing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kern="0" dirty="0" smtClean="0">
                <a:solidFill>
                  <a:schemeClr val="bg1">
                    <a:lumMod val="50000"/>
                  </a:schemeClr>
                </a:solidFill>
              </a:rPr>
              <a:t>a Time Series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kern="0" dirty="0" smtClean="0">
                <a:solidFill>
                  <a:schemeClr val="bg1">
                    <a:lumMod val="50000"/>
                  </a:schemeClr>
                </a:solidFill>
              </a:rPr>
              <a:t>Using SAS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kern="0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  <a:endParaRPr lang="en-US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8270" y="3389879"/>
            <a:ext cx="1646514" cy="2495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80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Examine Trends in Levels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5600" y="1429941"/>
            <a:ext cx="538105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itle1 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'Employment/Population Ratios - Jul 2009 to Jul 2019';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title2 'Series measured as percentages of the respective population</a:t>
            </a:r>
            <a:r>
              <a:rPr 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.';</a:t>
            </a:r>
            <a:endParaRPr lang="en-US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 SGPLOT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data=</a:t>
            </a:r>
            <a:r>
              <a:rPr lang="en-US" sz="20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work.temp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series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x=date 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y=</a:t>
            </a:r>
            <a:r>
              <a:rPr lang="en-US" sz="2000" dirty="0" err="1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EPOPTOTpct</a:t>
            </a:r>
            <a:endParaRPr lang="en-US" sz="2000" dirty="0" smtClean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 </a:t>
            </a:r>
            <a:r>
              <a:rPr lang="en-US" sz="2000" dirty="0" err="1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curvelabel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='EPOP total';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series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x=date 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y=</a:t>
            </a:r>
            <a:r>
              <a:rPr lang="en-US" sz="2000" dirty="0" err="1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EPOPblackpct</a:t>
            </a:r>
            <a:endParaRPr lang="en-US" sz="2000" dirty="0" smtClean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/ </a:t>
            </a:r>
            <a:r>
              <a:rPr lang="en-US" sz="2000" dirty="0" err="1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curvelabel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='EPOP black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format date year4. 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xaxis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values=('1jun09'd to 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'1jul19'd 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by year); 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run;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77" y="1066800"/>
            <a:ext cx="6240375" cy="4727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76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Examine Trends in Levels indexed to be identical on June 2009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1366441"/>
            <a:ext cx="59563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title2 'Both series indexed such </a:t>
            </a:r>
            <a:endParaRPr lang="en-US" dirty="0" smtClean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that 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June 2009 EMP/POP = 100. </a:t>
            </a:r>
            <a:r>
              <a:rPr 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 SGPLOT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data=</a:t>
            </a:r>
            <a:r>
              <a:rPr lang="en-US" sz="20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work.temp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series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x=date 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y=EPOPTOT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/ </a:t>
            </a:r>
            <a:r>
              <a:rPr lang="en-US" sz="20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curvelabel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='EPOP total';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series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x=date 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y=</a:t>
            </a:r>
            <a:r>
              <a:rPr lang="en-US" sz="2000" dirty="0" err="1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EPOPblack</a:t>
            </a:r>
            <a:endParaRPr lang="en-US" sz="2000" dirty="0" smtClean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 </a:t>
            </a:r>
            <a:r>
              <a:rPr lang="en-US" sz="2000" dirty="0" err="1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curvelabel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='EPOP black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refline</a:t>
            </a:r>
            <a:r>
              <a:rPr lang="en-US" sz="2000" b="1" dirty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'1jan11'd '1jan14'd 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'1jan17'd 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	axis=x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format date year4. 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xaxis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values=('1jun09'd to 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'1jul19'd 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by year); 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run;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657" y="1366441"/>
            <a:ext cx="6337761" cy="467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8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58838"/>
            <a:ext cx="10972800" cy="792162"/>
          </a:xfrm>
        </p:spPr>
        <p:txBody>
          <a:bodyPr/>
          <a:lstStyle/>
          <a:p>
            <a:r>
              <a:rPr lang="en-US" kern="12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How do the two series behave over various time-slices of the post-recession months?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 smtClean="0"/>
              <a:t>Define group variable: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187139"/>
            <a:ext cx="11582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length group $9;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date </a:t>
            </a:r>
            <a:r>
              <a:rPr lang="en-US" sz="22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</a:t>
            </a: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'1jan09'd and date </a:t>
            </a:r>
            <a:r>
              <a:rPr lang="en-US" sz="22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'1jan11'd then group='2009-2010';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date </a:t>
            </a:r>
            <a:r>
              <a:rPr lang="en-US" sz="22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</a:t>
            </a: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'1jan11'd and date </a:t>
            </a:r>
            <a:r>
              <a:rPr lang="en-US" sz="22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'1jan14'd then group='2011-2013';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date </a:t>
            </a:r>
            <a:r>
              <a:rPr lang="en-US" sz="22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</a:t>
            </a: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'1jan14'd and date </a:t>
            </a:r>
            <a:r>
              <a:rPr lang="en-US" sz="22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'1jan17'd then group='2014-2016';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 date </a:t>
            </a:r>
            <a:r>
              <a:rPr lang="en-US" sz="22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</a:t>
            </a: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'1jan17'd and date </a:t>
            </a:r>
            <a:r>
              <a:rPr lang="en-US" sz="22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lt</a:t>
            </a:r>
            <a:r>
              <a:rPr lang="en-US" sz="22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'1jan20'd then group='2017-2019';</a:t>
            </a:r>
          </a:p>
        </p:txBody>
      </p:sp>
    </p:spTree>
    <p:extLst>
      <p:ext uri="{BB962C8B-B14F-4D97-AF65-F5344CB8AC3E}">
        <p14:creationId xmlns:p14="http://schemas.microsoft.com/office/powerpoint/2010/main" val="290558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104900"/>
            <a:ext cx="10515600" cy="50720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Table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Simple Statistics over portions of the time </a:t>
            </a:r>
            <a:r>
              <a:rPr lang="en-US" dirty="0" smtClean="0"/>
              <a:t>series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Central </a:t>
            </a:r>
            <a:r>
              <a:rPr lang="en-US" dirty="0"/>
              <a:t>tendency of a </a:t>
            </a:r>
            <a:r>
              <a:rPr lang="en-US" dirty="0"/>
              <a:t>series (</a:t>
            </a:r>
            <a:r>
              <a:rPr lang="en-US" dirty="0" smtClean="0"/>
              <a:t>Mean)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Measure </a:t>
            </a:r>
            <a:r>
              <a:rPr lang="en-US" dirty="0"/>
              <a:t>of </a:t>
            </a:r>
            <a:r>
              <a:rPr lang="en-US" dirty="0"/>
              <a:t>volatility (Standard </a:t>
            </a:r>
            <a:r>
              <a:rPr lang="en-US" dirty="0" smtClean="0"/>
              <a:t>Deviation)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Stability </a:t>
            </a:r>
            <a:r>
              <a:rPr lang="en-US" dirty="0"/>
              <a:t>of the </a:t>
            </a:r>
            <a:r>
              <a:rPr lang="en-US" dirty="0" smtClean="0"/>
              <a:t>series (CV = coefficient of variation)</a:t>
            </a:r>
            <a:endParaRPr lang="en-US" dirty="0"/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/>
              <a:t>By Group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6303963"/>
            <a:ext cx="599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From: Silvia, Chapter 4, repeated in “SAS-speak” in Chapter 6.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Characterizing Time Series using </a:t>
            </a:r>
            <a:r>
              <a:rPr lang="en-US" kern="1200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Tables</a:t>
            </a:r>
            <a:endParaRPr lang="en-US" kern="1200" cap="all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31" y="267515"/>
            <a:ext cx="10972800" cy="792162"/>
          </a:xfrm>
        </p:spPr>
        <p:txBody>
          <a:bodyPr/>
          <a:lstStyle/>
          <a:p>
            <a:r>
              <a:rPr lang="en-US" dirty="0"/>
              <a:t>PROC TABULATE TO CHARACTERIZE THE SERIES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8900" y="1320443"/>
            <a:ext cx="1109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 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TABULATE data=temp</a:t>
            </a:r>
            <a:r>
              <a:rPr 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class group;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epoptot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epopblack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</a:t>
            </a:r>
            <a:r>
              <a:rPr lang="en-US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epoptotpct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epopblackpct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Table </a:t>
            </a:r>
            <a:endParaRPr lang="en-US" dirty="0" smtClean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(mean   = 'Central tendency 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  of series (mean)' 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stddev</a:t>
            </a: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Volitility</a:t>
            </a: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series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(</a:t>
            </a:r>
            <a:r>
              <a:rPr lang="en-US" dirty="0" err="1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dev)' 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cv     = 'Stability of series (CV)')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epoptot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epopblack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epoptotpct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epopblackpct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all group='Time Slice'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run;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794131" y="3411415"/>
            <a:ext cx="301869" cy="15650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98244" y="3998098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Statistics 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794131" y="5055577"/>
            <a:ext cx="301869" cy="7561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98244" y="524898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Row Variables</a:t>
            </a: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794131" y="5934808"/>
            <a:ext cx="301869" cy="562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98244" y="6031495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Column Variables</a:t>
            </a:r>
            <a:r>
              <a:rPr lang="en-US" dirty="0">
                <a:solidFill>
                  <a:schemeClr val="accent1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1810686"/>
            <a:ext cx="6604000" cy="4686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13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investigate time series (before analysis?)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724"/>
            <a:ext cx="10515600" cy="47644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A sober person walks out of a bar and walks down the street. </a:t>
            </a:r>
          </a:p>
          <a:p>
            <a:pPr marL="0" indent="0">
              <a:buNone/>
            </a:pPr>
            <a:r>
              <a:rPr lang="en-US" sz="11200" dirty="0"/>
              <a:t>Every step </a:t>
            </a:r>
            <a:r>
              <a:rPr lang="en-US" sz="11200" dirty="0"/>
              <a:t>is</a:t>
            </a:r>
            <a:r>
              <a:rPr lang="en-US" sz="11200" dirty="0"/>
              <a:t> planned and </a:t>
            </a:r>
            <a:r>
              <a:rPr lang="en-US" sz="11200" dirty="0">
                <a:solidFill>
                  <a:srgbClr val="C00000"/>
                </a:solidFill>
              </a:rPr>
              <a:t>predictable</a:t>
            </a:r>
            <a:r>
              <a:rPr lang="en-US" sz="11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https://qph.fs.quoracdn.net/main-qimg-85602ae0258abac4a739172309395a55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381804"/>
            <a:ext cx="45484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drunk stumbles out or a bar and staggers down the street. 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Every step is </a:t>
            </a:r>
            <a:r>
              <a:rPr lang="en-US" sz="2800" dirty="0" smtClean="0"/>
              <a:t>random and </a:t>
            </a:r>
            <a:r>
              <a:rPr lang="en-US" sz="2800" dirty="0" smtClean="0">
                <a:solidFill>
                  <a:srgbClr val="C00000"/>
                </a:solidFill>
              </a:rPr>
              <a:t>unpredictable</a:t>
            </a:r>
            <a:r>
              <a:rPr lang="en-US" sz="2800" dirty="0" smtClean="0"/>
              <a:t>  </a:t>
            </a:r>
            <a:r>
              <a:rPr lang="en-US" sz="2800" dirty="0"/>
              <a:t>- hence this is a random walk.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8172" y="6400682"/>
            <a:ext cx="42816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Image: https</a:t>
            </a:r>
            <a:r>
              <a:rPr lang="en-US" sz="1400" dirty="0"/>
              <a:t>://www.quora.com/What-is-a-random-walk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309" y="2624712"/>
            <a:ext cx="1444877" cy="2444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671" y="1975733"/>
            <a:ext cx="5708746" cy="3906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53441" y="5210568"/>
                <a:ext cx="5242559" cy="101566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AutoNum type="arabicPlain"/>
                </a:pPr>
                <a:r>
                  <a:rPr lang="en-US" sz="2000" b="1" dirty="0">
                    <a:solidFill>
                      <a:prstClr val="black"/>
                    </a:solidFill>
                    <a:latin typeface="Arial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Arial"/>
                  </a:rPr>
                  <a:t>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Arial"/>
                  </a:rPr>
                  <a:t>  is a Random </a:t>
                </a:r>
                <a:r>
                  <a:rPr lang="en-US" sz="2000" b="1" dirty="0">
                    <a:solidFill>
                      <a:prstClr val="black"/>
                    </a:solidFill>
                    <a:latin typeface="Arial"/>
                  </a:rPr>
                  <a:t>Walk</a:t>
                </a:r>
              </a:p>
              <a:p>
                <a:pPr marL="342900" lvl="0" indent="-342900">
                  <a:buFontTx/>
                  <a:buAutoNum type="arabicPlain"/>
                </a:pPr>
                <a:endParaRPr lang="en-US" sz="2000" b="1" dirty="0">
                  <a:solidFill>
                    <a:prstClr val="black"/>
                  </a:solidFill>
                  <a:latin typeface="Arial"/>
                </a:endParaRPr>
              </a:p>
              <a:p>
                <a:pPr marL="342900" lvl="0" indent="-342900">
                  <a:buFontTx/>
                  <a:buAutoNum type="arabicPlain" startAt="2"/>
                </a:pPr>
                <a:r>
                  <a:rPr lang="en-US" sz="2000" b="1" dirty="0">
                    <a:solidFill>
                      <a:prstClr val="black"/>
                    </a:solidFill>
                    <a:latin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Arial"/>
                  </a:rPr>
                  <a:t>.  </a:t>
                </a:r>
                <a:endParaRPr lang="en-US" sz="2000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41" y="5210568"/>
                <a:ext cx="5242559" cy="1015663"/>
              </a:xfrm>
              <a:prstGeom prst="rect">
                <a:avLst/>
              </a:prstGeom>
              <a:blipFill>
                <a:blip r:embed="rId4"/>
                <a:stretch>
                  <a:fillRect l="-1047" t="-301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/>
          <p:cNvSpPr/>
          <p:nvPr/>
        </p:nvSpPr>
        <p:spPr>
          <a:xfrm>
            <a:off x="6458989" y="5718399"/>
            <a:ext cx="3416531" cy="765528"/>
          </a:xfrm>
          <a:prstGeom prst="wedgeRoundRectCallout">
            <a:avLst>
              <a:gd name="adj1" fmla="val -108181"/>
              <a:gd name="adj2" fmla="val -80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Which implies Growth is unpredictable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38200" y="5210567"/>
                <a:ext cx="5242559" cy="101566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342900" lvl="0" indent="-342900">
                  <a:buFontTx/>
                  <a:buAutoNum type="arabicPlain"/>
                </a:pPr>
                <a:r>
                  <a:rPr lang="en-US" sz="2000" b="1" dirty="0">
                    <a:solidFill>
                      <a:prstClr val="black"/>
                    </a:solidFill>
                    <a:latin typeface="Arial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Arial"/>
                  </a:rPr>
                  <a:t> </a:t>
                </a:r>
                <a:r>
                  <a:rPr lang="en-US" sz="2000" b="1" dirty="0" smtClean="0">
                    <a:solidFill>
                      <a:prstClr val="black"/>
                    </a:solidFill>
                    <a:latin typeface="Arial"/>
                  </a:rPr>
                  <a:t>  is a Random </a:t>
                </a:r>
                <a:r>
                  <a:rPr lang="en-US" sz="2000" b="1" dirty="0">
                    <a:solidFill>
                      <a:prstClr val="black"/>
                    </a:solidFill>
                    <a:latin typeface="Arial"/>
                  </a:rPr>
                  <a:t>Walk</a:t>
                </a:r>
              </a:p>
              <a:p>
                <a:pPr marL="342900" lvl="0" indent="-342900">
                  <a:buFontTx/>
                  <a:buAutoNum type="arabicPlain"/>
                </a:pPr>
                <a:endParaRPr lang="en-US" sz="2000" b="1" dirty="0">
                  <a:solidFill>
                    <a:prstClr val="black"/>
                  </a:solidFill>
                  <a:latin typeface="Arial"/>
                </a:endParaRPr>
              </a:p>
              <a:p>
                <a:pPr marL="342900" lvl="0" indent="-342900">
                  <a:buFontTx/>
                  <a:buAutoNum type="arabicPlain" startAt="2"/>
                </a:pPr>
                <a:r>
                  <a:rPr lang="en-US" sz="2000" b="1" dirty="0">
                    <a:solidFill>
                      <a:prstClr val="black"/>
                    </a:solidFill>
                    <a:latin typeface="Arial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prstClr val="black"/>
                    </a:solidFill>
                    <a:latin typeface="Arial"/>
                  </a:rPr>
                  <a:t>.  </a:t>
                </a:r>
                <a:endParaRPr lang="en-US" sz="2000" dirty="0">
                  <a:solidFill>
                    <a:prstClr val="black"/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10567"/>
                <a:ext cx="5242559" cy="1015663"/>
              </a:xfrm>
              <a:prstGeom prst="rect">
                <a:avLst/>
              </a:prstGeom>
              <a:blipFill>
                <a:blip r:embed="rId5"/>
                <a:stretch>
                  <a:fillRect l="-1048" t="-301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8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1" grpId="0"/>
      <p:bldP spid="8" grpId="0" animBg="1"/>
      <p:bldP spid="9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31" y="267515"/>
            <a:ext cx="10972800" cy="792162"/>
          </a:xfrm>
        </p:spPr>
        <p:txBody>
          <a:bodyPr/>
          <a:lstStyle/>
          <a:p>
            <a:r>
              <a:rPr lang="en-US" dirty="0"/>
              <a:t>PROC TABULATE TO CHARACTERIZE THE SERIES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98" y="932677"/>
            <a:ext cx="10089702" cy="569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7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7" y="966346"/>
            <a:ext cx="5528813" cy="4882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754" y="966346"/>
            <a:ext cx="6109746" cy="4882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847863" y="244510"/>
            <a:ext cx="9833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Focus on the Box Plot  as part of Characterizing a Time-Series as </a:t>
            </a:r>
            <a:r>
              <a:rPr lang="en-US" sz="2400" dirty="0" smtClean="0">
                <a:solidFill>
                  <a:srgbClr val="C00000"/>
                </a:solidFill>
              </a:rPr>
              <a:t>EDA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0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8403" y="457297"/>
            <a:ext cx="113041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title2 'Both series indexed such that June 2009 EMP/POP = 100.';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 SGPLOT data=temp; label group='Time Slice';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vbox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EPOPTOT / category=group 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boxwidth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=0.40 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discreteoffset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=-0.25 connect=median;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vbox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Epopblack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 category=group 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boxwidth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=0.40 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discreteoffset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0.25 connect=median;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run;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sz="1600" dirty="0" smtClean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title2 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'Both series measured as percentages. 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 SGPLOT 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data=temp ; label group='Time Slice';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vbox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EPOPTOTpct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/ category = group 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boxwidth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=0.50 connect=median 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vbox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Epopblackpct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 category = group </a:t>
            </a:r>
            <a:r>
              <a:rPr lang="en-US" sz="16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boxwidth</a:t>
            </a: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=0.50 connect=median 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run;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82" y="3330484"/>
            <a:ext cx="4351901" cy="3272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427" y="3330483"/>
            <a:ext cx="4359407" cy="3272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170192" y="4428241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Absolute level</a:t>
            </a:r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29984" y="398547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C00000"/>
                </a:solidFill>
              </a:rPr>
              <a:t>And relative terms</a:t>
            </a:r>
            <a:endParaRPr lang="en-US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how to create useful </a:t>
            </a:r>
            <a:r>
              <a:rPr lang="en-US" dirty="0" smtClean="0"/>
              <a:t>transforms:  </a:t>
            </a:r>
            <a:r>
              <a:rPr lang="en-US" dirty="0" smtClean="0"/>
              <a:t>The </a:t>
            </a:r>
            <a:r>
              <a:rPr lang="en-US" dirty="0"/>
              <a:t>DIF Macro</a:t>
            </a:r>
          </a:p>
        </p:txBody>
      </p:sp>
      <p:sp>
        <p:nvSpPr>
          <p:cNvPr id="3" name="Rectangle 2"/>
          <p:cNvSpPr/>
          <p:nvPr/>
        </p:nvSpPr>
        <p:spPr>
          <a:xfrm>
            <a:off x="819511" y="1224341"/>
            <a:ext cx="1070223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SAS Monospace" panose="020B0609020202020204" pitchFamily="49" charset="0"/>
              </a:rPr>
              <a:t>%macro </a:t>
            </a:r>
            <a:r>
              <a:rPr lang="en-US" sz="2400" dirty="0">
                <a:solidFill>
                  <a:srgbClr val="C00000"/>
                </a:solidFill>
                <a:latin typeface="SAS Monospace" panose="020B0609020202020204" pitchFamily="49" charset="0"/>
              </a:rPr>
              <a:t>DIF(</a:t>
            </a:r>
            <a:r>
              <a:rPr lang="en-US" sz="2400" dirty="0" err="1">
                <a:solidFill>
                  <a:srgbClr val="C00000"/>
                </a:solidFill>
                <a:latin typeface="SAS Monospace" panose="020B0609020202020204" pitchFamily="49" charset="0"/>
              </a:rPr>
              <a:t>var,n_obs_per_year</a:t>
            </a:r>
            <a:r>
              <a:rPr lang="en-US" sz="2400" dirty="0">
                <a:solidFill>
                  <a:srgbClr val="C00000"/>
                </a:solidFill>
                <a:latin typeface="SAS Monospace" panose="020B0609020202020204" pitchFamily="49" charset="0"/>
              </a:rPr>
              <a:t>, id)</a:t>
            </a:r>
            <a:r>
              <a:rPr lang="en-US" sz="2400" dirty="0">
                <a:latin typeface="SAS Monospace" panose="020B0609020202020204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To explore time series economists make many transforms. </a:t>
            </a:r>
          </a:p>
          <a:p>
            <a:r>
              <a:rPr lang="en-US" dirty="0"/>
              <a:t>This macro automates the most common transforms and adds them to the current dataset.  </a:t>
            </a:r>
          </a:p>
          <a:p>
            <a:endParaRPr lang="en-US" dirty="0"/>
          </a:p>
          <a:p>
            <a:r>
              <a:rPr lang="en-US" sz="2000" dirty="0"/>
              <a:t>Called by </a:t>
            </a:r>
            <a:r>
              <a:rPr lang="en-US" sz="2400" dirty="0">
                <a:solidFill>
                  <a:srgbClr val="C00000"/>
                </a:solidFill>
                <a:latin typeface="SAS Monospace" panose="020B0609020202020204" pitchFamily="49" charset="0"/>
              </a:rPr>
              <a:t>%DIF(</a:t>
            </a:r>
            <a:r>
              <a:rPr lang="en-US" sz="2400" dirty="0" err="1">
                <a:solidFill>
                  <a:srgbClr val="C00000"/>
                </a:solidFill>
                <a:latin typeface="SAS Monospace" panose="020B0609020202020204" pitchFamily="49" charset="0"/>
              </a:rPr>
              <a:t>var</a:t>
            </a:r>
            <a:r>
              <a:rPr lang="en-US" sz="2400" dirty="0">
                <a:solidFill>
                  <a:srgbClr val="C00000"/>
                </a:solidFill>
                <a:latin typeface="SAS Monospace" panose="020B0609020202020204" pitchFamily="49" charset="0"/>
              </a:rPr>
              <a:t>, n, id)</a:t>
            </a:r>
            <a:r>
              <a:rPr lang="en-US" sz="2000" dirty="0"/>
              <a:t> where </a:t>
            </a:r>
          </a:p>
          <a:p>
            <a:endParaRPr lang="en-US" sz="2000" dirty="0"/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‘</a:t>
            </a:r>
            <a:r>
              <a:rPr lang="en-US" sz="2000" dirty="0" err="1"/>
              <a:t>var</a:t>
            </a:r>
            <a:r>
              <a:rPr lang="en-US" sz="2000" dirty="0"/>
              <a:t>’ is the SAS variable name of variable to be transformed,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‘n’ is the number of observations in a year, and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‘id’ is a unique short abbreviation of the variable used in the naming.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Naming of the transforms consist of </a:t>
            </a:r>
          </a:p>
          <a:p>
            <a:r>
              <a:rPr lang="en-US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PREFIX || (1 or n) || id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/>
              <a:t>Example, for Percent change year over year of EMPBLACK would be </a:t>
            </a:r>
          </a:p>
          <a:p>
            <a:r>
              <a:rPr lang="en-US" dirty="0"/>
              <a:t>		</a:t>
            </a:r>
            <a:r>
              <a:rPr lang="en-US" sz="2400" dirty="0">
                <a:solidFill>
                  <a:srgbClr val="C00000"/>
                </a:solidFill>
              </a:rPr>
              <a:t>PCTD || n || EPB = PCTD4EPB</a:t>
            </a:r>
            <a:r>
              <a:rPr lang="en-US" dirty="0"/>
              <a:t>	(if the variable is quarterly) </a:t>
            </a:r>
          </a:p>
        </p:txBody>
      </p:sp>
    </p:spTree>
    <p:extLst>
      <p:ext uri="{BB962C8B-B14F-4D97-AF65-F5344CB8AC3E}">
        <p14:creationId xmlns:p14="http://schemas.microsoft.com/office/powerpoint/2010/main" val="14214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Transformations: The DIF Macro</a:t>
            </a:r>
          </a:p>
        </p:txBody>
      </p:sp>
      <p:sp>
        <p:nvSpPr>
          <p:cNvPr id="3" name="Rectangle 2"/>
          <p:cNvSpPr/>
          <p:nvPr/>
        </p:nvSpPr>
        <p:spPr>
          <a:xfrm>
            <a:off x="927576" y="958334"/>
            <a:ext cx="927214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%macro DIF(</a:t>
            </a:r>
            <a:r>
              <a:rPr lang="en-US" dirty="0" err="1"/>
              <a:t>var,n_obs_per_year</a:t>
            </a:r>
            <a:r>
              <a:rPr lang="en-US" dirty="0"/>
              <a:t>, id);</a:t>
            </a:r>
          </a:p>
          <a:p>
            <a:endParaRPr lang="en-US" dirty="0"/>
          </a:p>
          <a:p>
            <a:r>
              <a:rPr lang="en-US" sz="2000" dirty="0"/>
              <a:t>For each variable passed to the DIF Macro </a:t>
            </a:r>
          </a:p>
          <a:p>
            <a:pPr marL="1257300" lvl="2" indent="-342900">
              <a:buAutoNum type="arabicPeriod"/>
            </a:pPr>
            <a:r>
              <a:rPr lang="en-US" sz="2000" dirty="0"/>
              <a:t>12 variable transforms of the original variable are calculated and added to the dataset.</a:t>
            </a:r>
          </a:p>
          <a:p>
            <a:pPr marL="1257300" lvl="2" indent="-342900">
              <a:buAutoNum type="arabicPeriod"/>
            </a:pPr>
            <a:r>
              <a:rPr lang="en-US" sz="2000" dirty="0"/>
              <a:t>Of these 7 are growth rates </a:t>
            </a:r>
          </a:p>
          <a:p>
            <a:pPr marL="1257300" lvl="2" indent="-342900">
              <a:buAutoNum type="arabicPeriod"/>
            </a:pPr>
            <a:r>
              <a:rPr lang="en-US" sz="2000" dirty="0"/>
              <a:t>Each lag and change is calculated at 1 period and n periods.</a:t>
            </a:r>
          </a:p>
          <a:p>
            <a:pPr marL="1257300" lvl="2" indent="-342900">
              <a:buAutoNum type="arabicPeriod"/>
            </a:pPr>
            <a:r>
              <a:rPr lang="en-US" sz="2000" dirty="0"/>
              <a:t>The changes are identical to the changes allowed in FRED graphs.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N_obs_per_year</a:t>
            </a:r>
            <a:r>
              <a:rPr lang="en-US" dirty="0"/>
              <a:t> is</a:t>
            </a:r>
          </a:p>
          <a:p>
            <a:pPr lvl="2"/>
            <a:r>
              <a:rPr lang="en-US" dirty="0"/>
              <a:t>  	  1 for Annual Data Frequency</a:t>
            </a:r>
          </a:p>
          <a:p>
            <a:pPr lvl="2"/>
            <a:r>
              <a:rPr lang="en-US" dirty="0"/>
              <a:t>  	  4 for Quarterly</a:t>
            </a:r>
          </a:p>
          <a:p>
            <a:pPr lvl="2"/>
            <a:r>
              <a:rPr lang="en-US" dirty="0"/>
              <a:t>	12 for Monthly</a:t>
            </a:r>
          </a:p>
          <a:p>
            <a:pPr lvl="2"/>
            <a:r>
              <a:rPr lang="en-US" dirty="0"/>
              <a:t>	26 for Bi-weekly</a:t>
            </a:r>
          </a:p>
          <a:p>
            <a:pPr lvl="2"/>
            <a:r>
              <a:rPr lang="en-US" dirty="0"/>
              <a:t>	52 for Weekly</a:t>
            </a:r>
          </a:p>
        </p:txBody>
      </p:sp>
    </p:spTree>
    <p:extLst>
      <p:ext uri="{BB962C8B-B14F-4D97-AF65-F5344CB8AC3E}">
        <p14:creationId xmlns:p14="http://schemas.microsoft.com/office/powerpoint/2010/main" val="379674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Transformations: The DIF Macro – partial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186" y="1066800"/>
            <a:ext cx="5634931" cy="53245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00" dirty="0">
                <a:latin typeface="SAS Monospace" panose="020B0609020202020204" pitchFamily="49" charset="0"/>
              </a:rPr>
              <a:t>%macro DIF(</a:t>
            </a:r>
            <a:r>
              <a:rPr lang="en-US" sz="1700" dirty="0" err="1">
                <a:latin typeface="SAS Monospace" panose="020B0609020202020204" pitchFamily="49" charset="0"/>
              </a:rPr>
              <a:t>var,n_obs_per_year</a:t>
            </a:r>
            <a:r>
              <a:rPr lang="en-US" sz="1700" dirty="0">
                <a:latin typeface="SAS Monospace" panose="020B0609020202020204" pitchFamily="49" charset="0"/>
              </a:rPr>
              <a:t>, id);</a:t>
            </a:r>
          </a:p>
          <a:p>
            <a:endParaRPr lang="en-US" sz="1700" dirty="0">
              <a:latin typeface="SAS Monospace" panose="020B0609020202020204" pitchFamily="49" charset="0"/>
            </a:endParaRPr>
          </a:p>
          <a:p>
            <a:r>
              <a:rPr lang="en-US" sz="1700" dirty="0"/>
              <a:t>/* level variable */</a:t>
            </a:r>
          </a:p>
          <a:p>
            <a:r>
              <a:rPr lang="en-US" sz="1700" dirty="0"/>
              <a:t>   </a:t>
            </a:r>
            <a:r>
              <a:rPr lang="en-US" sz="1700" dirty="0" err="1"/>
              <a:t>LEV_&amp;id</a:t>
            </a:r>
            <a:r>
              <a:rPr lang="en-US" sz="1700" dirty="0"/>
              <a:t> = &amp;</a:t>
            </a:r>
            <a:r>
              <a:rPr lang="en-US" sz="1700" dirty="0" err="1"/>
              <a:t>var</a:t>
            </a:r>
            <a:r>
              <a:rPr lang="en-US" sz="1700" dirty="0"/>
              <a:t>;</a:t>
            </a:r>
          </a:p>
          <a:p>
            <a:r>
              <a:rPr lang="en-US" sz="1700" dirty="0"/>
              <a:t> </a:t>
            </a:r>
          </a:p>
          <a:p>
            <a:r>
              <a:rPr lang="en-US" sz="1700" dirty="0"/>
              <a:t>/* lag variable */</a:t>
            </a:r>
          </a:p>
          <a:p>
            <a:r>
              <a:rPr lang="en-US" sz="1700" dirty="0"/>
              <a:t>   LAG1&amp;id=lag(&amp;</a:t>
            </a:r>
            <a:r>
              <a:rPr lang="en-US" sz="1700" dirty="0" err="1"/>
              <a:t>var</a:t>
            </a:r>
            <a:r>
              <a:rPr lang="en-US" sz="1700" dirty="0"/>
              <a:t>);</a:t>
            </a:r>
          </a:p>
          <a:p>
            <a:r>
              <a:rPr lang="en-US" sz="1700" dirty="0"/>
              <a:t>/* if Y = variable on the RHS, this gives y(t-1) */</a:t>
            </a:r>
          </a:p>
          <a:p>
            <a:r>
              <a:rPr lang="en-US" sz="1700" dirty="0"/>
              <a:t> </a:t>
            </a:r>
          </a:p>
          <a:p>
            <a:r>
              <a:rPr lang="en-US" sz="1700" dirty="0"/>
              <a:t>/* lag </a:t>
            </a:r>
            <a:r>
              <a:rPr lang="en-US" sz="1700" dirty="0" err="1"/>
              <a:t>n_obs_per_year</a:t>
            </a:r>
            <a:r>
              <a:rPr lang="en-US" sz="1700" dirty="0"/>
              <a:t> variable */</a:t>
            </a:r>
          </a:p>
          <a:p>
            <a:r>
              <a:rPr lang="en-US" sz="1700" dirty="0"/>
              <a:t>   </a:t>
            </a:r>
            <a:r>
              <a:rPr lang="en-US" sz="1700" dirty="0" err="1"/>
              <a:t>LAG&amp;n_obs_per_year&amp;id</a:t>
            </a:r>
            <a:r>
              <a:rPr lang="en-US" sz="1700" dirty="0"/>
              <a:t>=</a:t>
            </a:r>
            <a:r>
              <a:rPr lang="en-US" sz="1700" dirty="0" err="1"/>
              <a:t>lag&amp;n_obs_per_year</a:t>
            </a:r>
            <a:r>
              <a:rPr lang="en-US" sz="1700" dirty="0"/>
              <a:t>(&amp;</a:t>
            </a:r>
            <a:r>
              <a:rPr lang="en-US" sz="1700" dirty="0" err="1"/>
              <a:t>var</a:t>
            </a:r>
            <a:r>
              <a:rPr lang="en-US" sz="1700" dirty="0"/>
              <a:t>);</a:t>
            </a:r>
          </a:p>
          <a:p>
            <a:r>
              <a:rPr lang="en-US" sz="1700" dirty="0"/>
              <a:t>/* if Y = variable on the RHS, this gives y(t-1) */</a:t>
            </a:r>
          </a:p>
          <a:p>
            <a:r>
              <a:rPr lang="en-US" sz="1700" dirty="0"/>
              <a:t> </a:t>
            </a:r>
          </a:p>
          <a:p>
            <a:r>
              <a:rPr lang="en-US" sz="1700" dirty="0"/>
              <a:t>/* Log of variable*/</a:t>
            </a:r>
          </a:p>
          <a:p>
            <a:r>
              <a:rPr lang="en-US" sz="1700" dirty="0"/>
              <a:t>   </a:t>
            </a:r>
            <a:r>
              <a:rPr lang="en-US" sz="1700" dirty="0" err="1"/>
              <a:t>LOG&amp;id</a:t>
            </a:r>
            <a:r>
              <a:rPr lang="en-US" sz="1700" dirty="0"/>
              <a:t>=log(&amp;</a:t>
            </a:r>
            <a:r>
              <a:rPr lang="en-US" sz="1700" dirty="0" err="1"/>
              <a:t>var</a:t>
            </a:r>
            <a:r>
              <a:rPr lang="en-US" sz="1700" dirty="0"/>
              <a:t>);</a:t>
            </a:r>
          </a:p>
          <a:p>
            <a:r>
              <a:rPr lang="en-US" sz="1700" dirty="0"/>
              <a:t>/* if y = variable on RHS, this gives ln(y) */</a:t>
            </a:r>
          </a:p>
          <a:p>
            <a:r>
              <a:rPr lang="en-US" sz="1700" dirty="0"/>
              <a:t> </a:t>
            </a:r>
          </a:p>
          <a:p>
            <a:r>
              <a:rPr lang="en-US" sz="1700" dirty="0"/>
              <a:t>/* Lag of log variable*/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LAGLOG&amp;id</a:t>
            </a:r>
            <a:r>
              <a:rPr lang="en-US" sz="1700" dirty="0"/>
              <a:t>=lag(</a:t>
            </a:r>
            <a:r>
              <a:rPr lang="en-US" sz="1700" dirty="0" err="1"/>
              <a:t>LOG&amp;id</a:t>
            </a:r>
            <a:r>
              <a:rPr lang="en-US" sz="1700" dirty="0"/>
              <a:t>);</a:t>
            </a:r>
          </a:p>
          <a:p>
            <a:r>
              <a:rPr lang="en-US" sz="1700" dirty="0"/>
              <a:t>/* if y = variable on RHS, this gives ln(y) */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6572" y="1066800"/>
            <a:ext cx="5756704" cy="51706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700" dirty="0"/>
              <a:t>/* Change from one period ago */</a:t>
            </a:r>
          </a:p>
          <a:p>
            <a:r>
              <a:rPr lang="en-US" sz="1700" dirty="0"/>
              <a:t>D1&amp;id=dif1(&amp;</a:t>
            </a:r>
            <a:r>
              <a:rPr lang="en-US" sz="1700" dirty="0" err="1"/>
              <a:t>var</a:t>
            </a:r>
            <a:r>
              <a:rPr lang="en-US" sz="1700" dirty="0"/>
              <a:t>);</a:t>
            </a:r>
          </a:p>
          <a:p>
            <a:r>
              <a:rPr lang="en-US" sz="1700" dirty="0"/>
              <a:t>/* if y = variable on RHS, this gives y(t)-y(t-1) */</a:t>
            </a:r>
          </a:p>
          <a:p>
            <a:r>
              <a:rPr lang="en-US" sz="1700" dirty="0"/>
              <a:t> </a:t>
            </a:r>
          </a:p>
          <a:p>
            <a:r>
              <a:rPr lang="en-US" sz="1700" dirty="0"/>
              <a:t>/* Change from 1 Year ago */</a:t>
            </a:r>
          </a:p>
          <a:p>
            <a:r>
              <a:rPr lang="en-US" sz="1700" dirty="0" err="1"/>
              <a:t>D&amp;n_obs_per_year&amp;id</a:t>
            </a:r>
            <a:r>
              <a:rPr lang="en-US" sz="1700" dirty="0"/>
              <a:t>=</a:t>
            </a:r>
            <a:r>
              <a:rPr lang="en-US" sz="1700" dirty="0" err="1"/>
              <a:t>dif&amp;n_obs_per_year</a:t>
            </a:r>
            <a:r>
              <a:rPr lang="en-US" sz="1700" dirty="0"/>
              <a:t>(&amp;</a:t>
            </a:r>
            <a:r>
              <a:rPr lang="en-US" sz="1700" dirty="0" err="1"/>
              <a:t>var</a:t>
            </a:r>
            <a:r>
              <a:rPr lang="en-US" sz="1700" dirty="0"/>
              <a:t>);</a:t>
            </a:r>
          </a:p>
          <a:p>
            <a:r>
              <a:rPr lang="en-US" sz="1700" dirty="0"/>
              <a:t>/* if y = variable on RHS, this gives y(t)-y(t-1) */</a:t>
            </a:r>
          </a:p>
          <a:p>
            <a:endParaRPr lang="en-US" sz="1700" dirty="0"/>
          </a:p>
          <a:p>
            <a:r>
              <a:rPr lang="en-US" dirty="0"/>
              <a:t>/* percent change in variable, period over period */</a:t>
            </a:r>
          </a:p>
          <a:p>
            <a:r>
              <a:rPr lang="en-US" dirty="0"/>
              <a:t>PCTD1&amp;id= ((&amp;</a:t>
            </a:r>
            <a:r>
              <a:rPr lang="en-US" dirty="0" err="1"/>
              <a:t>var</a:t>
            </a:r>
            <a:r>
              <a:rPr lang="en-US" dirty="0"/>
              <a:t> / LAG1&amp;id)-</a:t>
            </a:r>
            <a:r>
              <a:rPr lang="en-US" b="1" dirty="0"/>
              <a:t>1</a:t>
            </a:r>
            <a:r>
              <a:rPr lang="en-US" dirty="0"/>
              <a:t>)*</a:t>
            </a:r>
            <a:r>
              <a:rPr lang="en-US" b="1" dirty="0"/>
              <a:t>100</a:t>
            </a:r>
            <a:r>
              <a:rPr lang="en-US" dirty="0"/>
              <a:t>;</a:t>
            </a:r>
          </a:p>
          <a:p>
            <a:r>
              <a:rPr lang="en-US" dirty="0"/>
              <a:t>/* if y = variable on RHS, this gives [y(t)/y(t-1)-1]*100 */</a:t>
            </a:r>
          </a:p>
          <a:p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sz="1700" dirty="0"/>
              <a:t>/* Other lines omitted for space */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%mend;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0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98925" y="1470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49361"/>
              </p:ext>
            </p:extLst>
          </p:nvPr>
        </p:nvGraphicFramePr>
        <p:xfrm>
          <a:off x="596900" y="228600"/>
          <a:ext cx="11163300" cy="6215211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409829">
                  <a:extLst>
                    <a:ext uri="{9D8B030D-6E8A-4147-A177-3AD203B41FA5}">
                      <a16:colId xmlns:a16="http://schemas.microsoft.com/office/drawing/2014/main" val="1375698211"/>
                    </a:ext>
                  </a:extLst>
                </a:gridCol>
                <a:gridCol w="1022471">
                  <a:extLst>
                    <a:ext uri="{9D8B030D-6E8A-4147-A177-3AD203B41FA5}">
                      <a16:colId xmlns:a16="http://schemas.microsoft.com/office/drawing/2014/main" val="774354604"/>
                    </a:ext>
                  </a:extLst>
                </a:gridCol>
                <a:gridCol w="2523396">
                  <a:extLst>
                    <a:ext uri="{9D8B030D-6E8A-4147-A177-3AD203B41FA5}">
                      <a16:colId xmlns:a16="http://schemas.microsoft.com/office/drawing/2014/main" val="3039179711"/>
                    </a:ext>
                  </a:extLst>
                </a:gridCol>
                <a:gridCol w="4207604">
                  <a:extLst>
                    <a:ext uri="{9D8B030D-6E8A-4147-A177-3AD203B41FA5}">
                      <a16:colId xmlns:a16="http://schemas.microsoft.com/office/drawing/2014/main" val="298438451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Prefix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Math representation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SAS CODE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3479456288"/>
                  </a:ext>
                </a:extLst>
              </a:tr>
              <a:tr h="218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level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LEV_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Y</a:t>
                      </a:r>
                      <a:r>
                        <a:rPr lang="en-US" sz="2000" baseline="-25000" dirty="0" err="1">
                          <a:effectLst/>
                        </a:rPr>
                        <a:t>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LEV_&amp;id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 = 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var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3813075468"/>
                  </a:ext>
                </a:extLst>
              </a:tr>
              <a:tr h="218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One period lag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LAG1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r>
                        <a:rPr lang="en-US" sz="2000" baseline="-25000">
                          <a:effectLst/>
                        </a:rPr>
                        <a:t>t-1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LAG1&amp;id = lag(&amp;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var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1388037500"/>
                  </a:ext>
                </a:extLst>
              </a:tr>
              <a:tr h="218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One year ago lag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LAGn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Y</a:t>
                      </a:r>
                      <a:r>
                        <a:rPr lang="en-US" sz="2000" baseline="-25000" dirty="0" err="1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-n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LAG&amp;n_obs_per_year&amp;id</a:t>
                      </a:r>
                      <a:endParaRPr lang="en-US" sz="1600" dirty="0">
                        <a:effectLst/>
                        <a:latin typeface="SAS Monospace" panose="020B0609020202020204" pitchFamily="49" charset="0"/>
                      </a:endParaRPr>
                    </a:p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=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lag&amp;n_obs_per_year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(&amp;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var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1976539936"/>
                  </a:ext>
                </a:extLst>
              </a:tr>
              <a:tr h="218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Change from one period ago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r>
                        <a:rPr lang="en-US" sz="2000" baseline="-25000">
                          <a:effectLst/>
                        </a:rPr>
                        <a:t>t</a:t>
                      </a:r>
                      <a:r>
                        <a:rPr lang="en-US" sz="2000">
                          <a:effectLst/>
                        </a:rPr>
                        <a:t> – Y</a:t>
                      </a:r>
                      <a:r>
                        <a:rPr lang="en-US" sz="2000" baseline="-25000">
                          <a:effectLst/>
                        </a:rPr>
                        <a:t>t-1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D1&amp;id=dif1(&amp;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var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514517501"/>
                  </a:ext>
                </a:extLst>
              </a:tr>
              <a:tr h="2181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Change from 1 Year ago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Dn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 err="1">
                          <a:effectLst/>
                        </a:rPr>
                        <a:t>Y</a:t>
                      </a:r>
                      <a:r>
                        <a:rPr lang="en-US" sz="2000" baseline="-25000" dirty="0" err="1"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 – </a:t>
                      </a:r>
                      <a:r>
                        <a:rPr lang="en-US" sz="2000" dirty="0" err="1">
                          <a:effectLst/>
                        </a:rPr>
                        <a:t>Y</a:t>
                      </a:r>
                      <a:r>
                        <a:rPr lang="en-US" sz="2000" baseline="-25000" dirty="0" err="1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-n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D&amp;n_obs_per_year&amp;id</a:t>
                      </a:r>
                      <a:endParaRPr lang="en-US" sz="1600" dirty="0">
                        <a:effectLst/>
                        <a:latin typeface="SAS Monospace" panose="020B0609020202020204" pitchFamily="49" charset="0"/>
                      </a:endParaRPr>
                    </a:p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=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dif&amp;n_obs_per_year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(&amp;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var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3993696209"/>
                  </a:ext>
                </a:extLst>
              </a:tr>
              <a:tr h="4727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Percent change in variable, period over period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PCTD1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((Y</a:t>
                      </a:r>
                      <a:r>
                        <a:rPr lang="en-US" sz="2000" baseline="-25000">
                          <a:effectLst/>
                        </a:rPr>
                        <a:t>t</a:t>
                      </a:r>
                      <a:r>
                        <a:rPr lang="en-US" sz="2000">
                          <a:effectLst/>
                        </a:rPr>
                        <a:t>/Y</a:t>
                      </a:r>
                      <a:r>
                        <a:rPr lang="en-US" sz="2000" baseline="-25000">
                          <a:effectLst/>
                        </a:rPr>
                        <a:t>t-1</a:t>
                      </a:r>
                      <a:r>
                        <a:rPr lang="en-US" sz="2000">
                          <a:effectLst/>
                        </a:rPr>
                        <a:t>)-1)*100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PCTD1&amp;id=((&amp;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var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/LAG1&amp;id)-1)*100;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3894712484"/>
                  </a:ext>
                </a:extLst>
              </a:tr>
              <a:tr h="47275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Percent change from one year ago, year over year</a:t>
                      </a:r>
                      <a:endParaRPr lang="en-US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PCTDn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((</a:t>
                      </a:r>
                      <a:r>
                        <a:rPr lang="en-US" sz="2000" dirty="0" err="1">
                          <a:effectLst/>
                        </a:rPr>
                        <a:t>Y</a:t>
                      </a:r>
                      <a:r>
                        <a:rPr lang="en-US" sz="2000" baseline="-25000" dirty="0" err="1"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/</a:t>
                      </a:r>
                      <a:r>
                        <a:rPr lang="en-US" sz="2000" dirty="0" err="1">
                          <a:effectLst/>
                        </a:rPr>
                        <a:t>Y</a:t>
                      </a:r>
                      <a:r>
                        <a:rPr lang="en-US" sz="2000" baseline="-25000" dirty="0" err="1">
                          <a:effectLst/>
                        </a:rPr>
                        <a:t>t</a:t>
                      </a:r>
                      <a:r>
                        <a:rPr lang="en-US" sz="2000" baseline="-25000" dirty="0">
                          <a:effectLst/>
                        </a:rPr>
                        <a:t>-n</a:t>
                      </a:r>
                      <a:r>
                        <a:rPr lang="en-US" sz="2000" dirty="0">
                          <a:effectLst/>
                        </a:rPr>
                        <a:t>)-1)*100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PCTD&amp;n_obs_per_year&amp;id</a:t>
                      </a:r>
                      <a:endParaRPr lang="en-US" sz="1600" dirty="0">
                        <a:effectLst/>
                        <a:latin typeface="SAS Monospace" panose="020B0609020202020204" pitchFamily="49" charset="0"/>
                      </a:endParaRPr>
                    </a:p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=((&amp;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var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 / 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LAG&amp;n_obs_per_year&amp;id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)-1)*100;</a:t>
                      </a: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3704048941"/>
                  </a:ext>
                </a:extLst>
              </a:tr>
              <a:tr h="5273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Compounded Annual Rate of Change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CARCn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(((</a:t>
                      </a:r>
                      <a:r>
                        <a:rPr lang="en-US" sz="2000" dirty="0" err="1">
                          <a:effectLst/>
                        </a:rPr>
                        <a:t>Y</a:t>
                      </a:r>
                      <a:r>
                        <a:rPr lang="en-US" sz="2000" baseline="-25000" dirty="0" err="1"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/Y</a:t>
                      </a:r>
                      <a:r>
                        <a:rPr lang="en-US" sz="2000" baseline="-25000" dirty="0">
                          <a:effectLst/>
                        </a:rPr>
                        <a:t>t-1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r>
                        <a:rPr lang="en-US" sz="2000" baseline="30000" dirty="0">
                          <a:effectLst/>
                        </a:rPr>
                        <a:t>n</a:t>
                      </a:r>
                      <a:r>
                        <a:rPr lang="en-US" sz="2000" dirty="0">
                          <a:effectLst/>
                        </a:rPr>
                        <a:t>)-1)*100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CARC&amp;n_obs_per_year&amp;id</a:t>
                      </a:r>
                      <a:endParaRPr lang="en-US" sz="1600" dirty="0">
                        <a:effectLst/>
                        <a:latin typeface="SAS Monospace" panose="020B0609020202020204" pitchFamily="49" charset="0"/>
                      </a:endParaRPr>
                    </a:p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=(((&amp;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var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/LAG1&amp;id)**&amp;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n_obs_per_year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 )-1)*100;</a:t>
                      </a: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3145564895"/>
                  </a:ext>
                </a:extLst>
              </a:tr>
              <a:tr h="1636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Log of variable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LOG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lnY</a:t>
                      </a:r>
                      <a:r>
                        <a:rPr lang="en-US" sz="2000" baseline="-25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LOG&amp;id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=log(&amp;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var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3721898075"/>
                  </a:ext>
                </a:extLst>
              </a:tr>
              <a:tr h="3272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Lag of log variable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LAGLOG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</a:rPr>
                        <a:t>lnY</a:t>
                      </a:r>
                      <a:r>
                        <a:rPr lang="en-US" sz="2000" baseline="-25000">
                          <a:effectLst/>
                        </a:rPr>
                        <a:t>t-1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LAGLOG&amp;id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=lag(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LOG&amp;id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);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605122756"/>
                  </a:ext>
                </a:extLst>
              </a:tr>
              <a:tr h="5818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Continually Compounded Rate of Change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CCR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lnY</a:t>
                      </a:r>
                      <a:r>
                        <a:rPr lang="en-US" sz="2000" baseline="-25000" dirty="0" err="1"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 - lnY</a:t>
                      </a:r>
                      <a:r>
                        <a:rPr lang="en-US" sz="2000" baseline="-25000" dirty="0">
                          <a:effectLst/>
                        </a:rPr>
                        <a:t>t-1</a:t>
                      </a:r>
                      <a:r>
                        <a:rPr lang="en-US" sz="2000" dirty="0">
                          <a:effectLst/>
                        </a:rPr>
                        <a:t>)*100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CCR&amp;id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=(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LOG&amp;id-LAGLOG&amp;id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)*100;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3754409785"/>
                  </a:ext>
                </a:extLst>
              </a:tr>
              <a:tr h="6364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Continually Compounded Annual Rate of Change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CCAR</a:t>
                      </a:r>
                      <a:endParaRPr lang="en-US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lnY</a:t>
                      </a:r>
                      <a:r>
                        <a:rPr lang="en-US" sz="2000" baseline="-25000" dirty="0" err="1">
                          <a:effectLst/>
                        </a:rPr>
                        <a:t>t</a:t>
                      </a:r>
                      <a:r>
                        <a:rPr lang="en-US" sz="2000" dirty="0">
                          <a:effectLst/>
                        </a:rPr>
                        <a:t> - lnY</a:t>
                      </a:r>
                      <a:r>
                        <a:rPr lang="en-US" sz="2000" baseline="-25000" dirty="0">
                          <a:effectLst/>
                        </a:rPr>
                        <a:t>t-1</a:t>
                      </a:r>
                      <a:r>
                        <a:rPr lang="en-US" sz="2000" dirty="0">
                          <a:effectLst/>
                        </a:rPr>
                        <a:t>)*100*n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46" marR="22546" marT="0" marB="0"/>
                </a:tc>
                <a:tc>
                  <a:txBody>
                    <a:bodyPr/>
                    <a:lstStyle/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CCAR&amp;id</a:t>
                      </a:r>
                      <a:endParaRPr lang="en-US" sz="1600" dirty="0">
                        <a:effectLst/>
                        <a:latin typeface="SAS Monospace" panose="020B0609020202020204" pitchFamily="49" charset="0"/>
                      </a:endParaRPr>
                    </a:p>
                    <a:p>
                      <a:pPr mar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=(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LOG&amp;id-LAGLOG&amp;id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)*100*&amp;</a:t>
                      </a:r>
                      <a:r>
                        <a:rPr lang="en-US" sz="1600" dirty="0" err="1">
                          <a:effectLst/>
                          <a:latin typeface="SAS Monospace" panose="020B0609020202020204" pitchFamily="49" charset="0"/>
                        </a:rPr>
                        <a:t>n_obs_per_year</a:t>
                      </a:r>
                      <a:r>
                        <a:rPr lang="en-US" sz="1600" dirty="0">
                          <a:effectLst/>
                          <a:latin typeface="SAS Monospace" panose="020B0609020202020204" pitchFamily="49" charset="0"/>
                        </a:rPr>
                        <a:t>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SAS Monospace" panose="020B0609020202020204" pitchFamily="49" charset="0"/>
                        <a:ea typeface="Calibri" panose="020F0502020204030204" pitchFamily="34" charset="0"/>
                        <a:cs typeface="Courier New" panose="02070309020205020404" pitchFamily="49" charset="0"/>
                      </a:endParaRPr>
                    </a:p>
                  </a:txBody>
                  <a:tcPr marL="22546" marR="22546" marT="0" marB="0"/>
                </a:tc>
                <a:extLst>
                  <a:ext uri="{0D108BD9-81ED-4DB2-BD59-A6C34878D82A}">
                    <a16:rowId xmlns:a16="http://schemas.microsoft.com/office/drawing/2014/main" val="87302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7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Explore Macro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0311" y="526473"/>
            <a:ext cx="7297190" cy="53553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SAS Monospace" panose="020B0609020202020204" pitchFamily="49" charset="0"/>
              </a:rPr>
              <a:t>%macro explore(n);</a:t>
            </a:r>
          </a:p>
          <a:p>
            <a:r>
              <a:rPr lang="en-US" dirty="0">
                <a:latin typeface="SAS Monospace" panose="020B0609020202020204" pitchFamily="49" charset="0"/>
              </a:rPr>
              <a:t> </a:t>
            </a:r>
          </a:p>
          <a:p>
            <a:r>
              <a:rPr lang="en-US" dirty="0">
                <a:latin typeface="SAS Monospace" panose="020B0609020202020204" pitchFamily="49" charset="0"/>
              </a:rPr>
              <a:t>%let </a:t>
            </a:r>
            <a:r>
              <a:rPr lang="en-US" dirty="0" err="1">
                <a:solidFill>
                  <a:srgbClr val="C00000"/>
                </a:solidFill>
                <a:latin typeface="SAS Monospace" panose="020B0609020202020204" pitchFamily="49" charset="0"/>
              </a:rPr>
              <a:t>var_list</a:t>
            </a:r>
            <a:r>
              <a:rPr lang="en-US" dirty="0">
                <a:latin typeface="SAS Monospace" panose="020B0609020202020204" pitchFamily="49" charset="0"/>
              </a:rPr>
              <a:t> = LEV_ </a:t>
            </a:r>
            <a:r>
              <a:rPr lang="en-US" dirty="0" err="1">
                <a:latin typeface="SAS Monospace" panose="020B0609020202020204" pitchFamily="49" charset="0"/>
              </a:rPr>
              <a:t>D&amp;n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PCTD&amp;n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CARC&amp;n</a:t>
            </a:r>
            <a:r>
              <a:rPr lang="en-US" dirty="0">
                <a:latin typeface="SAS Monospace" panose="020B0609020202020204" pitchFamily="49" charset="0"/>
              </a:rPr>
              <a:t> CCAR;</a:t>
            </a:r>
          </a:p>
          <a:p>
            <a:r>
              <a:rPr lang="en-US" dirty="0">
                <a:latin typeface="SAS Monospace" panose="020B0609020202020204" pitchFamily="49" charset="0"/>
              </a:rPr>
              <a:t>%local </a:t>
            </a:r>
            <a:r>
              <a:rPr lang="en-US" dirty="0" err="1">
                <a:latin typeface="SAS Monospace" panose="020B0609020202020204" pitchFamily="49" charset="0"/>
              </a:rPr>
              <a:t>i</a:t>
            </a:r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err="1">
                <a:latin typeface="SAS Monospace" panose="020B0609020202020204" pitchFamily="49" charset="0"/>
              </a:rPr>
              <a:t>next_name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%local j </a:t>
            </a:r>
            <a:r>
              <a:rPr lang="en-US" dirty="0" err="1">
                <a:latin typeface="SAS Monospace" panose="020B0609020202020204" pitchFamily="49" charset="0"/>
              </a:rPr>
              <a:t>next_var</a:t>
            </a:r>
            <a:r>
              <a:rPr lang="en-US" dirty="0">
                <a:latin typeface="SAS Monospace" panose="020B0609020202020204" pitchFamily="49" charset="0"/>
              </a:rPr>
              <a:t>;</a:t>
            </a:r>
          </a:p>
          <a:p>
            <a:r>
              <a:rPr lang="en-US" dirty="0">
                <a:latin typeface="SAS Monospace" panose="020B0609020202020204" pitchFamily="49" charset="0"/>
              </a:rPr>
              <a:t> </a:t>
            </a:r>
          </a:p>
          <a:p>
            <a:r>
              <a:rPr lang="en-US" dirty="0">
                <a:latin typeface="SAS Monospace" panose="020B0609020202020204" pitchFamily="49" charset="0"/>
              </a:rPr>
              <a:t>   %do </a:t>
            </a:r>
            <a:r>
              <a:rPr lang="en-US" dirty="0" err="1">
                <a:latin typeface="SAS Monospace" panose="020B0609020202020204" pitchFamily="49" charset="0"/>
              </a:rPr>
              <a:t>i</a:t>
            </a:r>
            <a:r>
              <a:rPr lang="en-US" dirty="0">
                <a:latin typeface="SAS Monospace" panose="020B0609020202020204" pitchFamily="49" charset="0"/>
              </a:rPr>
              <a:t>=1 %to %</a:t>
            </a:r>
            <a:r>
              <a:rPr lang="en-US" dirty="0" err="1">
                <a:latin typeface="SAS Monospace" panose="020B0609020202020204" pitchFamily="49" charset="0"/>
              </a:rPr>
              <a:t>sysfunc</a:t>
            </a:r>
            <a:r>
              <a:rPr lang="en-US" dirty="0">
                <a:latin typeface="SAS Monospace" panose="020B0609020202020204" pitchFamily="49" charset="0"/>
              </a:rPr>
              <a:t>(</a:t>
            </a:r>
            <a:r>
              <a:rPr lang="en-US" dirty="0" err="1">
                <a:latin typeface="SAS Monospace" panose="020B0609020202020204" pitchFamily="49" charset="0"/>
              </a:rPr>
              <a:t>countw</a:t>
            </a:r>
            <a:r>
              <a:rPr lang="en-US" dirty="0">
                <a:latin typeface="SAS Monospace" panose="020B0609020202020204" pitchFamily="49" charset="0"/>
              </a:rPr>
              <a:t>(&amp;</a:t>
            </a:r>
            <a:r>
              <a:rPr lang="en-US" dirty="0" err="1">
                <a:latin typeface="SAS Monospace" panose="020B0609020202020204" pitchFamily="49" charset="0"/>
              </a:rPr>
              <a:t>name_list</a:t>
            </a:r>
            <a:r>
              <a:rPr lang="en-US" dirty="0">
                <a:latin typeface="SAS Monospace" panose="020B0609020202020204" pitchFamily="49" charset="0"/>
              </a:rPr>
              <a:t>));</a:t>
            </a:r>
          </a:p>
          <a:p>
            <a:r>
              <a:rPr lang="en-US" dirty="0">
                <a:latin typeface="SAS Monospace" panose="020B0609020202020204" pitchFamily="49" charset="0"/>
              </a:rPr>
              <a:t>	%let </a:t>
            </a:r>
            <a:r>
              <a:rPr lang="en-US" dirty="0" err="1">
                <a:latin typeface="SAS Monospace" panose="020B0609020202020204" pitchFamily="49" charset="0"/>
              </a:rPr>
              <a:t>next_name</a:t>
            </a:r>
            <a:r>
              <a:rPr lang="en-US" dirty="0">
                <a:latin typeface="SAS Monospace" panose="020B0609020202020204" pitchFamily="49" charset="0"/>
              </a:rPr>
              <a:t> = %scan(&amp;</a:t>
            </a:r>
            <a:r>
              <a:rPr lang="en-US" dirty="0" err="1">
                <a:latin typeface="SAS Monospace" panose="020B0609020202020204" pitchFamily="49" charset="0"/>
              </a:rPr>
              <a:t>name_list</a:t>
            </a:r>
            <a:r>
              <a:rPr lang="en-US" dirty="0">
                <a:latin typeface="SAS Monospace" panose="020B0609020202020204" pitchFamily="49" charset="0"/>
              </a:rPr>
              <a:t>, &amp;</a:t>
            </a:r>
            <a:r>
              <a:rPr lang="en-US" dirty="0" err="1">
                <a:latin typeface="SAS Monospace" panose="020B0609020202020204" pitchFamily="49" charset="0"/>
              </a:rPr>
              <a:t>i</a:t>
            </a:r>
            <a:r>
              <a:rPr lang="en-US" dirty="0">
                <a:latin typeface="SAS Monospace" panose="020B0609020202020204" pitchFamily="49" charset="0"/>
              </a:rPr>
              <a:t>);</a:t>
            </a:r>
          </a:p>
          <a:p>
            <a:r>
              <a:rPr lang="en-US" dirty="0">
                <a:latin typeface="SAS Monospace" panose="020B0609020202020204" pitchFamily="49" charset="0"/>
              </a:rPr>
              <a:t> </a:t>
            </a:r>
          </a:p>
          <a:p>
            <a:r>
              <a:rPr lang="en-US" dirty="0">
                <a:latin typeface="SAS Monospace" panose="020B0609020202020204" pitchFamily="49" charset="0"/>
              </a:rPr>
              <a:t>	%do j=1 %to %</a:t>
            </a:r>
            <a:r>
              <a:rPr lang="en-US" dirty="0" err="1">
                <a:latin typeface="SAS Monospace" panose="020B0609020202020204" pitchFamily="49" charset="0"/>
              </a:rPr>
              <a:t>sysfunc</a:t>
            </a:r>
            <a:r>
              <a:rPr lang="en-US" dirty="0">
                <a:latin typeface="SAS Monospace" panose="020B0609020202020204" pitchFamily="49" charset="0"/>
              </a:rPr>
              <a:t>(</a:t>
            </a:r>
            <a:r>
              <a:rPr lang="en-US" dirty="0" err="1">
                <a:latin typeface="SAS Monospace" panose="020B0609020202020204" pitchFamily="49" charset="0"/>
              </a:rPr>
              <a:t>countw</a:t>
            </a:r>
            <a:r>
              <a:rPr lang="en-US" dirty="0">
                <a:latin typeface="SAS Monospace" panose="020B0609020202020204" pitchFamily="49" charset="0"/>
              </a:rPr>
              <a:t>(&amp;</a:t>
            </a:r>
            <a:r>
              <a:rPr lang="en-US" dirty="0" err="1">
                <a:latin typeface="SAS Monospace" panose="020B0609020202020204" pitchFamily="49" charset="0"/>
              </a:rPr>
              <a:t>var_list</a:t>
            </a:r>
            <a:r>
              <a:rPr lang="en-US" dirty="0">
                <a:latin typeface="SAS Monospace" panose="020B0609020202020204" pitchFamily="49" charset="0"/>
              </a:rPr>
              <a:t>));</a:t>
            </a:r>
          </a:p>
          <a:p>
            <a:r>
              <a:rPr lang="en-US" dirty="0">
                <a:latin typeface="SAS Monospace" panose="020B0609020202020204" pitchFamily="49" charset="0"/>
              </a:rPr>
              <a:t>	%let </a:t>
            </a:r>
            <a:r>
              <a:rPr lang="en-US" dirty="0" err="1">
                <a:latin typeface="SAS Monospace" panose="020B0609020202020204" pitchFamily="49" charset="0"/>
              </a:rPr>
              <a:t>next_var</a:t>
            </a:r>
            <a:r>
              <a:rPr lang="en-US" dirty="0">
                <a:latin typeface="SAS Monospace" panose="020B0609020202020204" pitchFamily="49" charset="0"/>
              </a:rPr>
              <a:t> = %scan(&amp;</a:t>
            </a:r>
            <a:r>
              <a:rPr lang="en-US" dirty="0" err="1">
                <a:latin typeface="SAS Monospace" panose="020B0609020202020204" pitchFamily="49" charset="0"/>
              </a:rPr>
              <a:t>var_list</a:t>
            </a:r>
            <a:r>
              <a:rPr lang="en-US" dirty="0">
                <a:latin typeface="SAS Monospace" panose="020B0609020202020204" pitchFamily="49" charset="0"/>
              </a:rPr>
              <a:t>, &amp;j);</a:t>
            </a:r>
          </a:p>
          <a:p>
            <a:r>
              <a:rPr lang="en-US" dirty="0">
                <a:latin typeface="SAS Monospace" panose="020B0609020202020204" pitchFamily="49" charset="0"/>
              </a:rPr>
              <a:t> </a:t>
            </a:r>
          </a:p>
          <a:p>
            <a:r>
              <a:rPr lang="en-US" dirty="0">
                <a:latin typeface="SAS Monospace" panose="020B0609020202020204" pitchFamily="49" charset="0"/>
              </a:rPr>
              <a:t>   </a:t>
            </a:r>
            <a:r>
              <a:rPr lang="en-US" dirty="0">
                <a:solidFill>
                  <a:srgbClr val="C00000"/>
                </a:solidFill>
                <a:latin typeface="SAS Monospace" panose="020B0609020202020204" pitchFamily="49" charset="0"/>
              </a:rPr>
              <a:t>%** DO whatever needs to be done for &amp;NEXT_NAME;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	statements removed for clarity</a:t>
            </a:r>
          </a:p>
          <a:p>
            <a:endParaRPr lang="en-US" dirty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   </a:t>
            </a:r>
            <a:r>
              <a:rPr lang="en-US" dirty="0" smtClean="0">
                <a:latin typeface="SAS Monospace" panose="020B0609020202020204" pitchFamily="49" charset="0"/>
              </a:rPr>
              <a:t>    %</a:t>
            </a:r>
            <a:r>
              <a:rPr lang="en-US" dirty="0">
                <a:latin typeface="SAS Monospace" panose="020B0609020202020204" pitchFamily="49" charset="0"/>
              </a:rPr>
              <a:t>end; </a:t>
            </a:r>
            <a:endParaRPr lang="en-US" dirty="0" smtClean="0">
              <a:latin typeface="SAS Monospace" panose="020B0609020202020204" pitchFamily="49" charset="0"/>
            </a:endParaRPr>
          </a:p>
          <a:p>
            <a:r>
              <a:rPr lang="en-US" dirty="0">
                <a:latin typeface="SAS Monospace" panose="020B0609020202020204" pitchFamily="49" charset="0"/>
              </a:rPr>
              <a:t> </a:t>
            </a:r>
            <a:r>
              <a:rPr lang="en-US" dirty="0" smtClean="0">
                <a:latin typeface="SAS Monospace" panose="020B0609020202020204" pitchFamily="49" charset="0"/>
              </a:rPr>
              <a:t>  </a:t>
            </a:r>
            <a:r>
              <a:rPr lang="en-US" dirty="0" smtClean="0">
                <a:latin typeface="SAS Monospace" panose="020B0609020202020204" pitchFamily="49" charset="0"/>
              </a:rPr>
              <a:t>%</a:t>
            </a:r>
            <a:r>
              <a:rPr lang="en-US" dirty="0">
                <a:latin typeface="SAS Monospace" panose="020B0609020202020204" pitchFamily="49" charset="0"/>
              </a:rPr>
              <a:t>end;</a:t>
            </a:r>
          </a:p>
          <a:p>
            <a:r>
              <a:rPr lang="en-US" dirty="0">
                <a:latin typeface="SAS Monospace" panose="020B0609020202020204" pitchFamily="49" charset="0"/>
              </a:rPr>
              <a:t>%mend;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496" y="1168968"/>
            <a:ext cx="398974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 call the explore macro you specify a </a:t>
            </a:r>
            <a:r>
              <a:rPr lang="en-US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name_list</a:t>
            </a: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of the ids used to create the transforms in the DIF Macro.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Inside of the macro you list the prefixes of the data transforms that you want for each variable in the name list.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To CALL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%let </a:t>
            </a:r>
            <a:r>
              <a:rPr lang="en-US" sz="2400" dirty="0" err="1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name_list</a:t>
            </a:r>
            <a:r>
              <a:rPr lang="en-US" sz="2400" dirty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</a:t>
            </a:r>
            <a:r>
              <a:rPr lang="en-US" sz="2400" dirty="0" smtClean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	 EPT </a:t>
            </a:r>
            <a:r>
              <a:rPr lang="en-US" sz="2400" dirty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EPB;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%explore(12);</a:t>
            </a:r>
          </a:p>
        </p:txBody>
      </p:sp>
    </p:spTree>
    <p:extLst>
      <p:ext uri="{BB962C8B-B14F-4D97-AF65-F5344CB8AC3E}">
        <p14:creationId xmlns:p14="http://schemas.microsoft.com/office/powerpoint/2010/main" val="40632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13" y="125009"/>
            <a:ext cx="10972800" cy="792162"/>
          </a:xfrm>
        </p:spPr>
        <p:txBody>
          <a:bodyPr/>
          <a:lstStyle/>
          <a:p>
            <a:r>
              <a:rPr lang="en-US" dirty="0"/>
              <a:t>What is done for each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80406" y="800792"/>
            <a:ext cx="10254407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AS Monospace" panose="020B0609020202020204" pitchFamily="49" charset="0"/>
              </a:rPr>
              <a:t>Title "Variable &amp;</a:t>
            </a:r>
            <a:r>
              <a:rPr lang="en-US" sz="2000" dirty="0" err="1">
                <a:latin typeface="SAS Monospace" panose="020B0609020202020204" pitchFamily="49" charset="0"/>
              </a:rPr>
              <a:t>next_var&amp;next_name</a:t>
            </a:r>
            <a:r>
              <a:rPr lang="en-US" sz="2000" dirty="0">
                <a:latin typeface="SAS Monospace" panose="020B0609020202020204" pitchFamily="49" charset="0"/>
              </a:rPr>
              <a:t>";</a:t>
            </a:r>
          </a:p>
          <a:p>
            <a:endParaRPr lang="en-US" sz="20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PROC TABULATE </a:t>
            </a:r>
            <a:r>
              <a:rPr lang="en-US" sz="2000" dirty="0">
                <a:latin typeface="SAS Monospace" panose="020B0609020202020204" pitchFamily="49" charset="0"/>
              </a:rPr>
              <a:t>data=temp;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latin typeface="SAS Monospace" panose="020B0609020202020204" pitchFamily="49" charset="0"/>
              </a:rPr>
              <a:t>class </a:t>
            </a:r>
            <a:r>
              <a:rPr lang="en-US" sz="1600" dirty="0">
                <a:latin typeface="SAS Monospace" panose="020B0609020202020204" pitchFamily="49" charset="0"/>
              </a:rPr>
              <a:t>group;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err="1" smtClean="0">
                <a:latin typeface="SAS Monospace" panose="020B0609020202020204" pitchFamily="49" charset="0"/>
              </a:rPr>
              <a:t>var</a:t>
            </a:r>
            <a:r>
              <a:rPr lang="en-US" sz="1600" dirty="0" smtClean="0">
                <a:latin typeface="SAS Monospace" panose="020B0609020202020204" pitchFamily="49" charset="0"/>
              </a:rPr>
              <a:t> </a:t>
            </a:r>
            <a:r>
              <a:rPr lang="en-US" sz="1600" dirty="0">
                <a:latin typeface="SAS Monospace" panose="020B0609020202020204" pitchFamily="49" charset="0"/>
              </a:rPr>
              <a:t>&amp;</a:t>
            </a:r>
            <a:r>
              <a:rPr lang="en-US" sz="1600" dirty="0" err="1">
                <a:latin typeface="SAS Monospace" panose="020B0609020202020204" pitchFamily="49" charset="0"/>
              </a:rPr>
              <a:t>next_var&amp;next_name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latin typeface="SAS Monospace" panose="020B0609020202020204" pitchFamily="49" charset="0"/>
              </a:rPr>
              <a:t>Table</a:t>
            </a:r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latin typeface="SAS Monospace" panose="020B0609020202020204" pitchFamily="49" charset="0"/>
              </a:rPr>
              <a:t>( mean</a:t>
            </a:r>
            <a:r>
              <a:rPr lang="en-US" sz="1600" dirty="0">
                <a:latin typeface="SAS Monospace" panose="020B0609020202020204" pitchFamily="49" charset="0"/>
              </a:rPr>
              <a:t>='Central tendency of series (mean)' 				 	  </a:t>
            </a:r>
            <a:r>
              <a:rPr lang="en-US" sz="1600" dirty="0" smtClean="0">
                <a:latin typeface="SAS Monospace" panose="020B0609020202020204" pitchFamily="49" charset="0"/>
              </a:rPr>
              <a:t>       </a:t>
            </a:r>
            <a:r>
              <a:rPr lang="en-US" sz="1600" dirty="0" err="1" smtClean="0">
                <a:latin typeface="SAS Monospace" panose="020B0609020202020204" pitchFamily="49" charset="0"/>
              </a:rPr>
              <a:t>stddev</a:t>
            </a:r>
            <a:r>
              <a:rPr lang="en-US" sz="1600" dirty="0">
                <a:latin typeface="SAS Monospace" panose="020B0609020202020204" pitchFamily="49" charset="0"/>
              </a:rPr>
              <a:t>='</a:t>
            </a:r>
            <a:r>
              <a:rPr lang="en-US" sz="1600" dirty="0" err="1">
                <a:latin typeface="SAS Monospace" panose="020B0609020202020204" pitchFamily="49" charset="0"/>
              </a:rPr>
              <a:t>Volitility</a:t>
            </a:r>
            <a:r>
              <a:rPr lang="en-US" sz="1600" dirty="0">
                <a:latin typeface="SAS Monospace" panose="020B0609020202020204" pitchFamily="49" charset="0"/>
              </a:rPr>
              <a:t> of series (</a:t>
            </a:r>
            <a:r>
              <a:rPr lang="en-US" sz="1600" dirty="0" err="1">
                <a:latin typeface="SAS Monospace" panose="020B0609020202020204" pitchFamily="49" charset="0"/>
              </a:rPr>
              <a:t>std</a:t>
            </a:r>
            <a:r>
              <a:rPr lang="en-US" sz="1600" dirty="0">
                <a:latin typeface="SAS Monospace" panose="020B0609020202020204" pitchFamily="49" charset="0"/>
              </a:rPr>
              <a:t> dev)' 				 	  </a:t>
            </a:r>
            <a:r>
              <a:rPr lang="en-US" sz="1600" dirty="0" smtClean="0">
                <a:latin typeface="SAS Monospace" panose="020B0609020202020204" pitchFamily="49" charset="0"/>
              </a:rPr>
              <a:t>       cv</a:t>
            </a:r>
            <a:r>
              <a:rPr lang="en-US" sz="1600" dirty="0">
                <a:latin typeface="SAS Monospace" panose="020B0609020202020204" pitchFamily="49" charset="0"/>
              </a:rPr>
              <a:t>='Stability of series (CV)')*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		(&amp;</a:t>
            </a:r>
            <a:r>
              <a:rPr lang="en-US" sz="1600" dirty="0" err="1">
                <a:latin typeface="SAS Monospace" panose="020B0609020202020204" pitchFamily="49" charset="0"/>
              </a:rPr>
              <a:t>next_var&amp;next_name</a:t>
            </a:r>
            <a:r>
              <a:rPr lang="en-US" sz="1600" dirty="0">
                <a:latin typeface="SAS Monospace" panose="020B0609020202020204" pitchFamily="49" charset="0"/>
              </a:rPr>
              <a:t> </a:t>
            </a:r>
            <a:r>
              <a:rPr lang="en-US" sz="1600" dirty="0" smtClean="0">
                <a:latin typeface="SAS Monospace" panose="020B0609020202020204" pitchFamily="49" charset="0"/>
              </a:rPr>
              <a:t>), ( </a:t>
            </a:r>
            <a:r>
              <a:rPr lang="en-US" sz="1600" dirty="0">
                <a:latin typeface="SAS Monospace" panose="020B0609020202020204" pitchFamily="49" charset="0"/>
              </a:rPr>
              <a:t>all group='Time Slice');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latin typeface="SAS Monospace" panose="020B0609020202020204" pitchFamily="49" charset="0"/>
              </a:rPr>
              <a:t>run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PROC SGPLOT </a:t>
            </a:r>
            <a:r>
              <a:rPr lang="en-US" sz="2000" dirty="0">
                <a:latin typeface="SAS Monospace" panose="020B0609020202020204" pitchFamily="49" charset="0"/>
              </a:rPr>
              <a:t>data=</a:t>
            </a:r>
            <a:r>
              <a:rPr lang="en-US" sz="2000" dirty="0" err="1">
                <a:latin typeface="SAS Monospace" panose="020B0609020202020204" pitchFamily="49" charset="0"/>
              </a:rPr>
              <a:t>work.temp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loess</a:t>
            </a:r>
            <a:r>
              <a:rPr lang="en-US" sz="1600" dirty="0" smtClean="0">
                <a:latin typeface="SAS Monospace" panose="020B0609020202020204" pitchFamily="49" charset="0"/>
              </a:rPr>
              <a:t> </a:t>
            </a:r>
            <a:r>
              <a:rPr lang="en-US" sz="1600" dirty="0">
                <a:latin typeface="SAS Monospace" panose="020B0609020202020204" pitchFamily="49" charset="0"/>
              </a:rPr>
              <a:t>	x=date y=&amp;</a:t>
            </a:r>
            <a:r>
              <a:rPr lang="en-US" sz="1600" dirty="0" err="1">
                <a:latin typeface="SAS Monospace" panose="020B0609020202020204" pitchFamily="49" charset="0"/>
              </a:rPr>
              <a:t>next_var&amp;next_name</a:t>
            </a:r>
            <a:r>
              <a:rPr lang="en-US" sz="1600" dirty="0">
                <a:latin typeface="SAS Monospace" panose="020B0609020202020204" pitchFamily="49" charset="0"/>
              </a:rPr>
              <a:t> 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solidFill>
                  <a:srgbClr val="C00000"/>
                </a:solidFill>
                <a:latin typeface="SAS Monospace" panose="020B0609020202020204" pitchFamily="49" charset="0"/>
              </a:rPr>
              <a:t>series</a:t>
            </a:r>
            <a:r>
              <a:rPr lang="en-US" sz="1600" dirty="0" smtClean="0">
                <a:latin typeface="SAS Monospace" panose="020B0609020202020204" pitchFamily="49" charset="0"/>
              </a:rPr>
              <a:t> </a:t>
            </a:r>
            <a:r>
              <a:rPr lang="en-US" sz="1600" dirty="0">
                <a:latin typeface="SAS Monospace" panose="020B0609020202020204" pitchFamily="49" charset="0"/>
              </a:rPr>
              <a:t>	x=date y=&amp;</a:t>
            </a:r>
            <a:r>
              <a:rPr lang="en-US" sz="1600" dirty="0" err="1">
                <a:latin typeface="SAS Monospace" panose="020B0609020202020204" pitchFamily="49" charset="0"/>
              </a:rPr>
              <a:t>next_var&amp;next_name</a:t>
            </a:r>
            <a:r>
              <a:rPr lang="en-US" sz="1600" dirty="0">
                <a:latin typeface="SAS Monospace" panose="020B0609020202020204" pitchFamily="49" charset="0"/>
              </a:rPr>
              <a:t> 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	format 	date year4. 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	</a:t>
            </a:r>
            <a:r>
              <a:rPr lang="en-US" sz="1600" dirty="0" err="1">
                <a:latin typeface="SAS Monospace" panose="020B0609020202020204" pitchFamily="49" charset="0"/>
              </a:rPr>
              <a:t>xaxis</a:t>
            </a:r>
            <a:r>
              <a:rPr lang="en-US" sz="1600" dirty="0">
                <a:latin typeface="SAS Monospace" panose="020B0609020202020204" pitchFamily="49" charset="0"/>
              </a:rPr>
              <a:t> 	values=('1jun09'd to '1jul19'd by year); 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latin typeface="SAS Monospace" panose="020B0609020202020204" pitchFamily="49" charset="0"/>
              </a:rPr>
              <a:t>run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  <a:p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2000" dirty="0" smtClean="0">
                <a:latin typeface="SAS Monospace" panose="020B0609020202020204" pitchFamily="49" charset="0"/>
              </a:rPr>
              <a:t>PROC SGPLOT </a:t>
            </a:r>
            <a:r>
              <a:rPr lang="en-US" sz="2000" dirty="0">
                <a:latin typeface="SAS Monospace" panose="020B0609020202020204" pitchFamily="49" charset="0"/>
              </a:rPr>
              <a:t>data=</a:t>
            </a:r>
            <a:r>
              <a:rPr lang="en-US" sz="2000" dirty="0" err="1">
                <a:latin typeface="SAS Monospace" panose="020B0609020202020204" pitchFamily="49" charset="0"/>
              </a:rPr>
              <a:t>work.temp</a:t>
            </a:r>
            <a:r>
              <a:rPr lang="en-US" sz="2000" dirty="0">
                <a:latin typeface="SAS Monospace" panose="020B0609020202020204" pitchFamily="49" charset="0"/>
              </a:rPr>
              <a:t>;</a:t>
            </a:r>
            <a:endParaRPr lang="en-US" sz="1600" dirty="0">
              <a:latin typeface="SAS Monospace" panose="020B0609020202020204" pitchFamily="49" charset="0"/>
            </a:endParaRP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err="1" smtClean="0">
                <a:solidFill>
                  <a:srgbClr val="C00000"/>
                </a:solidFill>
                <a:latin typeface="SAS Monospace" panose="020B0609020202020204" pitchFamily="49" charset="0"/>
              </a:rPr>
              <a:t>vbox</a:t>
            </a:r>
            <a:r>
              <a:rPr lang="en-US" sz="1600" dirty="0" smtClean="0">
                <a:latin typeface="SAS Monospace" panose="020B0609020202020204" pitchFamily="49" charset="0"/>
              </a:rPr>
              <a:t> </a:t>
            </a:r>
            <a:r>
              <a:rPr lang="en-US" sz="1600" dirty="0">
                <a:latin typeface="SAS Monospace" panose="020B0609020202020204" pitchFamily="49" charset="0"/>
              </a:rPr>
              <a:t>	&amp;</a:t>
            </a:r>
            <a:r>
              <a:rPr lang="en-US" sz="1600" dirty="0" err="1">
                <a:latin typeface="SAS Monospace" panose="020B0609020202020204" pitchFamily="49" charset="0"/>
              </a:rPr>
              <a:t>next_var&amp;next_name</a:t>
            </a:r>
            <a:r>
              <a:rPr lang="en-US" sz="1600" dirty="0">
                <a:latin typeface="SAS Monospace" panose="020B0609020202020204" pitchFamily="49" charset="0"/>
              </a:rPr>
              <a:t> / category = group 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	</a:t>
            </a:r>
            <a:r>
              <a:rPr lang="en-US" sz="1600" dirty="0" err="1">
                <a:latin typeface="SAS Monospace" panose="020B0609020202020204" pitchFamily="49" charset="0"/>
              </a:rPr>
              <a:t>boxwidth</a:t>
            </a:r>
            <a:r>
              <a:rPr lang="en-US" sz="1600" dirty="0">
                <a:latin typeface="SAS Monospace" panose="020B0609020202020204" pitchFamily="49" charset="0"/>
              </a:rPr>
              <a:t>=0.50 connect=median;</a:t>
            </a:r>
          </a:p>
          <a:p>
            <a:r>
              <a:rPr lang="en-US" sz="1600" dirty="0">
                <a:latin typeface="SAS Monospace" panose="020B0609020202020204" pitchFamily="49" charset="0"/>
              </a:rPr>
              <a:t>	</a:t>
            </a:r>
            <a:r>
              <a:rPr lang="en-US" sz="1600" dirty="0" smtClean="0">
                <a:latin typeface="SAS Monospace" panose="020B0609020202020204" pitchFamily="49" charset="0"/>
              </a:rPr>
              <a:t>run</a:t>
            </a:r>
            <a:r>
              <a:rPr lang="en-US" sz="1600" dirty="0">
                <a:latin typeface="SAS Monospace" panose="020B0609020202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914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output of Explore Macro for prefix=CCAR and id=EPB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1" y="1066799"/>
            <a:ext cx="8304413" cy="570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Spurious Regression: Money Supply and Federal Public Debt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06" y="1600877"/>
            <a:ext cx="5722729" cy="429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98" y="1600877"/>
            <a:ext cx="5722729" cy="4292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014823" y="991910"/>
                <a:ext cx="2223494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/>
                  </a:rPr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823" y="991910"/>
                <a:ext cx="2223494" cy="461665"/>
              </a:xfrm>
              <a:prstGeom prst="rect">
                <a:avLst/>
              </a:prstGeom>
              <a:blipFill>
                <a:blip r:embed="rId4"/>
                <a:stretch>
                  <a:fillRect l="-1099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733854" y="1053465"/>
                <a:ext cx="3082062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854" y="1053465"/>
                <a:ext cx="3082062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443640" y="4272742"/>
            <a:ext cx="1540806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=.99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8504482" y="2209845"/>
            <a:ext cx="1540806" cy="707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R</a:t>
            </a:r>
            <a:r>
              <a:rPr lang="en-US" sz="4000" baseline="30000" dirty="0" smtClean="0"/>
              <a:t>2</a:t>
            </a:r>
            <a:r>
              <a:rPr lang="en-US" sz="4000" dirty="0" smtClean="0"/>
              <a:t>=.07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02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random walk and why should I care?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288472"/>
                <a:ext cx="631878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lain"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b="1" dirty="0"/>
                  <a:t>  			Random Walk</a:t>
                </a:r>
              </a:p>
              <a:p>
                <a:pPr marL="342900" indent="-342900">
                  <a:buAutoNum type="arabicPlain"/>
                </a:pPr>
                <a:endParaRPr lang="en-US" b="1" dirty="0"/>
              </a:p>
              <a:p>
                <a:pPr marL="342900" indent="-342900">
                  <a:buAutoNum type="arabicPlain" startAt="2"/>
                </a:pPr>
                <a:r>
                  <a:rPr lang="en-US" b="1" dirty="0"/>
                  <a:t>	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AutoNum type="arabicPlain" startAt="2"/>
                </a:pPr>
                <a:endParaRPr lang="en-US" dirty="0"/>
              </a:p>
              <a:p>
                <a:r>
                  <a:rPr lang="en-US" b="1" dirty="0"/>
                  <a:t>3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b="1" dirty="0"/>
                  <a:t>  			Zero mean 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b="1" dirty="0"/>
                  <a:t>		Single mean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𝐭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𝛆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b="1" dirty="0"/>
                  <a:t>		Trend</a:t>
                </a:r>
              </a:p>
              <a:p>
                <a:pPr marL="342900" indent="-342900">
                  <a:buAutoNum type="arabicPlain" startAt="2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88472"/>
                <a:ext cx="6318781" cy="2308324"/>
              </a:xfrm>
              <a:prstGeom prst="rect">
                <a:avLst/>
              </a:prstGeom>
              <a:blipFill>
                <a:blip r:embed="rId2"/>
                <a:stretch>
                  <a:fillRect l="-771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8" y="795409"/>
            <a:ext cx="3826625" cy="2869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28" y="3744535"/>
            <a:ext cx="3826625" cy="2869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35" y="3596796"/>
            <a:ext cx="6614246" cy="29627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77439" y="4833848"/>
            <a:ext cx="681644" cy="785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39788" y="4786743"/>
            <a:ext cx="681644" cy="7855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3059083" y="2660073"/>
            <a:ext cx="4746568" cy="2566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5921432" y="5179520"/>
            <a:ext cx="1653650" cy="2106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50394" y="1342300"/>
            <a:ext cx="128753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R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=.99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634211" y="3940878"/>
            <a:ext cx="135485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R2=.07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336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– </a:t>
            </a: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Autoreg</a:t>
            </a:r>
            <a:endParaRPr lang="en-US" dirty="0"/>
          </a:p>
        </p:txBody>
      </p:sp>
      <p:pic>
        <p:nvPicPr>
          <p:cNvPr id="102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16100"/>
            <a:ext cx="7261757" cy="207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93" y="4313823"/>
            <a:ext cx="7305767" cy="21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09599" y="1391569"/>
            <a:ext cx="7010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kumimoji="0" lang="en-US" altLang="en-US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able </a:t>
            </a:r>
            <a:r>
              <a:rPr kumimoji="0" lang="en-US" altLang="en-US" b="1" i="0" u="none" strike="noStrike" cap="none" normalizeH="0" baseline="0" dirty="0" smtClean="0" bmk="_Ref18849121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ADF Tests of a unit-root in the money supply, (M2)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599" y="3982653"/>
            <a:ext cx="6437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T</a:t>
            </a:r>
            <a:r>
              <a:rPr kumimoji="0" lang="en-US" altLang="en-US" b="1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able </a:t>
            </a:r>
            <a:r>
              <a:rPr kumimoji="0" lang="en-US" altLang="en-US" b="1" i="0" u="none" strike="noStrike" cap="none" normalizeH="0" baseline="0" dirty="0" smtClean="0" bmk="_Ref18849128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: ADF Tests of a unit-root in Inflation (PCTD4CPI)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15366" y="1816100"/>
            <a:ext cx="4076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proc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autoreg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data=gdpm2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pPr marL="18288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 indent="27432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model m2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</a:p>
          <a:p>
            <a:pPr marL="182880" indent="27432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stationarity=(</a:t>
            </a:r>
            <a:r>
              <a:rPr lang="en-US" sz="20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adf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=0);</a:t>
            </a:r>
          </a:p>
          <a:p>
            <a:pPr marL="182880" indent="274320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 indent="27432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model 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PCTD4CPI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</a:p>
          <a:p>
            <a:pPr marL="182880" indent="27432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stationarity=(</a:t>
            </a:r>
            <a:r>
              <a:rPr lang="en-US" sz="2000" dirty="0" err="1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adf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=0</a:t>
            </a: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);</a:t>
            </a:r>
          </a:p>
          <a:p>
            <a:pPr marL="182880" indent="27432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SAS Monospace" panose="020B06090202020202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182880" indent="274320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run</a:t>
            </a:r>
            <a:r>
              <a:rPr lang="en-US" sz="2000" dirty="0">
                <a:solidFill>
                  <a:srgbClr val="000000"/>
                </a:solidFill>
                <a:latin typeface="SAS Monospace" panose="020B060902020202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4916" y="5024070"/>
            <a:ext cx="332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adf</a:t>
            </a:r>
            <a:r>
              <a:rPr lang="en-US" dirty="0" smtClean="0"/>
              <a:t>=0 </a:t>
            </a:r>
          </a:p>
          <a:p>
            <a:r>
              <a:rPr lang="en-US" dirty="0" smtClean="0"/>
              <a:t>Assumes no serial correlation in the two series.  </a:t>
            </a:r>
            <a:r>
              <a:rPr lang="en-US" dirty="0" err="1" smtClean="0"/>
              <a:t>adf</a:t>
            </a:r>
            <a:r>
              <a:rPr lang="en-US" dirty="0" smtClean="0"/>
              <a:t>=k should be used once the series has been defined.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Identification </a:t>
            </a:r>
            <a:r>
              <a:rPr lang="en-US" smtClean="0"/>
              <a:t>of the DGP</a:t>
            </a:r>
            <a:r>
              <a:rPr lang="en-US" smtClean="0"/>
              <a:t>– </a:t>
            </a:r>
            <a:r>
              <a:rPr lang="en-US" dirty="0" smtClean="0"/>
              <a:t>PROC ARIMA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85793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SAS Monospace" panose="020B0609020202020204" pitchFamily="49" charset="0"/>
              </a:rPr>
              <a:t>PROC ARIMA</a:t>
            </a:r>
            <a:r>
              <a:rPr lang="en-US" sz="2400" dirty="0" smtClean="0">
                <a:latin typeface="SAS Monospace" panose="020B0609020202020204" pitchFamily="49" charset="0"/>
              </a:rPr>
              <a:t> </a:t>
            </a:r>
            <a:r>
              <a:rPr lang="en-US" sz="2400" dirty="0">
                <a:latin typeface="SAS Monospace" panose="020B0609020202020204" pitchFamily="49" charset="0"/>
              </a:rPr>
              <a:t>data=gdpm2;</a:t>
            </a:r>
          </a:p>
          <a:p>
            <a:r>
              <a:rPr lang="en-US" sz="2400" dirty="0">
                <a:latin typeface="SAS Monospace" panose="020B0609020202020204" pitchFamily="49" charset="0"/>
              </a:rPr>
              <a:t>identify </a:t>
            </a:r>
            <a:r>
              <a:rPr lang="en-US" sz="2400" dirty="0" err="1">
                <a:latin typeface="SAS Monospace" panose="020B0609020202020204" pitchFamily="49" charset="0"/>
              </a:rPr>
              <a:t>var</a:t>
            </a:r>
            <a:r>
              <a:rPr lang="en-US" sz="2400" dirty="0">
                <a:latin typeface="SAS Monospace" panose="020B0609020202020204" pitchFamily="49" charset="0"/>
              </a:rPr>
              <a:t>=m2 stationarity=(ADF=</a:t>
            </a:r>
            <a:r>
              <a:rPr lang="en-US" sz="2400" b="1" dirty="0">
                <a:latin typeface="SAS Monospace" panose="020B0609020202020204" pitchFamily="49" charset="0"/>
              </a:rPr>
              <a:t>0</a:t>
            </a:r>
            <a:r>
              <a:rPr lang="en-US" sz="2400" dirty="0">
                <a:latin typeface="SAS Monospace" panose="020B0609020202020204" pitchFamily="49" charset="0"/>
              </a:rPr>
              <a:t>);</a:t>
            </a:r>
          </a:p>
          <a:p>
            <a:r>
              <a:rPr lang="en-US" sz="2400" b="1" dirty="0">
                <a:latin typeface="SAS Monospace" panose="020B0609020202020204" pitchFamily="49" charset="0"/>
              </a:rPr>
              <a:t>run</a:t>
            </a:r>
            <a:r>
              <a:rPr lang="en-US" sz="2400" dirty="0">
                <a:latin typeface="SAS Monospace" panose="020B0609020202020204" pitchFamily="49" charset="0"/>
              </a:rPr>
              <a:t>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92157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8926"/>
            <a:ext cx="10515600" cy="491610"/>
          </a:xfrm>
        </p:spPr>
        <p:txBody>
          <a:bodyPr>
            <a:normAutofit fontScale="90000"/>
          </a:bodyPr>
          <a:lstStyle/>
          <a:p>
            <a:r>
              <a:rPr lang="en-US" dirty="0"/>
              <a:t>This </a:t>
            </a:r>
            <a:r>
              <a:rPr lang="en-US" dirty="0" smtClean="0"/>
              <a:t>paper, data </a:t>
            </a:r>
            <a:r>
              <a:rPr lang="en-US" dirty="0"/>
              <a:t>and code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github.com/campnmug/time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38500"/>
            <a:ext cx="5168900" cy="31623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Section 1</a:t>
            </a:r>
          </a:p>
          <a:p>
            <a:pPr marL="0" indent="0">
              <a:buNone/>
            </a:pPr>
            <a:r>
              <a:rPr lang="en-US" sz="2400" dirty="0" smtClean="0"/>
              <a:t>Examples of data </a:t>
            </a:r>
            <a:r>
              <a:rPr lang="en-US" sz="2400" dirty="0"/>
              <a:t>handling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4 ways to acquire data from the marvelous FRED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Characterize the data visually and in tabular form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Learn how to create useful transforms</a:t>
            </a:r>
          </a:p>
          <a:p>
            <a:pPr lvl="2"/>
            <a:r>
              <a:rPr lang="en-US" dirty="0"/>
              <a:t>DIF macro</a:t>
            </a:r>
          </a:p>
          <a:p>
            <a:pPr lvl="2"/>
            <a:r>
              <a:rPr lang="en-US" dirty="0"/>
              <a:t>Explore </a:t>
            </a:r>
            <a:r>
              <a:rPr lang="en-US" dirty="0" smtClean="0"/>
              <a:t>macro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38500"/>
            <a:ext cx="5181600" cy="3162300"/>
          </a:xfr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/>
              <a:t>Section 2</a:t>
            </a:r>
          </a:p>
          <a:p>
            <a:pPr marL="0" indent="0">
              <a:buNone/>
            </a:pPr>
            <a:r>
              <a:rPr lang="en-US" sz="2400" dirty="0" smtClean="0"/>
              <a:t>Identification </a:t>
            </a:r>
            <a:r>
              <a:rPr lang="en-US" sz="2400" dirty="0"/>
              <a:t>of the DGP </a:t>
            </a:r>
          </a:p>
          <a:p>
            <a:pPr lvl="1"/>
            <a:r>
              <a:rPr lang="en-US" sz="2000" dirty="0"/>
              <a:t>Avoid the pain of random walking</a:t>
            </a:r>
          </a:p>
          <a:p>
            <a:pPr lvl="1"/>
            <a:r>
              <a:rPr lang="en-US" sz="2000" dirty="0"/>
              <a:t>Importance of stationarity</a:t>
            </a:r>
          </a:p>
          <a:p>
            <a:pPr lvl="1"/>
            <a:r>
              <a:rPr lang="en-US" sz="2000" dirty="0"/>
              <a:t>Spurious regression</a:t>
            </a:r>
          </a:p>
          <a:p>
            <a:pPr lvl="1"/>
            <a:r>
              <a:rPr lang="en-US" sz="2000" dirty="0"/>
              <a:t>Other available tests for DGP in PROC AUTOREG and PROC </a:t>
            </a:r>
            <a:r>
              <a:rPr lang="en-US" sz="2000" dirty="0" smtClean="0"/>
              <a:t>ARIMA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093674" y="960953"/>
            <a:ext cx="844263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Objectives for my talk </a:t>
            </a:r>
            <a:endParaRPr lang="en-US" sz="2400" dirty="0"/>
          </a:p>
          <a:p>
            <a:pPr lvl="1"/>
            <a:r>
              <a:rPr lang="en-US" sz="2000" dirty="0" smtClean="0"/>
              <a:t>Learn the dangers of hasty analysis</a:t>
            </a:r>
          </a:p>
          <a:p>
            <a:pPr lvl="1"/>
            <a:r>
              <a:rPr lang="en-US" sz="2000" dirty="0" smtClean="0"/>
              <a:t>Learn that “problem articulation” precedes EDA and Analysis</a:t>
            </a:r>
            <a:endParaRPr lang="en-US" sz="2000" dirty="0"/>
          </a:p>
          <a:p>
            <a:pPr lvl="1"/>
            <a:r>
              <a:rPr lang="en-US" sz="2000" dirty="0" smtClean="0"/>
              <a:t>Learn to develop  a EDA mentality as </a:t>
            </a:r>
            <a:r>
              <a:rPr lang="en-US" sz="2000" dirty="0"/>
              <a:t>the most valuable time </a:t>
            </a:r>
            <a:r>
              <a:rPr lang="en-US" sz="2000" dirty="0" smtClean="0"/>
              <a:t>on the project</a:t>
            </a:r>
            <a:endParaRPr lang="en-US" sz="2000" dirty="0"/>
          </a:p>
          <a:p>
            <a:pPr lvl="1"/>
            <a:r>
              <a:rPr lang="en-US" sz="2000" dirty="0" smtClean="0"/>
              <a:t>Learn the importance of the </a:t>
            </a:r>
            <a:r>
              <a:rPr lang="en-US" sz="2000" dirty="0"/>
              <a:t>Data Generating Process</a:t>
            </a:r>
          </a:p>
          <a:p>
            <a:pPr lvl="1"/>
            <a:r>
              <a:rPr lang="en-US" sz="2000" dirty="0" smtClean="0"/>
              <a:t>Learn how to help </a:t>
            </a:r>
            <a:r>
              <a:rPr lang="en-US" sz="2000" dirty="0"/>
              <a:t>analysts make better </a:t>
            </a:r>
            <a:r>
              <a:rPr lang="en-US" sz="2000" dirty="0" smtClean="0"/>
              <a:t>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7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9" y="171247"/>
            <a:ext cx="5915025" cy="4192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99" y="4924425"/>
            <a:ext cx="5638800" cy="1809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699" y="4619625"/>
            <a:ext cx="3810000" cy="3048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165571" y="340822"/>
            <a:ext cx="8312" cy="31053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9096895" y="340822"/>
            <a:ext cx="8312" cy="31053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7"/>
          <p:cNvSpPr txBox="1">
            <a:spLocks/>
          </p:cNvSpPr>
          <p:nvPr/>
        </p:nvSpPr>
        <p:spPr>
          <a:xfrm>
            <a:off x="242684" y="340822"/>
            <a:ext cx="4823173" cy="287325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Graph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Plot the series – three questions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See any extreme values?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/>
              <a:t>	Unusual event or mistake in data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Does it have a explicit time trend?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/>
              <a:t>	Trend? Linear or nonlinear, increasing</a:t>
            </a:r>
            <a:br>
              <a:rPr lang="en-US" sz="1800" dirty="0"/>
            </a:br>
            <a:r>
              <a:rPr lang="en-US" sz="1800" dirty="0"/>
              <a:t>         or decreasing and at what rate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/>
              <a:t>	Cyclical pattern that repeats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C00000"/>
                </a:solidFill>
              </a:rPr>
              <a:t>Is there a structural break?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/>
              <a:t>	Indicates a major change in behavior</a:t>
            </a: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96538" y="5556821"/>
            <a:ext cx="442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Strong Productivity Growth Era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Slow Productivity Growth Era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Productivity Resurgence Era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267796" y="1438103"/>
            <a:ext cx="906087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105207" y="1615990"/>
            <a:ext cx="133557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73883" y="2159880"/>
            <a:ext cx="193132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213871" y="5270065"/>
            <a:ext cx="151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series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25" name="Content Placeholder 7"/>
          <p:cNvSpPr txBox="1">
            <a:spLocks/>
          </p:cNvSpPr>
          <p:nvPr/>
        </p:nvSpPr>
        <p:spPr>
          <a:xfrm>
            <a:off x="242685" y="3214081"/>
            <a:ext cx="5210464" cy="20965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Table </a:t>
            </a:r>
            <a:r>
              <a:rPr lang="en-US" sz="2000" dirty="0">
                <a:sym typeface="Wingdings" panose="05000000000000000000" pitchFamily="2" charset="2"/>
              </a:rPr>
              <a:t>  </a:t>
            </a:r>
            <a:r>
              <a:rPr lang="en-US" sz="2000" dirty="0"/>
              <a:t>Simple Statistics over time slices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/>
              <a:t>Mean  = Central tendency of a series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/>
              <a:t>S.D.      = Measure of volatility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1800" dirty="0"/>
              <a:t>CV      = Stability of the series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818906" y="5639397"/>
            <a:ext cx="1231889" cy="77994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38754" y="5639397"/>
            <a:ext cx="1231889" cy="7799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6267796" y="1762699"/>
            <a:ext cx="41729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917221" y="6419344"/>
            <a:ext cx="344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Figure 4.1 and Table 4.1 from Silvia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8754" y="5310606"/>
            <a:ext cx="1231889" cy="24621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9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4" grpId="0"/>
      <p:bldP spid="25" grpId="0"/>
      <p:bldP spid="26" grpId="0" animBg="1"/>
      <p:bldP spid="27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ways to acquire data from FRED (Federal Reserve Economic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240" y="1398070"/>
            <a:ext cx="9342922" cy="4525963"/>
          </a:xfrm>
        </p:spPr>
        <p:txBody>
          <a:bodyPr/>
          <a:lstStyle/>
          <a:p>
            <a:r>
              <a:rPr lang="en-US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(1) Downloading </a:t>
            </a:r>
            <a:r>
              <a:rPr lang="en-US" cap="all" dirty="0">
                <a:latin typeface="Arial" panose="020B0604020202020204" pitchFamily="34" charset="0"/>
                <a:ea typeface="Times New Roman" panose="02020603050405020304" pitchFamily="18" charset="0"/>
              </a:rPr>
              <a:t>Data FROM a FRED graph you have designed</a:t>
            </a:r>
            <a:r>
              <a:rPr lang="en-US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457200" indent="-457200">
              <a:buAutoNum type="arabicParenBoth"/>
            </a:pPr>
            <a:endParaRPr lang="en-US" cap="all" dirty="0">
              <a:latin typeface="Arial" panose="020B0604020202020204" pitchFamily="34" charset="0"/>
            </a:endParaRPr>
          </a:p>
          <a:p>
            <a:r>
              <a:rPr lang="en-US" cap="all" dirty="0">
                <a:latin typeface="Arial" panose="020B0604020202020204" pitchFamily="34" charset="0"/>
                <a:ea typeface="Times New Roman" panose="02020603050405020304" pitchFamily="18" charset="0"/>
              </a:rPr>
              <a:t>(2) Downloading data using the Data Lists option under My Account in FRED</a:t>
            </a:r>
            <a:r>
              <a:rPr lang="en-US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endParaRPr lang="en-US" cap="all" dirty="0">
              <a:latin typeface="Arial" panose="020B0604020202020204" pitchFamily="34" charset="0"/>
            </a:endParaRPr>
          </a:p>
          <a:p>
            <a:r>
              <a:rPr lang="en-US" cap="all" dirty="0">
                <a:latin typeface="Arial" panose="020B0604020202020204" pitchFamily="34" charset="0"/>
                <a:ea typeface="Times New Roman" panose="02020603050405020304" pitchFamily="18" charset="0"/>
              </a:rPr>
              <a:t>(3) Exporting data Using the FRED Add-in for Microsoft </a:t>
            </a:r>
            <a:r>
              <a:rPr lang="en-US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Excel</a:t>
            </a:r>
          </a:p>
          <a:p>
            <a:endParaRPr lang="en-US" cap="all" dirty="0" smtClean="0">
              <a:latin typeface="Arial" panose="020B0604020202020204" pitchFamily="34" charset="0"/>
            </a:endParaRPr>
          </a:p>
          <a:p>
            <a:r>
              <a:rPr lang="en-US" dirty="0"/>
              <a:t>(</a:t>
            </a:r>
            <a:r>
              <a:rPr lang="en-US" cap="all" dirty="0">
                <a:latin typeface="Arial" panose="020B0604020202020204" pitchFamily="34" charset="0"/>
                <a:ea typeface="Times New Roman" panose="02020603050405020304" pitchFamily="18" charset="0"/>
              </a:rPr>
              <a:t>4) Acquiring SAS from SASEFRED engine of SAS/ETS</a:t>
            </a:r>
            <a:endParaRPr lang="en-US" cap="all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3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137" y="365125"/>
            <a:ext cx="11357810" cy="631653"/>
          </a:xfrm>
        </p:spPr>
        <p:txBody>
          <a:bodyPr/>
          <a:lstStyle/>
          <a:p>
            <a:r>
              <a:rPr lang="en-US" sz="24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(1) Downloading Data </a:t>
            </a:r>
            <a:r>
              <a:rPr lang="en-US" sz="2400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FROM </a:t>
            </a:r>
            <a:r>
              <a:rPr lang="en-US" sz="24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a </a:t>
            </a:r>
            <a:r>
              <a:rPr lang="en-US" sz="2400" cap="all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FRED graph </a:t>
            </a:r>
            <a:r>
              <a:rPr lang="en-US" sz="24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you have designed.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16" y="996778"/>
            <a:ext cx="9125451" cy="5320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9156700" y="1282700"/>
            <a:ext cx="908467" cy="381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87000" y="1180812"/>
            <a:ext cx="101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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78685" y="6316921"/>
            <a:ext cx="4173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https://fred.stlouisfed.org/graph/?</a:t>
            </a:r>
            <a:r>
              <a:rPr lang="en-US" dirty="0" smtClean="0">
                <a:hlinkClick r:id="rId3"/>
              </a:rPr>
              <a:t>g=oEKv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358" y="1282700"/>
            <a:ext cx="3028950" cy="28575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87000" y="1663700"/>
            <a:ext cx="18119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Downloads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8 data 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series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7000" y="4140200"/>
            <a:ext cx="18485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Accounts</a:t>
            </a:r>
          </a:p>
          <a:p>
            <a:r>
              <a:rPr lang="en-US" sz="2400" dirty="0" smtClean="0"/>
              <a:t>Are free, </a:t>
            </a:r>
          </a:p>
          <a:p>
            <a:r>
              <a:rPr lang="en-US" sz="2400" dirty="0" smtClean="0"/>
              <a:t>and you 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an save all</a:t>
            </a:r>
          </a:p>
          <a:p>
            <a:r>
              <a:rPr lang="en-US" sz="2400" dirty="0" smtClean="0"/>
              <a:t>of your work.</a:t>
            </a:r>
            <a:endParaRPr lang="en-US" sz="2400" dirty="0"/>
          </a:p>
        </p:txBody>
      </p:sp>
      <p:sp>
        <p:nvSpPr>
          <p:cNvPr id="3" name="Right Brace 2"/>
          <p:cNvSpPr/>
          <p:nvPr/>
        </p:nvSpPr>
        <p:spPr>
          <a:xfrm rot="2474377">
            <a:off x="4950458" y="2024646"/>
            <a:ext cx="385011" cy="1757402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79146" y="2571641"/>
            <a:ext cx="892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8 </a:t>
            </a:r>
            <a:r>
              <a:rPr lang="en-US" sz="2000" dirty="0" smtClean="0">
                <a:solidFill>
                  <a:srgbClr val="C00000"/>
                </a:solidFill>
              </a:rPr>
              <a:t>data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series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1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516" y="365125"/>
            <a:ext cx="10776284" cy="631653"/>
          </a:xfrm>
        </p:spPr>
        <p:txBody>
          <a:bodyPr/>
          <a:lstStyle/>
          <a:p>
            <a:r>
              <a:rPr lang="en-US" sz="24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(2) Downloading data using the Data Lists option under My Account in FRED.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2408803" y="6324418"/>
            <a:ext cx="6091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https://fred.stlouisfed.org/search/?st=empolyment-population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1189069"/>
            <a:ext cx="8655384" cy="5135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993" y="819737"/>
            <a:ext cx="6567671" cy="2164763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98500" y="1346200"/>
            <a:ext cx="3581400" cy="1143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79900" y="1778000"/>
            <a:ext cx="936093" cy="1397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21100" y="2832100"/>
            <a:ext cx="2895600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070058" y="2792209"/>
            <a:ext cx="3546642" cy="29136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721100" y="2851666"/>
            <a:ext cx="2895600" cy="1540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365125"/>
            <a:ext cx="10769600" cy="631653"/>
          </a:xfrm>
        </p:spPr>
        <p:txBody>
          <a:bodyPr>
            <a:normAutofit/>
          </a:bodyPr>
          <a:lstStyle/>
          <a:p>
            <a:r>
              <a:rPr lang="en-US" sz="2400" cap="all" dirty="0">
                <a:latin typeface="Arial" panose="020B0604020202020204" pitchFamily="34" charset="0"/>
                <a:ea typeface="Times New Roman" panose="02020603050405020304" pitchFamily="18" charset="0"/>
              </a:rPr>
              <a:t>(3) Exporting data Using the FRED Add-in for Microsoft Excel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997762"/>
            <a:ext cx="11338751" cy="4130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B6BA5-1B6B-6C41-999B-A5FD10B71667}"/>
              </a:ext>
            </a:extLst>
          </p:cNvPr>
          <p:cNvSpPr txBox="1"/>
          <p:nvPr/>
        </p:nvSpPr>
        <p:spPr>
          <a:xfrm>
            <a:off x="3756909" y="996778"/>
            <a:ext cx="387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fred.stlouisfed.org/fred-addin</a:t>
            </a: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0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226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1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100" id="{77052E32-5B6A-4D61-8FF4-70B3565EC424}" vid="{40782D09-87B5-438B-978E-9A1403B9FC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</TotalTime>
  <Words>1389</Words>
  <Application>Microsoft Office PowerPoint</Application>
  <PresentationFormat>Widescreen</PresentationFormat>
  <Paragraphs>446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SAS Monospace</vt:lpstr>
      <vt:lpstr>Times New Roman</vt:lpstr>
      <vt:lpstr>Wingdings</vt:lpstr>
      <vt:lpstr>E226 Theme</vt:lpstr>
      <vt:lpstr>E100</vt:lpstr>
      <vt:lpstr> MWSUG BL-101 Exploring and characterizing time series data in a non-regression based approach</vt:lpstr>
      <vt:lpstr>Why investigate time series (before analysis?)</vt:lpstr>
      <vt:lpstr>Spurious Regression: Money Supply and Federal Public Debt</vt:lpstr>
      <vt:lpstr>This paper, data and code  https://github.com/campnmug/time</vt:lpstr>
      <vt:lpstr>PowerPoint Presentation</vt:lpstr>
      <vt:lpstr>Four ways to acquire data from FRED (Federal Reserve Economic Data)</vt:lpstr>
      <vt:lpstr>(1) Downloading Data FROM a FRED graph you have designed.</vt:lpstr>
      <vt:lpstr>(2) Downloading data using the Data Lists option under My Account in FRED.</vt:lpstr>
      <vt:lpstr>(3) Exporting data Using the FRED Add-in for Microsoft Excel</vt:lpstr>
      <vt:lpstr>PowerPoint Presentation</vt:lpstr>
      <vt:lpstr>(1 to 3) Preparing Excel for SAS PROC IMPORT </vt:lpstr>
      <vt:lpstr>(4) Acquiring SAS from SASEFRED engine of SAS/ETS</vt:lpstr>
      <vt:lpstr>Characterizing Time Series to discover The data generating process</vt:lpstr>
      <vt:lpstr>Characterizing Time Series using Graphs</vt:lpstr>
      <vt:lpstr>Examine Trends in Levels</vt:lpstr>
      <vt:lpstr>Examine Trends in Levels indexed to be identical on June 2009</vt:lpstr>
      <vt:lpstr>How do the two series behave over various time-slices of the post-recession months?  Define group variable:</vt:lpstr>
      <vt:lpstr>Characterizing Time Series using Tables</vt:lpstr>
      <vt:lpstr>PROC TABULATE TO CHARACTERIZE THE SERIES</vt:lpstr>
      <vt:lpstr>PROC TABULATE TO CHARACTERIZE THE SERIES</vt:lpstr>
      <vt:lpstr>PowerPoint Presentation</vt:lpstr>
      <vt:lpstr>PowerPoint Presentation</vt:lpstr>
      <vt:lpstr>Learn how to create useful transforms:  The DIF Macro</vt:lpstr>
      <vt:lpstr>Data Transformations: The DIF Macro</vt:lpstr>
      <vt:lpstr>Data Transformations: The DIF Macro – partial code</vt:lpstr>
      <vt:lpstr>PowerPoint Presentation</vt:lpstr>
      <vt:lpstr>The Explore Macro</vt:lpstr>
      <vt:lpstr>What is done for each </vt:lpstr>
      <vt:lpstr>Sample output of Explore Macro for prefix=CCAR and id=EPB</vt:lpstr>
      <vt:lpstr>What is a random walk and why should I care?</vt:lpstr>
      <vt:lpstr>Identification – Proc Autoreg</vt:lpstr>
      <vt:lpstr>Identification of the DGP– PROC ARIMA</vt:lpstr>
    </vt:vector>
  </TitlesOfParts>
  <Company>The University of Akron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deficits go up under republicans and down under democrats?</dc:title>
  <dc:creator>Myers,Steven C</dc:creator>
  <cp:lastModifiedBy>Myers,Steven C</cp:lastModifiedBy>
  <cp:revision>122</cp:revision>
  <cp:lastPrinted>2019-09-28T04:15:17Z</cp:lastPrinted>
  <dcterms:created xsi:type="dcterms:W3CDTF">2018-10-10T05:16:05Z</dcterms:created>
  <dcterms:modified xsi:type="dcterms:W3CDTF">2019-10-01T03:08:46Z</dcterms:modified>
</cp:coreProperties>
</file>