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2CBF134-FB91-4772-865D-29A53B037B00}">
  <a:tblStyle styleId="{32CBF134-FB91-4772-865D-29A53B037B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4d38deb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4d38deb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1b7c22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1b7c22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4d38deb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4d38deb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4d38deb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4d38deb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d38deb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d38deb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4d38deb1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4d38deb1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4d38deb1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4d38deb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d38deb1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d38deb1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d38deb1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d38deb1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4d38deb1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4d38deb1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d38deb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d38deb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campos-97/GraphDBExample" TargetMode="External"/><Relationship Id="rId4" Type="http://schemas.openxmlformats.org/officeDocument/2006/relationships/hyperlink" Target="https://neo4j.com/downlo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Graph Databases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Jose Andrés Campos Castro</a:t>
            </a:r>
            <a:endParaRPr/>
          </a:p>
          <a:p>
            <a:pPr indent="0" lvl="0" marL="0" rtl="0" algn="ctr">
              <a:spcBef>
                <a:spcPts val="0"/>
              </a:spcBef>
              <a:spcAft>
                <a:spcPts val="0"/>
              </a:spcAft>
              <a:buNone/>
            </a:pPr>
            <a:r>
              <a:rPr lang="es"/>
              <a:t>Roberto </a:t>
            </a:r>
            <a:r>
              <a:rPr lang="es"/>
              <a:t>Gutiérrez Sánchez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Graph Databases in Neo4j.</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2904900" cy="3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Properties</a:t>
            </a:r>
            <a:endParaRPr/>
          </a:p>
          <a:p>
            <a:pPr indent="0" lvl="0" marL="0" rtl="0" algn="l">
              <a:spcBef>
                <a:spcPts val="1600"/>
              </a:spcBef>
              <a:spcAft>
                <a:spcPts val="0"/>
              </a:spcAft>
              <a:buNone/>
            </a:pPr>
            <a:r>
              <a:rPr lang="es" sz="1400"/>
              <a:t>Properties are name-value pairs of data that you can store on nodes or on relationships. Most standard data types are supported as properties.</a:t>
            </a:r>
            <a:endParaRPr sz="1400"/>
          </a:p>
          <a:p>
            <a:pPr indent="0" lvl="0" marL="0" rtl="0" algn="l">
              <a:spcBef>
                <a:spcPts val="1600"/>
              </a:spcBef>
              <a:spcAft>
                <a:spcPts val="1600"/>
              </a:spcAft>
              <a:buNone/>
            </a:pPr>
            <a:r>
              <a:rPr lang="es" sz="1400"/>
              <a:t>Properties allow you to store relevant data about the node or relationship with the entity it describes. They can often be found by knowing what kinds of questions your use case needs to ask of your data.</a:t>
            </a:r>
            <a:endParaRPr sz="1400"/>
          </a:p>
        </p:txBody>
      </p:sp>
      <p:pic>
        <p:nvPicPr>
          <p:cNvPr id="120" name="Google Shape;120;p22"/>
          <p:cNvPicPr preferRelativeResize="0"/>
          <p:nvPr/>
        </p:nvPicPr>
        <p:blipFill>
          <a:blip r:embed="rId3">
            <a:alphaModFix/>
          </a:blip>
          <a:stretch>
            <a:fillRect/>
          </a:stretch>
        </p:blipFill>
        <p:spPr>
          <a:xfrm>
            <a:off x="3826786" y="1329625"/>
            <a:ext cx="4888914" cy="3475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Example</a:t>
            </a:r>
            <a:endParaRPr/>
          </a:p>
        </p:txBody>
      </p:sp>
      <p:sp>
        <p:nvSpPr>
          <p:cNvPr id="126" name="Google Shape;126;p23"/>
          <p:cNvSpPr txBox="1"/>
          <p:nvPr>
            <p:ph idx="1" type="body"/>
          </p:nvPr>
        </p:nvSpPr>
        <p:spPr>
          <a:xfrm>
            <a:off x="458475" y="2126725"/>
            <a:ext cx="8023200" cy="14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000" u="sng">
                <a:solidFill>
                  <a:schemeClr val="hlink"/>
                </a:solidFill>
                <a:hlinkClick r:id="rId3"/>
              </a:rPr>
              <a:t>https://github.com/campos-97/GraphDBExample</a:t>
            </a:r>
            <a:endParaRPr b="1" sz="3000"/>
          </a:p>
          <a:p>
            <a:pPr indent="0" lvl="0" marL="0" rtl="0" algn="l">
              <a:spcBef>
                <a:spcPts val="1600"/>
              </a:spcBef>
              <a:spcAft>
                <a:spcPts val="0"/>
              </a:spcAft>
              <a:buNone/>
            </a:pPr>
            <a:r>
              <a:rPr b="1" lang="es" sz="3000" u="sng">
                <a:solidFill>
                  <a:schemeClr val="hlink"/>
                </a:solidFill>
                <a:hlinkClick r:id="rId4"/>
              </a:rPr>
              <a:t>https://neo4j.com/download/</a:t>
            </a:r>
            <a:endParaRPr b="1" sz="3000"/>
          </a:p>
          <a:p>
            <a:pPr indent="0" lvl="0" marL="0" rtl="0" algn="l">
              <a:spcBef>
                <a:spcPts val="1600"/>
              </a:spcBef>
              <a:spcAft>
                <a:spcPts val="1600"/>
              </a:spcAft>
              <a:buNone/>
            </a:pPr>
            <a:r>
              <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Bibliography</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"History of Databases and Graph Database - Bitnine Global Inc.", Bitnine Global Inc [Online]. Available: https://bitnine.net/blog-graph-database/history-of-databases-and-graph-database/. [Accessed: 7- Oct- 2018].</a:t>
            </a:r>
            <a:endParaRPr sz="1200"/>
          </a:p>
          <a:p>
            <a:pPr indent="-304800" lvl="0" marL="457200" rtl="0" algn="l">
              <a:spcBef>
                <a:spcPts val="0"/>
              </a:spcBef>
              <a:spcAft>
                <a:spcPts val="0"/>
              </a:spcAft>
              <a:buSzPts val="1200"/>
              <a:buChar char="●"/>
            </a:pPr>
            <a:r>
              <a:rPr lang="es" sz="1200"/>
              <a:t>"Impossible Is Nothing: The History (&amp; Future) of Graph Data [GraphConnect Recap] - Neo4j Graph Database Platform", Neo4j Graph Database Platform. [Online]. Available: https://neo4j.com/blog/history-and-future-of-graph-data/. [Accessed: 7- Oct- 2018].</a:t>
            </a:r>
            <a:endParaRPr sz="1200"/>
          </a:p>
          <a:p>
            <a:pPr indent="-304800" lvl="0" marL="457200" rtl="0" algn="l">
              <a:spcBef>
                <a:spcPts val="0"/>
              </a:spcBef>
              <a:spcAft>
                <a:spcPts val="0"/>
              </a:spcAft>
              <a:buSzPts val="1200"/>
              <a:buChar char="●"/>
            </a:pPr>
            <a:r>
              <a:rPr lang="es" sz="1200"/>
              <a:t>"Relational Databases vs. Graph Databases: A Comparison", Neo4j Graph Database Platform .[Online]. Available: https://neo4j.com/developer/graph-db-vs-rdbms/. [Accessed: 7- Oct- 2018].</a:t>
            </a:r>
            <a:endParaRPr sz="1200"/>
          </a:p>
          <a:p>
            <a:pPr indent="-304800" lvl="0" marL="457200" rtl="0" algn="l">
              <a:spcBef>
                <a:spcPts val="0"/>
              </a:spcBef>
              <a:spcAft>
                <a:spcPts val="0"/>
              </a:spcAft>
              <a:buSzPts val="1200"/>
              <a:buChar char="●"/>
            </a:pPr>
            <a:r>
              <a:rPr lang="es" sz="1200"/>
              <a:t>J. Cook, "ACID versus BASE for database transactions", Johndcook.com. [Online]. Available: </a:t>
            </a:r>
            <a:r>
              <a:rPr lang="es" sz="1200"/>
              <a:t>https://www.johndcook.com/blog/2009/07/06/brewer-cap-theorem-base/</a:t>
            </a:r>
            <a:r>
              <a:rPr lang="es" sz="1200"/>
              <a:t>. [Accessed: 7- Oct- 2018].</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Graphs</a:t>
            </a:r>
            <a:endParaRPr/>
          </a:p>
          <a:p>
            <a:pPr indent="-342900" lvl="0" marL="457200" rtl="0" algn="l">
              <a:spcBef>
                <a:spcPts val="0"/>
              </a:spcBef>
              <a:spcAft>
                <a:spcPts val="0"/>
              </a:spcAft>
              <a:buSzPts val="1800"/>
              <a:buChar char="●"/>
            </a:pPr>
            <a:r>
              <a:rPr lang="es"/>
              <a:t>Types of graphs.</a:t>
            </a:r>
            <a:endParaRPr/>
          </a:p>
          <a:p>
            <a:pPr indent="-342900" lvl="0" marL="457200" rtl="0" algn="l">
              <a:spcBef>
                <a:spcPts val="0"/>
              </a:spcBef>
              <a:spcAft>
                <a:spcPts val="0"/>
              </a:spcAft>
              <a:buSzPts val="1800"/>
              <a:buChar char="●"/>
            </a:pPr>
            <a:r>
              <a:rPr lang="es"/>
              <a:t>History of Graph Databases.</a:t>
            </a:r>
            <a:endParaRPr/>
          </a:p>
          <a:p>
            <a:pPr indent="-342900" lvl="0" marL="457200" rtl="0" algn="l">
              <a:spcBef>
                <a:spcPts val="0"/>
              </a:spcBef>
              <a:spcAft>
                <a:spcPts val="0"/>
              </a:spcAft>
              <a:buSzPts val="1800"/>
              <a:buChar char="●"/>
            </a:pPr>
            <a:r>
              <a:rPr lang="es"/>
              <a:t>DBMS Examples.</a:t>
            </a:r>
            <a:endParaRPr/>
          </a:p>
          <a:p>
            <a:pPr indent="-342900" lvl="0" marL="457200" rtl="0" algn="l">
              <a:spcBef>
                <a:spcPts val="0"/>
              </a:spcBef>
              <a:spcAft>
                <a:spcPts val="0"/>
              </a:spcAft>
              <a:buSzPts val="1800"/>
              <a:buChar char="●"/>
            </a:pPr>
            <a:r>
              <a:rPr lang="es"/>
              <a:t>Graph Databases in Neo4j.</a:t>
            </a:r>
            <a:endParaRPr/>
          </a:p>
          <a:p>
            <a:pPr indent="-342900" lvl="0" marL="457200" rtl="0" algn="l">
              <a:spcBef>
                <a:spcPts val="0"/>
              </a:spcBef>
              <a:spcAft>
                <a:spcPts val="0"/>
              </a:spcAft>
              <a:buSzPts val="1800"/>
              <a:buChar char="●"/>
            </a:pPr>
            <a:r>
              <a:rPr lang="es"/>
              <a:t>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Graphs</a:t>
            </a:r>
            <a:endParaRPr/>
          </a:p>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311700" y="1220275"/>
            <a:ext cx="3848100" cy="1733550"/>
          </a:xfrm>
          <a:prstGeom prst="rect">
            <a:avLst/>
          </a:prstGeom>
          <a:noFill/>
          <a:ln>
            <a:noFill/>
          </a:ln>
        </p:spPr>
      </p:pic>
      <p:pic>
        <p:nvPicPr>
          <p:cNvPr id="73" name="Google Shape;73;p15"/>
          <p:cNvPicPr preferRelativeResize="0"/>
          <p:nvPr/>
        </p:nvPicPr>
        <p:blipFill>
          <a:blip r:embed="rId4">
            <a:alphaModFix/>
          </a:blip>
          <a:stretch>
            <a:fillRect/>
          </a:stretch>
        </p:blipFill>
        <p:spPr>
          <a:xfrm>
            <a:off x="4491600" y="1616425"/>
            <a:ext cx="4464176" cy="3131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Types of Graphs</a:t>
            </a:r>
            <a:endParaRPr/>
          </a:p>
        </p:txBody>
      </p:sp>
      <p:pic>
        <p:nvPicPr>
          <p:cNvPr id="79" name="Google Shape;79;p16"/>
          <p:cNvPicPr preferRelativeResize="0"/>
          <p:nvPr/>
        </p:nvPicPr>
        <p:blipFill rotWithShape="1">
          <a:blip r:embed="rId3">
            <a:alphaModFix/>
          </a:blip>
          <a:srcRect b="0" l="700" r="-700" t="0"/>
          <a:stretch/>
        </p:blipFill>
        <p:spPr>
          <a:xfrm>
            <a:off x="2024688" y="1084175"/>
            <a:ext cx="5094634"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History of Graph Databases</a:t>
            </a:r>
            <a:endParaRPr/>
          </a:p>
        </p:txBody>
      </p:sp>
      <p:sp>
        <p:nvSpPr>
          <p:cNvPr id="85" name="Google Shape;85;p17"/>
          <p:cNvSpPr txBox="1"/>
          <p:nvPr>
            <p:ph idx="1" type="body"/>
          </p:nvPr>
        </p:nvSpPr>
        <p:spPr>
          <a:xfrm>
            <a:off x="311700" y="1116750"/>
            <a:ext cx="8520600" cy="14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70’s → Tabular </a:t>
            </a:r>
            <a:r>
              <a:rPr lang="es"/>
              <a:t>Databases</a:t>
            </a:r>
            <a:endParaRPr/>
          </a:p>
          <a:p>
            <a:pPr indent="0" lvl="0" marL="0" rtl="0" algn="l">
              <a:spcBef>
                <a:spcPts val="1600"/>
              </a:spcBef>
              <a:spcAft>
                <a:spcPts val="0"/>
              </a:spcAft>
              <a:buNone/>
            </a:pPr>
            <a:r>
              <a:rPr lang="es"/>
              <a:t>80’s → Relational </a:t>
            </a:r>
            <a:r>
              <a:rPr lang="es"/>
              <a:t>Databases</a:t>
            </a:r>
            <a:endParaRPr/>
          </a:p>
          <a:p>
            <a:pPr indent="0" lvl="0" marL="0" rtl="0" algn="l">
              <a:spcBef>
                <a:spcPts val="1600"/>
              </a:spcBef>
              <a:spcAft>
                <a:spcPts val="0"/>
              </a:spcAft>
              <a:buNone/>
            </a:pPr>
            <a:r>
              <a:rPr lang="es"/>
              <a:t>90’s → NoSQL.</a:t>
            </a:r>
            <a:endParaRPr/>
          </a:p>
          <a:p>
            <a:pPr indent="0" lvl="0" marL="0" rtl="0" algn="l">
              <a:spcBef>
                <a:spcPts val="1600"/>
              </a:spcBef>
              <a:spcAft>
                <a:spcPts val="1600"/>
              </a:spcAft>
              <a:buNone/>
            </a:pPr>
            <a:r>
              <a:t/>
            </a:r>
            <a:endParaRPr/>
          </a:p>
        </p:txBody>
      </p:sp>
      <p:graphicFrame>
        <p:nvGraphicFramePr>
          <p:cNvPr id="86" name="Google Shape;86;p17"/>
          <p:cNvGraphicFramePr/>
          <p:nvPr/>
        </p:nvGraphicFramePr>
        <p:xfrm>
          <a:off x="2324075" y="2378225"/>
          <a:ext cx="3000000" cy="3000000"/>
        </p:xfrm>
        <a:graphic>
          <a:graphicData uri="http://schemas.openxmlformats.org/drawingml/2006/table">
            <a:tbl>
              <a:tblPr>
                <a:noFill/>
                <a:tableStyleId>{32CBF134-FB91-4772-865D-29A53B037B00}</a:tableStyleId>
              </a:tblPr>
              <a:tblGrid>
                <a:gridCol w="3338325"/>
                <a:gridCol w="3338325"/>
              </a:tblGrid>
              <a:tr h="381000">
                <a:tc>
                  <a:txBody>
                    <a:bodyPr>
                      <a:noAutofit/>
                    </a:bodyPr>
                    <a:lstStyle/>
                    <a:p>
                      <a:pPr indent="0" lvl="0" marL="0" rtl="0" algn="ctr">
                        <a:spcBef>
                          <a:spcPts val="0"/>
                        </a:spcBef>
                        <a:spcAft>
                          <a:spcPts val="0"/>
                        </a:spcAft>
                        <a:buNone/>
                      </a:pPr>
                      <a:r>
                        <a:rPr b="1" lang="es" sz="1200">
                          <a:solidFill>
                            <a:srgbClr val="00FF00"/>
                          </a:solidFill>
                        </a:rPr>
                        <a:t>BASE</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s" sz="1200">
                          <a:solidFill>
                            <a:srgbClr val="00FFFF"/>
                          </a:solidFill>
                        </a:rPr>
                        <a:t>ACID</a:t>
                      </a:r>
                      <a:endParaRPr b="1" sz="1200">
                        <a:solidFill>
                          <a:srgbClr val="00FFFF"/>
                        </a:solidFill>
                      </a:endParaRPr>
                    </a:p>
                  </a:txBody>
                  <a:tcPr marT="91425" marB="91425" marR="91425" marL="91425"/>
                </a:tc>
              </a:tr>
              <a:tr h="381000">
                <a:tc>
                  <a:txBody>
                    <a:bodyPr>
                      <a:noAutofit/>
                    </a:bodyPr>
                    <a:lstStyle/>
                    <a:p>
                      <a:pPr indent="0" lvl="0" marL="0" rtl="0" algn="l">
                        <a:spcBef>
                          <a:spcPts val="0"/>
                        </a:spcBef>
                        <a:spcAft>
                          <a:spcPts val="0"/>
                        </a:spcAft>
                        <a:buNone/>
                      </a:pPr>
                      <a:r>
                        <a:rPr b="1" lang="es" sz="1200">
                          <a:solidFill>
                            <a:srgbClr val="00FF00"/>
                          </a:solidFill>
                        </a:rPr>
                        <a:t>B</a:t>
                      </a:r>
                      <a:r>
                        <a:rPr lang="es" sz="1200">
                          <a:solidFill>
                            <a:srgbClr val="FFFFFF"/>
                          </a:solidFill>
                        </a:rPr>
                        <a:t>asic </a:t>
                      </a:r>
                      <a:r>
                        <a:rPr b="1" lang="es" sz="1200">
                          <a:solidFill>
                            <a:srgbClr val="00FF00"/>
                          </a:solidFill>
                        </a:rPr>
                        <a:t>A</a:t>
                      </a:r>
                      <a:r>
                        <a:rPr lang="es" sz="1200">
                          <a:solidFill>
                            <a:srgbClr val="FFFFFF"/>
                          </a:solidFill>
                        </a:rPr>
                        <a:t>vailability</a:t>
                      </a:r>
                      <a:br>
                        <a:rPr lang="es" sz="1200">
                          <a:solidFill>
                            <a:srgbClr val="FFFFFF"/>
                          </a:solidFill>
                        </a:rPr>
                      </a:b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es" sz="1200">
                          <a:solidFill>
                            <a:srgbClr val="00FFFF"/>
                          </a:solidFill>
                        </a:rPr>
                        <a:t>A</a:t>
                      </a:r>
                      <a:r>
                        <a:rPr lang="es" sz="1200">
                          <a:solidFill>
                            <a:srgbClr val="FFFFFF"/>
                          </a:solidFill>
                        </a:rPr>
                        <a:t>tomic: Everything in a transaction succeeds or the entire transaction is rolled back.</a:t>
                      </a:r>
                      <a:endParaRPr sz="12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b="1" lang="es" sz="1200">
                          <a:solidFill>
                            <a:srgbClr val="00FF00"/>
                          </a:solidFill>
                        </a:rPr>
                        <a:t>S</a:t>
                      </a:r>
                      <a:r>
                        <a:rPr lang="es" sz="1200">
                          <a:solidFill>
                            <a:srgbClr val="FFFFFF"/>
                          </a:solidFill>
                        </a:rPr>
                        <a:t>oft-state</a:t>
                      </a:r>
                      <a:br>
                        <a:rPr lang="es" sz="1200">
                          <a:solidFill>
                            <a:srgbClr val="FFFFFF"/>
                          </a:solidFill>
                        </a:rPr>
                      </a:b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es" sz="1200">
                          <a:solidFill>
                            <a:srgbClr val="00FFFF"/>
                          </a:solidFill>
                        </a:rPr>
                        <a:t>C</a:t>
                      </a:r>
                      <a:r>
                        <a:rPr lang="es" sz="1200">
                          <a:solidFill>
                            <a:srgbClr val="FFFFFF"/>
                          </a:solidFill>
                        </a:rPr>
                        <a:t>onsistent: A transaction cannot leave the database in an inconsistent state.</a:t>
                      </a:r>
                      <a:endParaRPr sz="1200">
                        <a:solidFill>
                          <a:srgbClr val="FFFFFF"/>
                        </a:solidFill>
                      </a:endParaRPr>
                    </a:p>
                  </a:txBody>
                  <a:tcPr marT="91425" marB="91425" marR="91425" marL="91425"/>
                </a:tc>
              </a:tr>
              <a:tr h="381000">
                <a:tc rowSpan="2">
                  <a:txBody>
                    <a:bodyPr>
                      <a:noAutofit/>
                    </a:bodyPr>
                    <a:lstStyle/>
                    <a:p>
                      <a:pPr indent="0" lvl="0" marL="0" rtl="0" algn="l">
                        <a:spcBef>
                          <a:spcPts val="0"/>
                        </a:spcBef>
                        <a:spcAft>
                          <a:spcPts val="0"/>
                        </a:spcAft>
                        <a:buNone/>
                      </a:pPr>
                      <a:r>
                        <a:rPr b="1" lang="es" sz="1200">
                          <a:solidFill>
                            <a:srgbClr val="00FF00"/>
                          </a:solidFill>
                        </a:rPr>
                        <a:t>E</a:t>
                      </a:r>
                      <a:r>
                        <a:rPr lang="es" sz="1200">
                          <a:solidFill>
                            <a:srgbClr val="FFFFFF"/>
                          </a:solidFill>
                        </a:rPr>
                        <a:t>ventual consistency</a:t>
                      </a: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es" sz="1200">
                          <a:solidFill>
                            <a:srgbClr val="00FFFF"/>
                          </a:solidFill>
                        </a:rPr>
                        <a:t>I</a:t>
                      </a:r>
                      <a:r>
                        <a:rPr lang="es" sz="1200">
                          <a:solidFill>
                            <a:srgbClr val="FFFFFF"/>
                          </a:solidFill>
                        </a:rPr>
                        <a:t>solated: Transactions cannot interfere with each other.</a:t>
                      </a:r>
                      <a:endParaRPr sz="1200">
                        <a:solidFill>
                          <a:srgbClr val="FFFFFF"/>
                        </a:solidFill>
                      </a:endParaRPr>
                    </a:p>
                  </a:txBody>
                  <a:tcPr marT="91425" marB="91425" marR="91425" marL="91425"/>
                </a:tc>
              </a:tr>
              <a:tr h="381000">
                <a:tc vMerge="1"/>
                <a:tc>
                  <a:txBody>
                    <a:bodyPr>
                      <a:noAutofit/>
                    </a:bodyPr>
                    <a:lstStyle/>
                    <a:p>
                      <a:pPr indent="0" lvl="0" marL="0" rtl="0" algn="l">
                        <a:spcBef>
                          <a:spcPts val="0"/>
                        </a:spcBef>
                        <a:spcAft>
                          <a:spcPts val="0"/>
                        </a:spcAft>
                        <a:buNone/>
                      </a:pPr>
                      <a:r>
                        <a:rPr b="1" lang="es" sz="1200">
                          <a:solidFill>
                            <a:srgbClr val="00FFFF"/>
                          </a:solidFill>
                        </a:rPr>
                        <a:t>D</a:t>
                      </a:r>
                      <a:r>
                        <a:rPr lang="es" sz="1200">
                          <a:solidFill>
                            <a:srgbClr val="FFFFFF"/>
                          </a:solidFill>
                        </a:rPr>
                        <a:t>urable: Completed transactions persist, even when servers restart etc.</a:t>
                      </a:r>
                      <a:endParaRPr sz="1200">
                        <a:solidFill>
                          <a:srgbClr val="FFFFFF"/>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DBMS Examples.</a:t>
            </a:r>
            <a:endParaRPr/>
          </a:p>
          <a:p>
            <a:pPr indent="0" lvl="0" marL="457200" rtl="0" algn="l">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pic>
        <p:nvPicPr>
          <p:cNvPr id="92" name="Google Shape;92;p18"/>
          <p:cNvPicPr preferRelativeResize="0"/>
          <p:nvPr/>
        </p:nvPicPr>
        <p:blipFill>
          <a:blip r:embed="rId3">
            <a:alphaModFix/>
          </a:blip>
          <a:stretch>
            <a:fillRect/>
          </a:stretch>
        </p:blipFill>
        <p:spPr>
          <a:xfrm>
            <a:off x="152400" y="1170125"/>
            <a:ext cx="8839201" cy="27363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Graph Databases in Neo4j.</a:t>
            </a:r>
            <a:br>
              <a:rPr lang="es"/>
            </a:br>
            <a:endParaRPr/>
          </a:p>
        </p:txBody>
      </p:sp>
      <p:sp>
        <p:nvSpPr>
          <p:cNvPr id="98" name="Google Shape;98;p19"/>
          <p:cNvSpPr txBox="1"/>
          <p:nvPr>
            <p:ph idx="1" type="body"/>
          </p:nvPr>
        </p:nvSpPr>
        <p:spPr>
          <a:xfrm>
            <a:off x="311700" y="1152475"/>
            <a:ext cx="2904900" cy="29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Nodes</a:t>
            </a:r>
            <a:br>
              <a:rPr lang="es"/>
            </a:br>
            <a:r>
              <a:rPr lang="es" sz="1400"/>
              <a:t>The first entities that we will identify in our domain are the nodes. Nodes are one of two fundamental units that form a graph (the other fundamental unit is relationships).</a:t>
            </a:r>
            <a:br>
              <a:rPr lang="es" sz="1400"/>
            </a:br>
            <a:r>
              <a:rPr lang="es" sz="1400"/>
              <a:t>Nodes are often used to represent entities, but can also represent other domain components, depending on the use case.</a:t>
            </a:r>
            <a:endParaRPr sz="1400"/>
          </a:p>
        </p:txBody>
      </p:sp>
      <p:pic>
        <p:nvPicPr>
          <p:cNvPr id="99" name="Google Shape;99;p19"/>
          <p:cNvPicPr preferRelativeResize="0"/>
          <p:nvPr/>
        </p:nvPicPr>
        <p:blipFill>
          <a:blip r:embed="rId3">
            <a:alphaModFix/>
          </a:blip>
          <a:stretch>
            <a:fillRect/>
          </a:stretch>
        </p:blipFill>
        <p:spPr>
          <a:xfrm>
            <a:off x="3961499" y="1320600"/>
            <a:ext cx="4589226" cy="326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Graph Databases in Neo4j.</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311700" y="1152475"/>
            <a:ext cx="2904900" cy="29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Labels</a:t>
            </a:r>
            <a:br>
              <a:rPr lang="es"/>
            </a:br>
            <a:r>
              <a:rPr lang="es" sz="1400"/>
              <a:t>Now that we have an idea of what our nodes will be, we can decide what labels (if any) to assign our nodes to group or categorize them.</a:t>
            </a:r>
            <a:endParaRPr sz="1400"/>
          </a:p>
          <a:p>
            <a:pPr indent="0" lvl="0" marL="0" rtl="0" algn="l">
              <a:spcBef>
                <a:spcPts val="1600"/>
              </a:spcBef>
              <a:spcAft>
                <a:spcPts val="1600"/>
              </a:spcAft>
              <a:buNone/>
            </a:pPr>
            <a:r>
              <a:rPr lang="es" sz="1400"/>
              <a:t>A label is a named graph construct that is used to group nodes into sets. All nodes labeled with the same label belongs to the same set.</a:t>
            </a:r>
            <a:endParaRPr sz="1400"/>
          </a:p>
        </p:txBody>
      </p:sp>
      <p:pic>
        <p:nvPicPr>
          <p:cNvPr id="106" name="Google Shape;106;p20"/>
          <p:cNvPicPr preferRelativeResize="0"/>
          <p:nvPr/>
        </p:nvPicPr>
        <p:blipFill>
          <a:blip r:embed="rId3">
            <a:alphaModFix/>
          </a:blip>
          <a:stretch>
            <a:fillRect/>
          </a:stretch>
        </p:blipFill>
        <p:spPr>
          <a:xfrm>
            <a:off x="3768075" y="1371825"/>
            <a:ext cx="4940451" cy="351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Graph Databases in Neo4j.</a:t>
            </a:r>
            <a:endParaRPr/>
          </a:p>
        </p:txBody>
      </p:sp>
      <p:sp>
        <p:nvSpPr>
          <p:cNvPr id="112" name="Google Shape;112;p21"/>
          <p:cNvSpPr txBox="1"/>
          <p:nvPr>
            <p:ph idx="1" type="body"/>
          </p:nvPr>
        </p:nvSpPr>
        <p:spPr>
          <a:xfrm>
            <a:off x="311700" y="1345875"/>
            <a:ext cx="2904900" cy="29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Relationships</a:t>
            </a:r>
            <a:endParaRPr/>
          </a:p>
          <a:p>
            <a:pPr indent="0" lvl="0" marL="0" rtl="0" algn="l">
              <a:spcBef>
                <a:spcPts val="1600"/>
              </a:spcBef>
              <a:spcAft>
                <a:spcPts val="1600"/>
              </a:spcAft>
              <a:buNone/>
            </a:pPr>
            <a:r>
              <a:rPr lang="es" sz="1400"/>
              <a:t>A relationship connects two nodes and allows us to find related nodes of data. It has a source node and a target node that shows the direction of the arrow.</a:t>
            </a:r>
            <a:endParaRPr sz="1400"/>
          </a:p>
        </p:txBody>
      </p:sp>
      <p:pic>
        <p:nvPicPr>
          <p:cNvPr id="113" name="Google Shape;113;p21"/>
          <p:cNvPicPr preferRelativeResize="0"/>
          <p:nvPr/>
        </p:nvPicPr>
        <p:blipFill>
          <a:blip r:embed="rId3">
            <a:alphaModFix/>
          </a:blip>
          <a:stretch>
            <a:fillRect/>
          </a:stretch>
        </p:blipFill>
        <p:spPr>
          <a:xfrm>
            <a:off x="3839725" y="1222325"/>
            <a:ext cx="4918950" cy="3496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