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embeddedFontLst>
    <p:embeddedFont>
      <p:font typeface="Average"/>
      <p:regular r:id="rId19"/>
    </p:embeddedFont>
    <p:embeddedFont>
      <p:font typeface="Oswald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917CD91E-657E-4DBD-B95E-7F9D72A9F2B6}">
  <a:tblStyle styleId="{917CD91E-657E-4DBD-B95E-7F9D72A9F2B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swald-regular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schemas.openxmlformats.org/officeDocument/2006/relationships/font" Target="fonts/Oswald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Average-regular.fntdata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44d38deb1d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44d38deb1d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451b7c227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451b7c227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44d38deb1d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44d38deb1d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44d38deb1d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44d38deb1d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44d38deb1d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44d38deb1d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44d38deb1d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44d38deb1d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44d38deb1d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44d38deb1d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44d38deb1d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44d38deb1d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44d38deb1d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44d38deb1d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44d38deb1d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44d38deb1d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44d38deb1d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44d38deb1d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github.com/campos-97/GraphDBExample" TargetMode="External"/><Relationship Id="rId4" Type="http://schemas.openxmlformats.org/officeDocument/2006/relationships/hyperlink" Target="https://neo4j.com/download/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Graph Databases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Jose Andrés Campos Castro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Roberto </a:t>
            </a:r>
            <a:r>
              <a:rPr lang="es"/>
              <a:t>Gutiérrez Sánchez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Graph Databases in Neo4j.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2"/>
          <p:cNvSpPr txBox="1"/>
          <p:nvPr>
            <p:ph idx="1" type="body"/>
          </p:nvPr>
        </p:nvSpPr>
        <p:spPr>
          <a:xfrm>
            <a:off x="311700" y="1152475"/>
            <a:ext cx="2904900" cy="347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Properties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s" sz="1400"/>
              <a:t>Attributes</a:t>
            </a:r>
            <a:r>
              <a:rPr lang="es" sz="1400"/>
              <a:t>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400"/>
              <a:t>Key and Value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400"/>
              <a:t>Used in nodes and relations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400"/>
              <a:t>Store information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400"/>
              <a:t>int, float, string, etc</a:t>
            </a:r>
            <a:endParaRPr sz="1400"/>
          </a:p>
        </p:txBody>
      </p:sp>
      <p:pic>
        <p:nvPicPr>
          <p:cNvPr id="120" name="Google Shape;12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6786" y="1329625"/>
            <a:ext cx="4888914" cy="3475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Example</a:t>
            </a:r>
            <a:endParaRPr/>
          </a:p>
        </p:txBody>
      </p:sp>
      <p:sp>
        <p:nvSpPr>
          <p:cNvPr id="126" name="Google Shape;126;p23"/>
          <p:cNvSpPr txBox="1"/>
          <p:nvPr>
            <p:ph idx="1" type="body"/>
          </p:nvPr>
        </p:nvSpPr>
        <p:spPr>
          <a:xfrm>
            <a:off x="458475" y="2126725"/>
            <a:ext cx="8023200" cy="149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 u="sng">
                <a:solidFill>
                  <a:schemeClr val="hlink"/>
                </a:solidFill>
                <a:hlinkClick r:id="rId3"/>
              </a:rPr>
              <a:t>https://github.com/campos-97/GraphDBExample</a:t>
            </a:r>
            <a:endParaRPr b="1" sz="3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s" sz="3000" u="sng">
                <a:solidFill>
                  <a:schemeClr val="hlink"/>
                </a:solidFill>
                <a:hlinkClick r:id="rId4"/>
              </a:rPr>
              <a:t>https://neo4j.com/download/</a:t>
            </a:r>
            <a:endParaRPr b="1" sz="3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3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Bibliography</a:t>
            </a:r>
            <a:endParaRPr/>
          </a:p>
        </p:txBody>
      </p:sp>
      <p:sp>
        <p:nvSpPr>
          <p:cNvPr id="132" name="Google Shape;132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s" sz="1200"/>
              <a:t>"History of Databases and Graph Database - Bitnine Global Inc.", Bitnine Global Inc [Online]. Available: https://bitnine.net/blog-graph-database/history-of-databases-and-graph-database/. [Accessed: 7- Oct- 2018].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s" sz="1200"/>
              <a:t>"Impossible Is Nothing: The History (&amp; Future) of Graph Data [GraphConnect Recap] - Neo4j Graph Database Platform", Neo4j Graph Database Platform. [Online]. Available: https://neo4j.com/blog/history-and-future-of-graph-data/. [Accessed: 7- Oct- 2018].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s" sz="1200"/>
              <a:t>"Relational Databases vs. Graph Databases: A Comparison", Neo4j Graph Database Platform .[Online]. Available: https://neo4j.com/developer/graph-db-vs-rdbms/. [Accessed: 7- Oct- 2018].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s" sz="1200"/>
              <a:t>J. Cook, "ACID versus BASE for database transactions", Johndcook.com. [Online]. Available: </a:t>
            </a:r>
            <a:r>
              <a:rPr lang="es" sz="1200"/>
              <a:t>https://www.johndcook.com/blog/2009/07/06/brewer-cap-theorem-base/</a:t>
            </a:r>
            <a:r>
              <a:rPr lang="es" sz="1200"/>
              <a:t>. [Accessed: 7- Oct- 2018].</a:t>
            </a:r>
            <a:endParaRPr sz="1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Agenda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Graphs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Types of graphs.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History of Graph Databases.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DBMS Examples.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Graph Databases in Neo4j.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Example.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Graphs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20275"/>
            <a:ext cx="3848100" cy="173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91600" y="1616425"/>
            <a:ext cx="4464176" cy="3131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Types of Graphs</a:t>
            </a:r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 rotWithShape="1">
          <a:blip r:embed="rId3">
            <a:alphaModFix/>
          </a:blip>
          <a:srcRect b="0" l="700" r="-700" t="0"/>
          <a:stretch/>
        </p:blipFill>
        <p:spPr>
          <a:xfrm>
            <a:off x="2024688" y="1084175"/>
            <a:ext cx="5094634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History of Graph Databases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16750"/>
            <a:ext cx="8520600" cy="145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70’s → Tabular </a:t>
            </a:r>
            <a:r>
              <a:rPr lang="es"/>
              <a:t>Databases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80’s → Relational </a:t>
            </a:r>
            <a:r>
              <a:rPr lang="es"/>
              <a:t>Databases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90’s → NoSQL.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86" name="Google Shape;86;p17"/>
          <p:cNvGraphicFramePr/>
          <p:nvPr/>
        </p:nvGraphicFramePr>
        <p:xfrm>
          <a:off x="2324075" y="2378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{917CD91E-657E-4DBD-B95E-7F9D72A9F2B6}</a:tableStyleId>
              </a:tblPr>
              <a:tblGrid>
                <a:gridCol w="3338325"/>
                <a:gridCol w="333832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>
                          <a:solidFill>
                            <a:srgbClr val="00FF00"/>
                          </a:solidFill>
                        </a:rPr>
                        <a:t>BASE</a:t>
                      </a:r>
                      <a:endParaRPr b="1" sz="1200">
                        <a:solidFill>
                          <a:srgbClr val="00FF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>
                          <a:solidFill>
                            <a:srgbClr val="00FFFF"/>
                          </a:solidFill>
                        </a:rPr>
                        <a:t>ACID</a:t>
                      </a:r>
                      <a:endParaRPr b="1" sz="1200">
                        <a:solidFill>
                          <a:srgbClr val="00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>
                          <a:solidFill>
                            <a:srgbClr val="00FF00"/>
                          </a:solidFill>
                        </a:rPr>
                        <a:t>B</a:t>
                      </a:r>
                      <a:r>
                        <a:rPr lang="es" sz="1200">
                          <a:solidFill>
                            <a:srgbClr val="FFFFFF"/>
                          </a:solidFill>
                        </a:rPr>
                        <a:t>asic </a:t>
                      </a:r>
                      <a:r>
                        <a:rPr b="1" lang="es" sz="1200">
                          <a:solidFill>
                            <a:srgbClr val="00FF00"/>
                          </a:solidFill>
                        </a:rPr>
                        <a:t>A</a:t>
                      </a:r>
                      <a:r>
                        <a:rPr lang="es" sz="1200">
                          <a:solidFill>
                            <a:srgbClr val="FFFFFF"/>
                          </a:solidFill>
                        </a:rPr>
                        <a:t>vailability</a:t>
                      </a:r>
                      <a:br>
                        <a:rPr lang="es" sz="1200">
                          <a:solidFill>
                            <a:srgbClr val="FFFFFF"/>
                          </a:solidFill>
                        </a:rPr>
                      </a:b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>
                          <a:solidFill>
                            <a:srgbClr val="00FFFF"/>
                          </a:solidFill>
                        </a:rPr>
                        <a:t>A</a:t>
                      </a:r>
                      <a:r>
                        <a:rPr lang="es" sz="1200">
                          <a:solidFill>
                            <a:srgbClr val="FFFFFF"/>
                          </a:solidFill>
                        </a:rPr>
                        <a:t>tomic: Everything in a transaction succeeds or the entire transaction is rolled back.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>
                          <a:solidFill>
                            <a:srgbClr val="00FF00"/>
                          </a:solidFill>
                        </a:rPr>
                        <a:t>S</a:t>
                      </a:r>
                      <a:r>
                        <a:rPr lang="es" sz="1200">
                          <a:solidFill>
                            <a:srgbClr val="FFFFFF"/>
                          </a:solidFill>
                        </a:rPr>
                        <a:t>oft-state</a:t>
                      </a:r>
                      <a:br>
                        <a:rPr lang="es" sz="1200">
                          <a:solidFill>
                            <a:srgbClr val="FFFFFF"/>
                          </a:solidFill>
                        </a:rPr>
                      </a:b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>
                          <a:solidFill>
                            <a:srgbClr val="00FFFF"/>
                          </a:solidFill>
                        </a:rPr>
                        <a:t>C</a:t>
                      </a:r>
                      <a:r>
                        <a:rPr lang="es" sz="1200">
                          <a:solidFill>
                            <a:srgbClr val="FFFFFF"/>
                          </a:solidFill>
                        </a:rPr>
                        <a:t>onsistent: A transaction cannot leave the database in an inconsistent state.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 rowSpan="2"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>
                          <a:solidFill>
                            <a:srgbClr val="00FF00"/>
                          </a:solidFill>
                        </a:rPr>
                        <a:t>E</a:t>
                      </a:r>
                      <a:r>
                        <a:rPr lang="es" sz="1200">
                          <a:solidFill>
                            <a:srgbClr val="FFFFFF"/>
                          </a:solidFill>
                        </a:rPr>
                        <a:t>ventual consistency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>
                          <a:solidFill>
                            <a:srgbClr val="00FFFF"/>
                          </a:solidFill>
                        </a:rPr>
                        <a:t>I</a:t>
                      </a:r>
                      <a:r>
                        <a:rPr lang="es" sz="1200">
                          <a:solidFill>
                            <a:srgbClr val="FFFFFF"/>
                          </a:solidFill>
                        </a:rPr>
                        <a:t>solated: Transactions cannot interfere with each other.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>
                          <a:solidFill>
                            <a:srgbClr val="00FFFF"/>
                          </a:solidFill>
                        </a:rPr>
                        <a:t>D</a:t>
                      </a:r>
                      <a:r>
                        <a:rPr lang="es" sz="1200">
                          <a:solidFill>
                            <a:srgbClr val="FFFFFF"/>
                          </a:solidFill>
                        </a:rPr>
                        <a:t>urable: Completed transactions persist, even when servers restart etc.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DBMS Examples.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1" cy="27363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Graph Databases in Neo4j.</a:t>
            </a:r>
            <a:br>
              <a:rPr lang="es"/>
            </a:br>
            <a:endParaRPr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1152475"/>
            <a:ext cx="2904900" cy="291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Nodes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s" sz="1400"/>
              <a:t>Most basic entity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400"/>
              <a:t>Can have labels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400"/>
              <a:t>Represent objects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400"/>
              <a:t>Labels for roles</a:t>
            </a:r>
            <a:endParaRPr sz="1400"/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1499" y="1320600"/>
            <a:ext cx="4589226" cy="326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Graph Databases in Neo4j.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1171375"/>
            <a:ext cx="2904900" cy="291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Labels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s" sz="1400"/>
              <a:t>Group nodes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400"/>
              <a:t>More efficient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400"/>
              <a:t>Used in entities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400"/>
              <a:t>Normally used for objects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400"/>
              <a:t>CamelCase practice</a:t>
            </a:r>
            <a:endParaRPr sz="1400"/>
          </a:p>
        </p:txBody>
      </p:sp>
      <p:pic>
        <p:nvPicPr>
          <p:cNvPr id="106" name="Google Shape;1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8075" y="1371825"/>
            <a:ext cx="4940451" cy="3511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Graph Databases in Neo4j.</a:t>
            </a:r>
            <a:endParaRPr/>
          </a:p>
        </p:txBody>
      </p:sp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311700" y="1345875"/>
            <a:ext cx="2904900" cy="291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Relationships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s" sz="1400"/>
              <a:t>Connection between nodes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400"/>
              <a:t>Source and target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400"/>
              <a:t>Directed and not-directed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400"/>
              <a:t>Represent actions/verbs</a:t>
            </a:r>
            <a:endParaRPr sz="1400"/>
          </a:p>
        </p:txBody>
      </p:sp>
      <p:pic>
        <p:nvPicPr>
          <p:cNvPr id="113" name="Google Shape;11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9725" y="1222325"/>
            <a:ext cx="4918950" cy="3496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