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802B"/>
    <a:srgbClr val="D59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handoutMaster" Target="handoutMasters/handoutMaster1.xml" /><Relationship Id="rId3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2" Type="http://schemas.openxmlformats.org/officeDocument/2006/relationships/theme" Target="theme/theme1.xml" /><Relationship Id="rId31" Type="http://schemas.openxmlformats.org/officeDocument/2006/relationships/viewProps" Target="viewProps.xml" /><Relationship Id="rId3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58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 anchor="t">
            <a:normAutofit/>
          </a:bodyPr>
          <a:lstStyle>
            <a:lvl1pPr algn="l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>
            <a:lvl1pPr>
              <a:defRPr sz="1870" b="1">
                <a:solidFill>
                  <a:schemeClr val="bg1"/>
                </a:solidFill>
                <a:latin typeface="+mn-lt"/>
              </a:defRPr>
            </a:lvl1pPr>
          </a:lstStyle>
          <a:p>
            <a:fld id="{3EA7974F-46A4-4C38-BBCC-8E262B881B28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9CA93-D43D-4DEB-B1F3-374BE033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1AD1D-BD4E-4E54-9FFD-C1433005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8D46E3-AE9F-4B5E-B5E6-5B1ACE921B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009" y="6125052"/>
            <a:ext cx="2800092" cy="3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590E-2BE9-4ABD-921F-96203BBF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FD25B-EB1E-40B3-8451-9CE88D980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20F51-AEE7-4B68-AA2A-CFCDE71F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7565-3261-428A-A4F1-46339A44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90C68-CFD2-4740-9872-EDF5794D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EFB6D-D995-442D-94D4-38CFFDCE8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4263D-27EE-4C4F-BC98-252909956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86EF2-C790-4655-80EA-4A68F53B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6259-9DC1-44B6-A6C3-8B9C547F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72A6F-4B5A-4754-BC55-DFB660FF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3A83D-9A07-4FF4-8272-C2ED73DC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1581-37C2-4EF6-9ABF-7C70ABED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7F6AE7-A1FE-490F-8E28-27BC5DA9D4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5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 anchor="t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E4962-60E4-4796-991D-A9D0F592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6315B-0BC3-4A6E-9FE8-8A662637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34EE0-371B-4BEC-8D5C-2AEA96A8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EBCCE7-6FDE-457A-AA02-09B6872F0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DE73-5589-4076-9AC2-3DEB41A6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EE56-D5AB-4147-9DFD-FA38CA3FA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D18D8-CED2-4572-8D9E-50E2E1C15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08FCA-6561-45F5-B906-73801FC9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2C599-B123-4D0C-867F-D58B53EB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B09E1-A298-46D0-8F38-B6314F7541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5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0371-C7D7-4D1C-866A-66B223AF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33C5C-1E9B-4A6D-97E8-D55CDDE2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04B72-6D6C-4EC9-AB85-F90539E8A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64977-7B36-4160-9E43-45A289A9A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D296-CD0D-4B2D-931A-D961BFD5F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B0D23-4E07-4013-9695-B13A9798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15FC7-CD41-4823-8317-DE171CFA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B2BD3-B17A-428B-B885-E6F07CE3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7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9013-4138-4C5F-9786-ABA60BB1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45B5B-BFA4-4325-8399-A63A2B51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F37C9-3AD0-457A-AB31-95758817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BA16F-2393-4E0E-BF0D-916A4ADE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1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D0C8B-D53D-47DC-B473-05F0CDE0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938CA-2F79-4BC1-B6B0-1D8021F9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281BF-88FE-4C2C-BA24-4C53C1C3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8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03C9-967A-493C-A5BE-2E2243A2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BBCF1-F24B-433B-A0B6-3BEA90BA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7066B-A6F2-4FE6-9E6E-B4985594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B9909-94C5-4644-B04C-A87AD781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33F55-8D59-45F2-B32F-40671B33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FF544-A6E0-4A89-B03E-03E6CFFA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DA9F-7AD2-4082-A889-4D04ACF6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753F3-33F8-4F08-95E6-E1C102AAB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49F72-C5C2-408C-A224-37881DFE5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9A0A1-66C6-4BBF-BBEC-4EEEC6C0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5FE9A-E537-402C-8474-2067E48B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567F2-28EE-4FF5-AFD3-81DE5501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1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F229F-074B-42DD-A1A4-B88470F4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47378-4D5B-4E94-B9DF-A4A8BB12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8CBD0-28DD-4219-9F01-BE04E4866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A8DA8-6257-4856-A223-F9EC6C543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964A1-6988-48EC-9553-5C03CC350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2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usa.ipums.org/usa/" TargetMode="External" /><Relationship Id="rId3" Type="http://schemas.openxmlformats.org/officeDocument/2006/relationships/hyperlink" Target="https://www.census.gov/programs-surveys/acs/microdata.html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Household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(Preliminary)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Diego</a:t>
            </a:r>
            <a:r>
              <a:rPr/>
              <a:t> </a:t>
            </a:r>
            <a:r>
              <a:rPr/>
              <a:t>Rubi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November</a:t>
            </a:r>
            <a:r>
              <a:rPr/>
              <a:t> </a:t>
            </a:r>
            <a:r>
              <a:rPr/>
              <a:t>17,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child</a:t>
            </a:r>
          </a:p>
        </p:txBody>
      </p:sp>
      <p:pic>
        <p:nvPicPr>
          <p:cNvPr descr="household_structure_estimates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children</a:t>
            </a:r>
          </a:p>
        </p:txBody>
      </p:sp>
      <p:pic>
        <p:nvPicPr>
          <p:cNvPr descr="household_structure_estimates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3%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households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household_structure_estimates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1816100"/>
            <a:ext cx="7823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households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‘</a:t>
            </a:r>
            <a:r>
              <a:rPr/>
              <a:t>Everyone</a:t>
            </a:r>
            <a:r>
              <a:rPr/>
              <a:t> </a:t>
            </a:r>
            <a:r>
              <a:rPr/>
              <a:t>Else</a:t>
            </a:r>
            <a:r>
              <a:rPr/>
              <a:t>’</a:t>
            </a:r>
          </a:p>
        </p:txBody>
      </p:sp>
      <p:pic>
        <p:nvPicPr>
          <p:cNvPr descr="household_structure_estimates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Household</a:t>
            </a:r>
            <a:r>
              <a:rPr/>
              <a:t> </a:t>
            </a:r>
            <a:r>
              <a:rPr/>
              <a:t>Composition:</a:t>
            </a:r>
            <a:r>
              <a:rPr/>
              <a:t> </a:t>
            </a:r>
            <a:r>
              <a:rPr/>
              <a:t>Alternate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28032712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663778"/>
                <a:gridCol w="1201022"/>
                <a:gridCol w="1394405"/>
                <a:gridCol w="925715"/>
              </a:tblGrid>
              <a:tr h="332126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Household Type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Everyone Else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Connected Youth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Opportunity Youth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</a:tr>
              <a:tr h="301157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All Other Households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98.5%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28238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CY Only Household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57.4%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42.6%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</a:tr>
              <a:tr h="328238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OY Only Household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63.4%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36.6%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Both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households</a:t>
            </a:r>
          </a:p>
        </p:txBody>
      </p:sp>
      <p:pic>
        <p:nvPicPr>
          <p:cNvPr descr="household_structure_estimates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OY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Households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households</a:t>
            </a:r>
          </a:p>
        </p:txBody>
      </p:sp>
      <p:pic>
        <p:nvPicPr>
          <p:cNvPr descr="household_structure_estimates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Median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OY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PUMA</a:t>
            </a:r>
          </a:p>
        </p:txBody>
      </p:sp>
      <p:pic>
        <p:nvPicPr>
          <p:cNvPr descr="household_structure_estimates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1/4th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household_structure_estimates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married</a:t>
            </a:r>
          </a:p>
        </p:txBody>
      </p:sp>
      <p:pic>
        <p:nvPicPr>
          <p:cNvPr descr="household_structure_estimates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IPUMS USA</a:t>
            </a:r>
          </a:p>
          <a:p>
            <a:pPr lvl="2"/>
            <a:r>
              <a:rPr/>
              <a:t>IPUMS at the University of Minnesota</a:t>
            </a:r>
          </a:p>
          <a:p>
            <a:pPr lvl="2"/>
            <a:r>
              <a:rPr/>
              <a:t>IPUMS pre-processes PUMS files to enable / facilitate research</a:t>
            </a:r>
          </a:p>
          <a:p>
            <a:pPr lvl="3"/>
            <a:r>
              <a:rPr/>
              <a:t>Example: NOC (U.S. Census) vs. NCHILD (IPUMS) are at household level and individual level respectively</a:t>
            </a:r>
          </a:p>
          <a:p>
            <a:pPr lvl="1"/>
            <a:r>
              <a:rPr>
                <a:hlinkClick r:id="rId3"/>
              </a:rPr>
              <a:t>U.S. Census Bureau</a:t>
            </a:r>
          </a:p>
          <a:p>
            <a:pPr lvl="2"/>
            <a:r>
              <a:rPr/>
              <a:t>Raw PUMS files directly from the U.S. Census Bureau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Partnered</a:t>
            </a:r>
            <a:r>
              <a:rPr/>
              <a:t> </a:t>
            </a:r>
            <a:r>
              <a:rPr/>
              <a:t>Status</a:t>
            </a:r>
          </a:p>
        </p:txBody>
      </p:sp>
      <p:pic>
        <p:nvPicPr>
          <p:cNvPr descr="household_structure_estimates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year</a:t>
            </a:r>
          </a:p>
        </p:txBody>
      </p:sp>
      <p:pic>
        <p:nvPicPr>
          <p:cNvPr descr="household_structure_estimates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Mobility:</a:t>
            </a:r>
            <a:r>
              <a:rPr/>
              <a:t> </a:t>
            </a:r>
            <a:r>
              <a:rPr/>
              <a:t>Mode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Transportation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household_structure_estimates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commute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</a:p>
        </p:txBody>
      </p:sp>
      <p:pic>
        <p:nvPicPr>
          <p:cNvPr descr="household_structure_estimates_files/figure-pptx/unnamed-chunk-2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OY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Households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twice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receive</a:t>
            </a:r>
            <a:r>
              <a:rPr/>
              <a:t> </a:t>
            </a:r>
            <a:r>
              <a:rPr/>
              <a:t>foodstamps</a:t>
            </a:r>
          </a:p>
        </p:txBody>
      </p:sp>
      <p:pic>
        <p:nvPicPr>
          <p:cNvPr descr="household_structure_estimates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Household</a:t>
            </a:r>
            <a:r>
              <a:rPr/>
              <a:t> </a:t>
            </a:r>
            <a:r>
              <a:rPr/>
              <a:t>Type</a:t>
            </a:r>
          </a:p>
        </p:txBody>
      </p:sp>
      <p:pic>
        <p:nvPicPr>
          <p:cNvPr descr="household_structure_estimates_files/figure-pptx/unnamed-chunk-2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Questions?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Thank</a:t>
            </a:r>
            <a:r>
              <a:rPr/>
              <a:t> </a:t>
            </a:r>
            <a:r>
              <a:rPr/>
              <a:t>you!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Are Opportunity Youth caring for children?</a:t>
            </a:r>
          </a:p>
          <a:p>
            <a:pPr lvl="2"/>
            <a:r>
              <a:rPr/>
              <a:t>How many Opportunity Youth have at least one child?</a:t>
            </a:r>
          </a:p>
          <a:p>
            <a:pPr lvl="2"/>
            <a:r>
              <a:rPr/>
              <a:t>How many children do Opportunity Youth have?</a:t>
            </a:r>
          </a:p>
          <a:p>
            <a:pPr lvl="1"/>
            <a:r>
              <a:rPr/>
              <a:t>What are the household income characteristics of Opportunity Youth?</a:t>
            </a:r>
          </a:p>
          <a:p>
            <a:pPr lvl="2"/>
            <a:r>
              <a:rPr/>
              <a:t>What is average household income by household type?</a:t>
            </a:r>
          </a:p>
          <a:p>
            <a:pPr lvl="2"/>
            <a:r>
              <a:rPr/>
              <a:t>What is an Opportunity Youth’s average total personal income?</a:t>
            </a:r>
          </a:p>
          <a:p>
            <a:pPr lvl="1"/>
            <a:r>
              <a:rPr/>
              <a:t>What are the mobility characteristics of Opportunity Youth?</a:t>
            </a:r>
          </a:p>
          <a:p>
            <a:pPr lvl="2"/>
            <a:r>
              <a:rPr/>
              <a:t>Have Opportunity Youth moved within the last year?</a:t>
            </a:r>
          </a:p>
          <a:p>
            <a:pPr lvl="2"/>
            <a:r>
              <a:rPr/>
              <a:t>What are Connected Youths’ primary form of transportation?</a:t>
            </a:r>
          </a:p>
          <a:p>
            <a:pPr lvl="2"/>
            <a:r>
              <a:rPr/>
              <a:t>What are Connected Youths’ average commute time?</a:t>
            </a:r>
          </a:p>
          <a:p>
            <a:pPr lvl="1"/>
            <a:r>
              <a:rPr/>
              <a:t>Pending:</a:t>
            </a:r>
          </a:p>
          <a:p>
            <a:pPr lvl="2"/>
            <a:r>
              <a:rPr/>
              <a:t>Food Stamps Recipients, Household Types, Number of Workers in Family, Same-Sex Households, Multi-generational Families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Refresher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14%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24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household_structure_estimates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Definitions: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Categorizations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Person-Level:</a:t>
            </a:r>
          </a:p>
          <a:p>
            <a:pPr lvl="1"/>
            <a:r>
              <a:rPr i="1"/>
              <a:t>Opportunity Youth:</a:t>
            </a:r>
            <a:r>
              <a:rPr/>
              <a:t> Individuals that are 16 to 24 years old who are simultaneously unemployed/ not in the labor force and not enrolled in school (disconnection)</a:t>
            </a:r>
          </a:p>
          <a:p>
            <a:pPr lvl="1"/>
            <a:r>
              <a:rPr i="1"/>
              <a:t>Connected Youth:</a:t>
            </a:r>
            <a:r>
              <a:rPr/>
              <a:t> Individuals that are 16 to 24 years old who are either employed, enrolled in school, or both.</a:t>
            </a:r>
          </a:p>
          <a:p>
            <a:pPr lvl="1"/>
            <a:r>
              <a:rPr i="1"/>
              <a:t>Everyone Else:</a:t>
            </a:r>
            <a:r>
              <a:rPr/>
              <a:t> Individuals outside of this age category who may be enrolled in school or employed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Definitions:</a:t>
            </a:r>
            <a:r>
              <a:rPr/>
              <a:t> </a:t>
            </a:r>
            <a:r>
              <a:rPr/>
              <a:t>Household</a:t>
            </a:r>
            <a:r>
              <a:rPr/>
              <a:t> </a:t>
            </a:r>
            <a:r>
              <a:rPr/>
              <a:t>Categorizations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910707525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663778"/>
                <a:gridCol w="1201022"/>
                <a:gridCol w="1394405"/>
                <a:gridCol w="1011868"/>
              </a:tblGrid>
              <a:tr h="332126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Household Type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Everyone Else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Connected Youth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Opportunity Youth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</a:tr>
              <a:tr h="301157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All Other Households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28238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CY Only Household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</a:tr>
              <a:tr h="328238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OY Only Household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Results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person</a:t>
            </a:r>
          </a:p>
        </p:txBody>
      </p:sp>
      <p:pic>
        <p:nvPicPr>
          <p:cNvPr descr="household_structure_estimate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Opportunity Youth Household Structure (Preliminary)</dc:title>
  <dc:creator>Diego Rubi</dc:creator>
  <cp:keywords/>
  <dcterms:created xsi:type="dcterms:W3CDTF">2020-11-17T16:14:13Z</dcterms:created>
  <dcterms:modified xsi:type="dcterms:W3CDTF">2020-11-17T16:14:13Z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November 17, 2020</vt:lpwstr>
  </property>
  <property fmtid="{D5CDD505-2E9C-101B-9397-08002B2CF9AE}" pid="3" name="output">
    <vt:lpwstr/>
  </property>
</Properties>
</file>