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handoutMaster" Target="handoutMasters/handoutMaster1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19,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married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year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child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YY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car,</a:t>
            </a:r>
            <a:r>
              <a:rPr/>
              <a:t> </a:t>
            </a:r>
            <a:r>
              <a:rPr/>
              <a:t>truck,</a:t>
            </a:r>
            <a:r>
              <a:rPr/>
              <a:t> </a:t>
            </a:r>
            <a:r>
              <a:rPr/>
              <a:t>van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_estimate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twenty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employer</a:t>
            </a:r>
          </a:p>
        </p:txBody>
      </p:sp>
      <p:pic>
        <p:nvPicPr>
          <p:cNvPr descr="household_structure_estimat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Households</a:t>
            </a:r>
            <a:r>
              <a:rPr/>
              <a:t> </a:t>
            </a:r>
            <a:r>
              <a:rPr/>
              <a:t>w/OY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foodstamps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broadband</a:t>
            </a:r>
            <a:r>
              <a:rPr/>
              <a:t> </a:t>
            </a:r>
            <a:r>
              <a:rPr/>
              <a:t>internet</a:t>
            </a:r>
          </a:p>
        </p:txBody>
      </p:sp>
      <p:pic>
        <p:nvPicPr>
          <p:cNvPr descr="household_structure_estimates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</a:p>
        </p:txBody>
      </p:sp>
      <p:pic>
        <p:nvPicPr>
          <p:cNvPr descr="household_structure_estimates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each household type, and what is their composition?</a:t>
            </a:r>
          </a:p>
          <a:p>
            <a:pPr lvl="1"/>
            <a:r>
              <a:rPr/>
              <a:t>What is the average household size for each type of household?</a:t>
            </a:r>
          </a:p>
          <a:p>
            <a:pPr lvl="1"/>
            <a:r>
              <a:rPr/>
              <a:t>What is average household income by household type?</a:t>
            </a:r>
          </a:p>
          <a:p>
            <a:pPr lvl="1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percentage of households are food stamp recipients?</a:t>
            </a:r>
          </a:p>
          <a:p>
            <a:pPr lvl="1"/>
            <a:r>
              <a:rPr/>
              <a:t>How many youth identify as the reference person?</a:t>
            </a:r>
          </a:p>
          <a:p>
            <a:pPr lvl="1"/>
            <a:r>
              <a:rPr/>
              <a:t>How many youth have at least one child?</a:t>
            </a:r>
          </a:p>
          <a:p>
            <a:pPr lvl="1"/>
            <a:r>
              <a:rPr/>
              <a:t>How many youth have multiple children?</a:t>
            </a:r>
          </a:p>
          <a:p>
            <a:pPr lvl="1"/>
            <a:r>
              <a:rPr/>
              <a:t>What is the household median income for each household type?</a:t>
            </a:r>
          </a:p>
          <a:p>
            <a:pPr lvl="1"/>
            <a:r>
              <a:rPr/>
              <a:t>What is the median income by Chicago region for reference persons?</a:t>
            </a:r>
          </a:p>
          <a:p>
            <a:pPr lvl="1"/>
            <a:r>
              <a:rPr/>
              <a:t>What are youth’s average total personal income?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many youth are married?</a:t>
            </a:r>
          </a:p>
          <a:p>
            <a:pPr lvl="1"/>
            <a:r>
              <a:rPr/>
              <a:t>How many youth are partnered?</a:t>
            </a:r>
          </a:p>
          <a:p>
            <a:pPr lvl="1"/>
            <a:r>
              <a:rPr/>
              <a:t>How many households are foodstamp recipients?</a:t>
            </a:r>
          </a:p>
          <a:p>
            <a:pPr lvl="1"/>
            <a:r>
              <a:rPr/>
              <a:t>What type of households do</a:t>
            </a:r>
          </a:p>
          <a:p>
            <a:pPr lvl="1"/>
            <a:r>
              <a:rPr/>
              <a:t>What percentage of each household has broadband access?</a:t>
            </a:r>
          </a:p>
          <a:p>
            <a:pPr lvl="1"/>
            <a:r>
              <a:rPr/>
              <a:t>What percentage of each household has computer access?</a:t>
            </a:r>
          </a:p>
          <a:p>
            <a:pPr lvl="1"/>
            <a:r>
              <a:rPr/>
              <a:t>Have Opportunity Youth moved within the last year?</a:t>
            </a:r>
          </a:p>
          <a:p>
            <a:pPr lvl="1"/>
            <a:r>
              <a:rPr/>
              <a:t>What are Connected Youths’ primary form of transportation?</a:t>
            </a:r>
          </a:p>
          <a:p>
            <a:pPr lvl="1"/>
            <a:r>
              <a:rPr/>
              <a:t>What are Connected Youths’ average commute time?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Opportunity Youth: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Else:</a:t>
            </a:r>
            <a:r>
              <a:rPr/>
              <a:t> Individuals outside of this age category, regardless of employment or school enrollment status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categorized?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3033023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758117"/>
                <a:gridCol w="1201022"/>
                <a:gridCol w="1394405"/>
                <a:gridCol w="1011868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 Other Households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Households w/Only CY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1214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Households w/OY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2020-11-19T23:03:30Z</dcterms:created>
  <dcterms:modified xsi:type="dcterms:W3CDTF">2020-11-19T23:03:30Z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19, 2020</vt:lpwstr>
  </property>
  <property fmtid="{D5CDD505-2E9C-101B-9397-08002B2CF9AE}" pid="3" name="output">
    <vt:lpwstr/>
  </property>
</Properties>
</file>