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handoutMaster" Target="handoutMasters/handoutMaster1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usa.ipums.org/usa/" TargetMode="External" /><Relationship Id="rId3" Type="http://schemas.openxmlformats.org/officeDocument/2006/relationships/hyperlink" Target="https://www.census.gov/programs-surveys/acs/microdata.html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December</a:t>
            </a:r>
            <a:r>
              <a:rPr/>
              <a:t> </a:t>
            </a:r>
            <a:r>
              <a:rPr/>
              <a:t>18,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816100"/>
            <a:ext cx="7823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households</a:t>
            </a:r>
          </a:p>
        </p:txBody>
      </p:sp>
      <p:pic>
        <p:nvPicPr>
          <p:cNvPr descr="household_structure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householders</a:t>
            </a:r>
          </a:p>
        </p:txBody>
      </p:sp>
      <p:pic>
        <p:nvPicPr>
          <p:cNvPr descr="household_structure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married</a:t>
            </a:r>
          </a:p>
        </p:txBody>
      </p:sp>
      <p:pic>
        <p:nvPicPr>
          <p:cNvPr descr="household_structure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year</a:t>
            </a:r>
          </a:p>
        </p:txBody>
      </p:sp>
      <p:pic>
        <p:nvPicPr>
          <p:cNvPr descr="household_structure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Households</a:t>
            </a:r>
            <a:r>
              <a:rPr/>
              <a:t> </a:t>
            </a:r>
            <a:r>
              <a:rPr/>
              <a:t>w/OY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receive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stamps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households</a:t>
            </a:r>
          </a:p>
        </p:txBody>
      </p:sp>
      <p:pic>
        <p:nvPicPr>
          <p:cNvPr descr="household_structure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child</a:t>
            </a:r>
          </a:p>
        </p:txBody>
      </p:sp>
      <p:pic>
        <p:nvPicPr>
          <p:cNvPr descr="household_structure_estimate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children</a:t>
            </a:r>
          </a:p>
        </p:txBody>
      </p:sp>
      <p:pic>
        <p:nvPicPr>
          <p:cNvPr descr="household_structure_estimate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‘</a:t>
            </a:r>
            <a:r>
              <a:rPr/>
              <a:t>Households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OY</a:t>
            </a:r>
            <a:r>
              <a:rPr/>
              <a:t>’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2/3rds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households</a:t>
            </a:r>
          </a:p>
        </p:txBody>
      </p:sp>
      <p:pic>
        <p:nvPicPr>
          <p:cNvPr descr="household_structure_estimates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CY</a:t>
            </a:r>
            <a:r>
              <a:rPr/>
              <a:t> </a:t>
            </a:r>
            <a:r>
              <a:rPr/>
              <a:t>Householders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South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lowest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incomes</a:t>
            </a:r>
          </a:p>
        </p:txBody>
      </p:sp>
      <p:pic>
        <p:nvPicPr>
          <p:cNvPr descr="household_structure_estimates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IPUMS USA</a:t>
            </a:r>
          </a:p>
          <a:p>
            <a:pPr lvl="2"/>
            <a:r>
              <a:rPr/>
              <a:t>IPUMS at the University of Minnesota</a:t>
            </a:r>
          </a:p>
          <a:p>
            <a:pPr lvl="2"/>
            <a:r>
              <a:rPr/>
              <a:t>IPUMS pre-processes PUMS files to enable / facilitate research</a:t>
            </a:r>
          </a:p>
          <a:p>
            <a:pPr lvl="3"/>
            <a:r>
              <a:rPr/>
              <a:t>Example: NOC (U.S. Census) vs. NCHILD (IPUMS) are at household level and individual level respectively</a:t>
            </a:r>
          </a:p>
          <a:p>
            <a:pPr lvl="1"/>
            <a:r>
              <a:rPr>
                <a:hlinkClick r:id="rId3"/>
              </a:rPr>
              <a:t>U.S. Census Bureau</a:t>
            </a:r>
          </a:p>
          <a:p>
            <a:pPr lvl="2"/>
            <a:r>
              <a:rPr/>
              <a:t>Raw PUMS files directly from the U.S. Census Bureau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employed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travel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car,</a:t>
            </a:r>
            <a:r>
              <a:rPr/>
              <a:t> </a:t>
            </a:r>
            <a:r>
              <a:rPr/>
              <a:t>truck,</a:t>
            </a:r>
            <a:r>
              <a:rPr/>
              <a:t> </a:t>
            </a:r>
            <a:r>
              <a:rPr/>
              <a:t>van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transportation</a:t>
            </a:r>
          </a:p>
        </p:txBody>
      </p:sp>
      <p:pic>
        <p:nvPicPr>
          <p:cNvPr descr="household_structure_estimates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employer</a:t>
            </a:r>
          </a:p>
        </p:txBody>
      </p:sp>
      <p:pic>
        <p:nvPicPr>
          <p:cNvPr descr="household_structure_estimates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Almost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OY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broadband</a:t>
            </a:r>
            <a:r>
              <a:rPr/>
              <a:t> </a:t>
            </a:r>
            <a:r>
              <a:rPr/>
              <a:t>internet</a:t>
            </a:r>
          </a:p>
        </p:txBody>
      </p:sp>
      <p:pic>
        <p:nvPicPr>
          <p:cNvPr descr="household_structure_estimates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laptop</a:t>
            </a:r>
          </a:p>
        </p:txBody>
      </p:sp>
      <p:pic>
        <p:nvPicPr>
          <p:cNvPr descr="household_structure_estimates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each household type, and what is their composition?</a:t>
            </a:r>
          </a:p>
          <a:p>
            <a:pPr lvl="1"/>
            <a:r>
              <a:rPr/>
              <a:t>What is the average household size for each household type?</a:t>
            </a:r>
          </a:p>
          <a:p>
            <a:pPr lvl="1"/>
            <a:r>
              <a:rPr/>
              <a:t>What is average household income by household type?</a:t>
            </a:r>
          </a:p>
          <a:p>
            <a:pPr lvl="1"/>
            <a:r>
              <a:rPr/>
              <a:t>What is an Opportunity Youth’s average total personal income?</a:t>
            </a:r>
          </a:p>
          <a:p>
            <a:pPr lvl="1"/>
            <a:r>
              <a:rPr/>
              <a:t>What percentage of households are food stamp recipients?</a:t>
            </a:r>
          </a:p>
          <a:p>
            <a:pPr lvl="1"/>
            <a:r>
              <a:rPr/>
              <a:t>How many youth identify as the reference person?</a:t>
            </a:r>
          </a:p>
          <a:p>
            <a:pPr lvl="1"/>
            <a:r>
              <a:rPr/>
              <a:t>How many youth have at least one child?</a:t>
            </a:r>
          </a:p>
          <a:p>
            <a:pPr lvl="1"/>
            <a:r>
              <a:rPr/>
              <a:t>How many youth have multiple children?</a:t>
            </a:r>
          </a:p>
          <a:p>
            <a:pPr lvl="1"/>
            <a:r>
              <a:rPr/>
              <a:t>What is the household median income for each household type?</a:t>
            </a:r>
          </a:p>
          <a:p>
            <a:pPr lvl="1"/>
            <a:r>
              <a:rPr/>
              <a:t>What is the median income by Chicago region for reference persons?</a:t>
            </a:r>
          </a:p>
          <a:p>
            <a:pPr lvl="1"/>
            <a:r>
              <a:rPr/>
              <a:t>What are youth’s average total personal income?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many Opportunity Youth are married?</a:t>
            </a:r>
          </a:p>
          <a:p>
            <a:pPr lvl="1"/>
            <a:r>
              <a:rPr/>
              <a:t>How many Opportunity Youth are partnered?</a:t>
            </a:r>
          </a:p>
          <a:p>
            <a:pPr lvl="1"/>
            <a:r>
              <a:rPr/>
              <a:t>How many households are food-stamp recipients?</a:t>
            </a:r>
          </a:p>
          <a:p>
            <a:pPr lvl="1"/>
            <a:r>
              <a:rPr/>
              <a:t>Have Opportunity Youth moved within the last year?</a:t>
            </a:r>
          </a:p>
          <a:p>
            <a:pPr lvl="1"/>
            <a:r>
              <a:rPr/>
              <a:t>What are Connected Youths’ primary form of transportation?</a:t>
            </a:r>
          </a:p>
          <a:p>
            <a:pPr lvl="1"/>
            <a:r>
              <a:rPr/>
              <a:t>What are Connected Youths’ average commute time?</a:t>
            </a:r>
          </a:p>
          <a:p>
            <a:pPr lvl="1"/>
            <a:r>
              <a:rPr/>
              <a:t>What percentage of each household has broadband access?</a:t>
            </a:r>
          </a:p>
          <a:p>
            <a:pPr lvl="1"/>
            <a:r>
              <a:rPr/>
              <a:t>What percentage of each household has computer access?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Refresher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defined?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i="1"/>
              <a:t>Opportunity Youth (OY):</a:t>
            </a:r>
            <a:r>
              <a:rPr/>
              <a:t> Individuals that are 16 to 24 years old who are simultaneously unemployed/ not in the labor force and not enrolled in school (disconnection)</a:t>
            </a:r>
          </a:p>
          <a:p>
            <a:pPr lvl="1"/>
            <a:r>
              <a:rPr i="1"/>
              <a:t>Connected Youth (CY):</a:t>
            </a:r>
            <a:r>
              <a:rPr/>
              <a:t> Individuals that are 16 to 24 years old who are either employed, enrolled in school, or both.</a:t>
            </a:r>
          </a:p>
          <a:p>
            <a:pPr lvl="1"/>
            <a:r>
              <a:rPr i="1"/>
              <a:t>Everyone Else (EE):</a:t>
            </a:r>
            <a:r>
              <a:rPr/>
              <a:t> Individuals outside of this age category, regardless of employment or school enrollment status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categorized?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6736584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937585"/>
                <a:gridCol w="1201022"/>
                <a:gridCol w="1394405"/>
                <a:gridCol w="1011868"/>
              </a:tblGrid>
              <a:tr h="332126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 Type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Everyone Else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Connected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Opportunity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</a:tr>
              <a:tr h="301157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All Other Households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2823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Households with Only CY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  <a:tr h="301157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Households with OY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Household Structure (Preliminary)</dc:title>
  <dc:creator>Diego Rubi</dc:creator>
  <cp:keywords/>
  <dcterms:created xsi:type="dcterms:W3CDTF">2020-12-19T03:18:41Z</dcterms:created>
  <dcterms:modified xsi:type="dcterms:W3CDTF">2020-12-19T03:18:41Z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December 18, 2020</vt:lpwstr>
  </property>
  <property fmtid="{D5CDD505-2E9C-101B-9397-08002B2CF9AE}" pid="3" name="output">
    <vt:lpwstr/>
  </property>
</Properties>
</file>