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802B"/>
    <a:srgbClr val="D59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handoutMaster" Target="handoutMasters/handoutMaster1.xml" /><Relationship Id="rId3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2" Type="http://schemas.openxmlformats.org/officeDocument/2006/relationships/theme" Target="theme/theme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58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 anchor="t">
            <a:normAutofit/>
          </a:bodyPr>
          <a:lstStyle>
            <a:lvl1pPr algn="l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>
            <a:lvl1pPr>
              <a:defRPr sz="1870" b="1">
                <a:solidFill>
                  <a:schemeClr val="bg1"/>
                </a:solidFill>
                <a:latin typeface="+mn-lt"/>
              </a:defRPr>
            </a:lvl1pPr>
          </a:lstStyle>
          <a:p>
            <a:fld id="{3EA7974F-46A4-4C38-BBCC-8E262B881B28}" type="datetimeFigureOut">
              <a:rPr lang="en-US" smtClean="0"/>
              <a:pPr/>
              <a:t>10/18/2020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CA93-D43D-4DEB-B1F3-374BE033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AD1D-BD4E-4E54-9FFD-C1433005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D46E3-AE9F-4B5E-B5E6-5B1ACE921B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09" y="6125052"/>
            <a:ext cx="2800092" cy="38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590E-2BE9-4ABD-921F-96203BBF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D25B-EB1E-40B3-8451-9CE88D980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F51-AEE7-4B68-AA2A-CFCDE71F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7565-3261-428A-A4F1-46339A44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90C68-CFD2-4740-9872-EDF5794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4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EFB6D-D995-442D-94D4-38CFFDCE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4263D-27EE-4C4F-BC98-252909956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EF2-C790-4655-80EA-4A68F53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6259-9DC1-44B6-A6C3-8B9C547F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2A6F-4B5A-4754-BC55-DFB660FF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83D-9A07-4FF4-8272-C2ED73D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1581-37C2-4EF6-9ABF-7C70ABED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7F6AE7-A1FE-490F-8E28-27BC5DA9D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 anchor="t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E4962-60E4-4796-991D-A9D0F592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315B-0BC3-4A6E-9FE8-8A662637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34EE0-371B-4BEC-8D5C-2AEA96A8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EBCCE7-6FDE-457A-AA02-09B6872F0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E73-5589-4076-9AC2-3DEB41A6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EE56-D5AB-4147-9DFD-FA38CA3FA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D18D8-CED2-4572-8D9E-50E2E1C1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08FCA-6561-45F5-B906-73801FC96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2C599-B123-4D0C-867F-D58B53EB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B09E1-A298-46D0-8F38-B6314F754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6771"/>
            <a:ext cx="1496398" cy="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70371-C7D7-4D1C-866A-66B223A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33C5C-1E9B-4A6D-97E8-D55CDDE2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04B72-6D6C-4EC9-AB85-F90539E8A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4977-7B36-4160-9E43-45A289A9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D296-CD0D-4B2D-931A-D961BFD5F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B0D23-4E07-4013-9695-B13A9798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15FC7-CD41-4823-8317-DE171CFA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B2BD3-B17A-428B-B885-E6F07CE3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9013-4138-4C5F-9786-ABA60BB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45B5B-BFA4-4325-8399-A63A2B51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F37C9-3AD0-457A-AB31-95758817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BA16F-2393-4E0E-BF0D-916A4ADE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D0C8B-D53D-47DC-B473-05F0CDE0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38CA-2F79-4BC1-B6B0-1D8021F9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281BF-88FE-4C2C-BA24-4C53C1C3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C9-967A-493C-A5BE-2E2243A2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BBCF1-F24B-433B-A0B6-3BEA90BA9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7066B-A6F2-4FE6-9E6E-B4985594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909-94C5-4644-B04C-A87AD78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33F55-8D59-45F2-B32F-40671B33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FF544-A6E0-4A89-B03E-03E6CFFA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DA9F-7AD2-4082-A889-4D04ACF6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8753F3-33F8-4F08-95E6-E1C102AAB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49F72-C5C2-408C-A224-37881DFE5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9A0A1-66C6-4BBF-BBEC-4EEEC6C0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5FE9A-E537-402C-8474-2067E48B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567F2-28EE-4FF5-AFD3-81DE5501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1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F229F-074B-42DD-A1A4-B88470F4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47378-4D5B-4E94-B9DF-A4A8BB12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CBD0-28DD-4219-9F01-BE04E4866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974F-46A4-4C38-BBCC-8E262B881B28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8DA8-6257-4856-A223-F9EC6C543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64A1-6988-48EC-9553-5C03CC350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A5439-F9F3-4052-B329-868ECC3EA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usa.ipums.org/usa/" TargetMode="External" /><Relationship Id="rId3" Type="http://schemas.openxmlformats.org/officeDocument/2006/relationships/hyperlink" Target="https://www.census.gov/programs-surveys/acs/microdata.html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C5D-79F0-4134-BAB8-9CDB86E9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1041400"/>
            <a:ext cx="11495314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(Preliminary)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5BA95-BEC6-453C-950E-BB68DDC67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645581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Diego</a:t>
            </a:r>
            <a:r>
              <a:rPr/>
              <a:t> </a:t>
            </a:r>
            <a:r>
              <a:rPr/>
              <a:t>Rubi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C87F-56DB-40BE-8575-F9B18BF7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257" y="413543"/>
            <a:ext cx="2743200" cy="3651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November</a:t>
            </a:r>
            <a:r>
              <a:rPr/>
              <a:t> </a:t>
            </a:r>
            <a:r>
              <a:rPr/>
              <a:t>06,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child</a:t>
            </a:r>
          </a:p>
        </p:txBody>
      </p:sp>
      <p:pic>
        <p:nvPicPr>
          <p:cNvPr descr="household_structure_estimat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</a:t>
            </a:r>
          </a:p>
        </p:txBody>
      </p:sp>
      <p:pic>
        <p:nvPicPr>
          <p:cNvPr descr="household_structure_estimat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Sizes</a:t>
            </a:r>
          </a:p>
        </p:txBody>
      </p:sp>
      <p:pic>
        <p:nvPicPr>
          <p:cNvPr descr="household_structure_estimat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816100"/>
            <a:ext cx="7823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Income</a:t>
            </a:r>
          </a:p>
        </p:txBody>
      </p:sp>
      <p:pic>
        <p:nvPicPr>
          <p:cNvPr descr="household_structure_estimat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Income</a:t>
            </a:r>
          </a:p>
        </p:txBody>
      </p:sp>
      <p:pic>
        <p:nvPicPr>
          <p:cNvPr descr="household_structure_estimat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Marital</a:t>
            </a:r>
            <a:r>
              <a:rPr/>
              <a:t> </a:t>
            </a:r>
            <a:r>
              <a:rPr/>
              <a:t>Status</a:t>
            </a:r>
          </a:p>
        </p:txBody>
      </p:sp>
      <p:pic>
        <p:nvPicPr>
          <p:cNvPr descr="household_structure_estimat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Partnered</a:t>
            </a:r>
            <a:r>
              <a:rPr/>
              <a:t> </a:t>
            </a:r>
            <a:r>
              <a:rPr/>
              <a:t>Status</a:t>
            </a:r>
          </a:p>
        </p:txBody>
      </p:sp>
      <p:pic>
        <p:nvPicPr>
          <p:cNvPr descr="household_structure_estimate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Migration</a:t>
            </a:r>
          </a:p>
        </p:txBody>
      </p:sp>
      <p:pic>
        <p:nvPicPr>
          <p:cNvPr descr="household_structure_estimat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Mode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Transportation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Mobility: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Commute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IPUMS USA</a:t>
            </a:r>
          </a:p>
          <a:p>
            <a:pPr lvl="2"/>
            <a:r>
              <a:rPr/>
              <a:t>IPUMS at the University of Minnesota</a:t>
            </a:r>
          </a:p>
          <a:p>
            <a:pPr lvl="2"/>
            <a:r>
              <a:rPr/>
              <a:t>IPUMS pre-processes PUMS files to enable / facilitate research</a:t>
            </a:r>
          </a:p>
          <a:p>
            <a:pPr lvl="3"/>
            <a:r>
              <a:rPr/>
              <a:t>Example: NOC (U.S. Census) vs. NCHILD (IPUMS) are at household level and individual level respectively</a:t>
            </a:r>
          </a:p>
          <a:p>
            <a:pPr lvl="1"/>
            <a:r>
              <a:rPr>
                <a:hlinkClick r:id="rId3"/>
              </a:rPr>
              <a:t>U.S. Census Bureau</a:t>
            </a:r>
          </a:p>
          <a:p>
            <a:pPr lvl="2"/>
            <a:r>
              <a:rPr/>
              <a:t>Raw PUMS files directly from the U.S. Census Bureau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Pending</a:t>
            </a:r>
            <a:r>
              <a:rPr/>
              <a:t> </a:t>
            </a:r>
            <a:r>
              <a:rPr/>
              <a:t>Analyses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Income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Stamps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Type:(Pending)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Household</a:t>
            </a:r>
            <a:r>
              <a:rPr/>
              <a:t> </a:t>
            </a:r>
            <a:r>
              <a:rPr/>
              <a:t>Characteristics:</a:t>
            </a:r>
            <a:r>
              <a:rPr/>
              <a:t> </a:t>
            </a:r>
            <a:r>
              <a:rPr/>
              <a:t>Workers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Same-sex</a:t>
            </a:r>
            <a:r>
              <a:rPr/>
              <a:t> </a:t>
            </a:r>
            <a:r>
              <a:rPr/>
              <a:t>households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Multi-generational</a:t>
            </a:r>
            <a:r>
              <a:rPr/>
              <a:t> </a:t>
            </a:r>
            <a:r>
              <a:rPr/>
              <a:t>Families</a:t>
            </a:r>
            <a:r>
              <a:rPr/>
              <a:t> </a:t>
            </a:r>
            <a:r>
              <a:rPr/>
              <a:t>(Pending)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Questions?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Opportunity Youth caring for children?</a:t>
            </a:r>
          </a:p>
          <a:p>
            <a:pPr lvl="2"/>
            <a:r>
              <a:rPr/>
              <a:t>How many Opportunity Youth have at least one child?</a:t>
            </a:r>
          </a:p>
          <a:p>
            <a:pPr lvl="2"/>
            <a:r>
              <a:rPr/>
              <a:t>How many children do Opportunity Youth have?</a:t>
            </a:r>
          </a:p>
          <a:p>
            <a:pPr lvl="1"/>
            <a:r>
              <a:rPr/>
              <a:t>What are the household income characteristics of Opportunity Youth?</a:t>
            </a:r>
          </a:p>
          <a:p>
            <a:pPr lvl="2"/>
            <a:r>
              <a:rPr/>
              <a:t>What is average household income by household type?</a:t>
            </a:r>
          </a:p>
          <a:p>
            <a:pPr lvl="2"/>
            <a:r>
              <a:rPr/>
              <a:t>What is an Opportunity Youth’s average total personal income?</a:t>
            </a:r>
          </a:p>
          <a:p>
            <a:pPr lvl="1"/>
            <a:r>
              <a:rPr/>
              <a:t>What are the mobility characteristics of Opportunity Youth?</a:t>
            </a:r>
          </a:p>
          <a:p>
            <a:pPr lvl="2"/>
            <a:r>
              <a:rPr/>
              <a:t>Have Opportunity Youth moved within the last year?</a:t>
            </a:r>
          </a:p>
          <a:p>
            <a:pPr lvl="2"/>
            <a:r>
              <a:rPr/>
              <a:t>What are Connected Youths’ primary form of transportation?</a:t>
            </a:r>
          </a:p>
          <a:p>
            <a:pPr lvl="2"/>
            <a:r>
              <a:rPr/>
              <a:t>What are Connected Youths’ average commute time?</a:t>
            </a:r>
          </a:p>
          <a:p>
            <a:pPr lvl="1"/>
            <a:r>
              <a:rPr/>
              <a:t>Pending:</a:t>
            </a:r>
          </a:p>
          <a:p>
            <a:pPr lvl="2"/>
            <a:r>
              <a:rPr/>
              <a:t>Food Stamps Recipients, Household Types, Number of Workers in Family, Same-Sex Households, Multi-generational Families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Refresher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Youth</a:t>
            </a:r>
          </a:p>
        </p:txBody>
      </p:sp>
      <p:pic>
        <p:nvPicPr>
          <p:cNvPr descr="household_structure_estimates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Definitions: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Categorizations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34547-063B-468C-B841-DB8C02064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Person-Level:</a:t>
            </a:r>
          </a:p>
          <a:p>
            <a:pPr lvl="1"/>
            <a:r>
              <a:rPr i="1"/>
              <a:t>Opportunity Youth:</a:t>
            </a:r>
            <a:r>
              <a:rPr/>
              <a:t> Individuals that are 16 to 24 years old who are simultaneously unemployed/ not in the labor force and not enrolled in school (disconnection)</a:t>
            </a:r>
          </a:p>
          <a:p>
            <a:pPr lvl="1"/>
            <a:r>
              <a:rPr i="1"/>
              <a:t>Connected Youth:</a:t>
            </a:r>
            <a:r>
              <a:rPr/>
              <a:t> Individuals that are 16 to 24 years old who are either employed, enrolled in school, or both.</a:t>
            </a:r>
          </a:p>
          <a:p>
            <a:pPr lvl="1"/>
            <a:r>
              <a:rPr i="1"/>
              <a:t>Everyone Else:</a:t>
            </a:r>
            <a:r>
              <a:rPr/>
              <a:t> Individuals outside of this age category who may be enrolled in school or employed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Definitions:</a:t>
            </a:r>
            <a:r>
              <a:rPr/>
              <a:t> </a:t>
            </a:r>
            <a:r>
              <a:rPr/>
              <a:t>Household</a:t>
            </a:r>
            <a:r>
              <a:rPr/>
              <a:t> </a:t>
            </a:r>
            <a:r>
              <a:rPr/>
              <a:t>Categorizations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84280713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750954"/>
                <a:gridCol w="1201022"/>
                <a:gridCol w="1394405"/>
                <a:gridCol w="1011868"/>
              </a:tblGrid>
              <a:tr h="332126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Household Type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Everyone Else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Connected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 b="1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Opportunity Youth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C16622">
                        <a:alpha val="100000"/>
                      </a:srgbClr>
                    </a:solidFill>
                  </a:tcPr>
                </a:tc>
              </a:tr>
              <a:tr h="328238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28238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CY-EE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</a:tr>
              <a:tr h="328238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EE Only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Not 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01157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OY Household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Present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  <a:solidFill>
                      <a:srgbClr val="D6D6CE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8530-DA25-40F0-835B-ABF68B3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23072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4A50-2A97-421C-813D-64490896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Identify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Person</a:t>
            </a:r>
          </a:p>
        </p:txBody>
      </p:sp>
      <p:pic>
        <p:nvPicPr>
          <p:cNvPr descr="household_structure_estimat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46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Opportunity Youth Household Structure (Preliminary)</dc:title>
  <dc:creator>Diego Rubi</dc:creator>
  <cp:keywords/>
  <dcterms:created xsi:type="dcterms:W3CDTF">2020-11-06T16:48:18Z</dcterms:created>
  <dcterms:modified xsi:type="dcterms:W3CDTF">2020-11-06T16:48:18Z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November 06, 2020</vt:lpwstr>
  </property>
  <property fmtid="{D5CDD505-2E9C-101B-9397-08002B2CF9AE}" pid="3" name="output">
    <vt:lpwstr/>
  </property>
</Properties>
</file>