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67" r:id="rId2"/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3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73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E8FEB-4FAA-4099-BBAB-283E6C52C064}" type="datetimeFigureOut">
              <a:rPr lang="pt-BR" smtClean="0"/>
              <a:t>29/10/2018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96B30-272D-442A-AB63-63FAFA1AB5A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7117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33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ivando o gerenciad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EF7F8B-F249-47F7-B3D2-00CC22843D3F}"/>
              </a:ext>
            </a:extLst>
          </p:cNvPr>
          <p:cNvSpPr txBox="1"/>
          <p:nvPr userDrawn="1"/>
        </p:nvSpPr>
        <p:spPr>
          <a:xfrm>
            <a:off x="10287000" y="328612"/>
            <a:ext cx="1738519" cy="646331"/>
          </a:xfrm>
          <a:prstGeom prst="rect">
            <a:avLst/>
          </a:prstGeom>
          <a:ln>
            <a:noFill/>
          </a:ln>
        </p:spPr>
        <p:txBody>
          <a:bodyPr/>
          <a:lstStyle>
            <a:lvl1pPr lvl="0" indent="0" algn="r">
              <a:lnSpc>
                <a:spcPct val="90000"/>
              </a:lnSpc>
              <a:spcBef>
                <a:spcPts val="1000"/>
              </a:spcBef>
              <a:buFontTx/>
              <a:buNone/>
              <a:defRPr sz="2000">
                <a:latin typeface="+mj-lt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pt-BR" u="none" dirty="0"/>
              <a:t>Ativando o Gerenciador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B96BC41-52DA-4937-8615-0A14EDC599A1}"/>
              </a:ext>
            </a:extLst>
          </p:cNvPr>
          <p:cNvCxnSpPr/>
          <p:nvPr userDrawn="1"/>
        </p:nvCxnSpPr>
        <p:spPr>
          <a:xfrm>
            <a:off x="10287000" y="328612"/>
            <a:ext cx="0" cy="646331"/>
          </a:xfrm>
          <a:prstGeom prst="line">
            <a:avLst/>
          </a:prstGeom>
          <a:ln w="539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824388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bilitando politic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EF7F8B-F249-47F7-B3D2-00CC22843D3F}"/>
              </a:ext>
            </a:extLst>
          </p:cNvPr>
          <p:cNvSpPr txBox="1"/>
          <p:nvPr userDrawn="1"/>
        </p:nvSpPr>
        <p:spPr>
          <a:xfrm>
            <a:off x="10287000" y="328612"/>
            <a:ext cx="1738519" cy="646331"/>
          </a:xfrm>
          <a:prstGeom prst="rect">
            <a:avLst/>
          </a:prstGeom>
          <a:ln>
            <a:noFill/>
          </a:ln>
        </p:spPr>
        <p:txBody>
          <a:bodyPr/>
          <a:lstStyle>
            <a:lvl1pPr lvl="0" indent="0" algn="r">
              <a:lnSpc>
                <a:spcPct val="90000"/>
              </a:lnSpc>
              <a:spcBef>
                <a:spcPts val="1000"/>
              </a:spcBef>
              <a:buFontTx/>
              <a:buNone/>
              <a:defRPr sz="2000">
                <a:latin typeface="+mj-lt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pt-BR" u="none" dirty="0"/>
              <a:t>Habilitando</a:t>
            </a:r>
            <a:br>
              <a:rPr lang="pt-BR" u="none" dirty="0"/>
            </a:br>
            <a:r>
              <a:rPr lang="pt-BR" u="none" dirty="0"/>
              <a:t>Politicas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B96BC41-52DA-4937-8615-0A14EDC599A1}"/>
              </a:ext>
            </a:extLst>
          </p:cNvPr>
          <p:cNvCxnSpPr/>
          <p:nvPr userDrawn="1"/>
        </p:nvCxnSpPr>
        <p:spPr>
          <a:xfrm>
            <a:off x="10287000" y="328612"/>
            <a:ext cx="0" cy="646331"/>
          </a:xfrm>
          <a:prstGeom prst="line">
            <a:avLst/>
          </a:prstGeom>
          <a:ln w="539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732174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dastrando Segre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EF7F8B-F249-47F7-B3D2-00CC22843D3F}"/>
              </a:ext>
            </a:extLst>
          </p:cNvPr>
          <p:cNvSpPr txBox="1"/>
          <p:nvPr userDrawn="1"/>
        </p:nvSpPr>
        <p:spPr>
          <a:xfrm>
            <a:off x="10287000" y="328612"/>
            <a:ext cx="1738519" cy="646331"/>
          </a:xfrm>
          <a:prstGeom prst="rect">
            <a:avLst/>
          </a:prstGeom>
          <a:ln>
            <a:noFill/>
          </a:ln>
        </p:spPr>
        <p:txBody>
          <a:bodyPr/>
          <a:lstStyle>
            <a:lvl1pPr lvl="0" indent="0" algn="r">
              <a:lnSpc>
                <a:spcPct val="90000"/>
              </a:lnSpc>
              <a:spcBef>
                <a:spcPts val="1000"/>
              </a:spcBef>
              <a:buFontTx/>
              <a:buNone/>
              <a:defRPr sz="2000">
                <a:latin typeface="+mj-lt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pt-BR" u="none" dirty="0"/>
              <a:t>Cadastrando Segredos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B96BC41-52DA-4937-8615-0A14EDC599A1}"/>
              </a:ext>
            </a:extLst>
          </p:cNvPr>
          <p:cNvCxnSpPr/>
          <p:nvPr userDrawn="1"/>
        </p:nvCxnSpPr>
        <p:spPr>
          <a:xfrm>
            <a:off x="10287000" y="328612"/>
            <a:ext cx="0" cy="646331"/>
          </a:xfrm>
          <a:prstGeom prst="line">
            <a:avLst/>
          </a:prstGeom>
          <a:ln w="539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640355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ECDB30E-79B4-4DA8-ADDC-70A2085C639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419" y="5787887"/>
            <a:ext cx="30861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209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4" r:id="rId2"/>
    <p:sldLayoutId id="2147483665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ristiano.campos@outlook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0A373F-76B0-4278-8039-E61AB9A3E1C5}"/>
              </a:ext>
            </a:extLst>
          </p:cNvPr>
          <p:cNvSpPr txBox="1"/>
          <p:nvPr/>
        </p:nvSpPr>
        <p:spPr>
          <a:xfrm>
            <a:off x="3200257" y="1690062"/>
            <a:ext cx="579148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latin typeface="+mj-lt"/>
              </a:rPr>
              <a:t>CONFIGURANDO O GERENCIADOR DE CREDENCIAS</a:t>
            </a:r>
            <a:br>
              <a:rPr lang="pt-BR" sz="4400" dirty="0">
                <a:latin typeface="+mj-lt"/>
              </a:rPr>
            </a:br>
            <a:r>
              <a:rPr lang="pt-BR" sz="4400" dirty="0">
                <a:latin typeface="+mj-lt"/>
              </a:rPr>
              <a:t>( VAULT 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7FA6D9-3359-4549-998A-A3F72F213799}"/>
              </a:ext>
            </a:extLst>
          </p:cNvPr>
          <p:cNvSpPr txBox="1"/>
          <p:nvPr/>
        </p:nvSpPr>
        <p:spPr>
          <a:xfrm>
            <a:off x="205266" y="6031058"/>
            <a:ext cx="5214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Versão 0.9</a:t>
            </a:r>
            <a:br>
              <a:rPr lang="pt-BR" sz="1600" dirty="0"/>
            </a:br>
            <a:r>
              <a:rPr lang="pt-BR" sz="1600" dirty="0"/>
              <a:t>Por Cristiano Campos ( </a:t>
            </a:r>
            <a:r>
              <a:rPr lang="pt-BR" sz="1600" dirty="0">
                <a:hlinkClick r:id="rId2"/>
              </a:rPr>
              <a:t>cristiano.campos@outlook.com</a:t>
            </a:r>
            <a:r>
              <a:rPr lang="pt-BR" sz="1600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938980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1E9B50-13BC-457E-8AD0-1B5228E061B2}"/>
              </a:ext>
            </a:extLst>
          </p:cNvPr>
          <p:cNvSpPr txBox="1"/>
          <p:nvPr/>
        </p:nvSpPr>
        <p:spPr>
          <a:xfrm>
            <a:off x="457200" y="542925"/>
            <a:ext cx="5957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Clique no menu “Policies” e em seguida na politica “default”.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8C728D-5645-402A-AACC-17534C461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85" y="1994245"/>
            <a:ext cx="4143375" cy="38766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59D90A-8405-4840-93DA-D8662D2EB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940" y="2508595"/>
            <a:ext cx="581977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349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1E9B50-13BC-457E-8AD0-1B5228E061B2}"/>
              </a:ext>
            </a:extLst>
          </p:cNvPr>
          <p:cNvSpPr txBox="1"/>
          <p:nvPr/>
        </p:nvSpPr>
        <p:spPr>
          <a:xfrm>
            <a:off x="457200" y="542925"/>
            <a:ext cx="8589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Insira o conteudo da “POLITICA” aqui no campo de texto e em seguida clique em “submit”.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AF97AF-CC34-4D54-8F0B-9F95A8B72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090" y="1365389"/>
            <a:ext cx="6353175" cy="452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27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1E9B50-13BC-457E-8AD0-1B5228E061B2}"/>
              </a:ext>
            </a:extLst>
          </p:cNvPr>
          <p:cNvSpPr txBox="1"/>
          <p:nvPr/>
        </p:nvSpPr>
        <p:spPr>
          <a:xfrm>
            <a:off x="457200" y="542925"/>
            <a:ext cx="8589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Clique no diretório de segredos no lado esquerdo da ferramenta e em seguida, no botão verde no lado direito da ferramenta.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83974C-133C-4934-8FCE-88805F895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54043"/>
            <a:ext cx="4486275" cy="2171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7DAFD59-9013-49C4-8A15-735BF4E28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150" y="3500654"/>
            <a:ext cx="710565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379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1E9B50-13BC-457E-8AD0-1B5228E061B2}"/>
              </a:ext>
            </a:extLst>
          </p:cNvPr>
          <p:cNvSpPr txBox="1"/>
          <p:nvPr/>
        </p:nvSpPr>
        <p:spPr>
          <a:xfrm>
            <a:off x="457200" y="542925"/>
            <a:ext cx="85890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Insira o valor de referencia do segredo no campo “Insert object key”. E depois adicione um novo campo com o botão “Append”. Preencha o “field” como “username” e preencha o “value” com o </a:t>
            </a:r>
            <a:r>
              <a:rPr lang="pt-BR" i="1" dirty="0"/>
              <a:t>nome do usuário</a:t>
            </a:r>
            <a:r>
              <a:rPr lang="pt-BR" dirty="0"/>
              <a:t>. Adicione outro campo com o botão “Append” e preencha o “field” como “password” e o “value” como </a:t>
            </a:r>
            <a:r>
              <a:rPr lang="pt-BR" i="1" dirty="0"/>
              <a:t>a senha do usuário</a:t>
            </a:r>
            <a:r>
              <a:rPr lang="pt-BR" dirty="0"/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B80671-69F0-44D7-A913-17C5085A8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2138362"/>
            <a:ext cx="6829425" cy="2581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0E94A5-CFC5-410E-A5E5-605A75111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0656" y="2064454"/>
            <a:ext cx="374332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366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1E9B50-13BC-457E-8AD0-1B5228E061B2}"/>
              </a:ext>
            </a:extLst>
          </p:cNvPr>
          <p:cNvSpPr txBox="1"/>
          <p:nvPr/>
        </p:nvSpPr>
        <p:spPr>
          <a:xfrm>
            <a:off x="457200" y="542925"/>
            <a:ext cx="8589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Preencha o “field” como “username” e preencha o “value” com o </a:t>
            </a:r>
            <a:r>
              <a:rPr lang="pt-BR" i="1" dirty="0"/>
              <a:t>nome de usuário</a:t>
            </a:r>
            <a:r>
              <a:rPr lang="pt-BR" dirty="0"/>
              <a:t>. Adicione outro campo com o botão “Append” e preencha o “field” como “password” e o “value” como </a:t>
            </a:r>
            <a:r>
              <a:rPr lang="pt-BR" i="1" dirty="0"/>
              <a:t>a senha do usuário</a:t>
            </a:r>
            <a:r>
              <a:rPr lang="pt-BR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6E2F50-F2E8-4288-8F95-115E4173D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685" y="1873164"/>
            <a:ext cx="3498160" cy="23435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3A7B896-1493-4ADF-9E85-41FEF4633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100262"/>
            <a:ext cx="46958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007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1E9B50-13BC-457E-8AD0-1B5228E061B2}"/>
              </a:ext>
            </a:extLst>
          </p:cNvPr>
          <p:cNvSpPr txBox="1"/>
          <p:nvPr/>
        </p:nvSpPr>
        <p:spPr>
          <a:xfrm>
            <a:off x="457200" y="542925"/>
            <a:ext cx="8589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Após preencher com os campos, clique em “SAVE” no canto inferior direito.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EBFD5A-678A-4802-8B07-F88A694F3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62" y="1466255"/>
            <a:ext cx="581977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774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1E9B50-13BC-457E-8AD0-1B5228E061B2}"/>
              </a:ext>
            </a:extLst>
          </p:cNvPr>
          <p:cNvSpPr txBox="1"/>
          <p:nvPr/>
        </p:nvSpPr>
        <p:spPr>
          <a:xfrm>
            <a:off x="457200" y="542925"/>
            <a:ext cx="8589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segredo deve aparecer listado na tela com o valor de referência.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1CDFCF-1E4B-409F-98D7-144E4DF87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5" y="2185987"/>
            <a:ext cx="81343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837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A169EB-18CE-47C7-B63E-046325AEE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93" y="1188709"/>
            <a:ext cx="12192000" cy="48463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1E9B50-13BC-457E-8AD0-1B5228E061B2}"/>
              </a:ext>
            </a:extLst>
          </p:cNvPr>
          <p:cNvSpPr txBox="1"/>
          <p:nvPr/>
        </p:nvSpPr>
        <p:spPr>
          <a:xfrm>
            <a:off x="457200" y="542925"/>
            <a:ext cx="4976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Acesse o sistema na url informada e na porta </a:t>
            </a:r>
            <a:r>
              <a:rPr lang="pt-BR" b="1"/>
              <a:t>8200</a:t>
            </a:r>
            <a:r>
              <a:rPr lang="pt-BR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1758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A35248-C5D0-4B4D-84F9-CC7FD8484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9255"/>
            <a:ext cx="12192000" cy="48404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1E9B50-13BC-457E-8AD0-1B5228E061B2}"/>
              </a:ext>
            </a:extLst>
          </p:cNvPr>
          <p:cNvSpPr txBox="1"/>
          <p:nvPr/>
        </p:nvSpPr>
        <p:spPr>
          <a:xfrm>
            <a:off x="457200" y="542925"/>
            <a:ext cx="5987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Faça o download das chaves, as salve, ou copie, e em seguida,</a:t>
            </a:r>
            <a:br>
              <a:rPr lang="pt-BR" dirty="0"/>
            </a:br>
            <a:r>
              <a:rPr lang="pt-BR" dirty="0"/>
              <a:t>clique no botão azul para continuar a liberação.</a:t>
            </a:r>
          </a:p>
        </p:txBody>
      </p:sp>
    </p:spTree>
    <p:extLst>
      <p:ext uri="{BB962C8B-B14F-4D97-AF65-F5344CB8AC3E}">
        <p14:creationId xmlns:p14="http://schemas.microsoft.com/office/powerpoint/2010/main" val="2362900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1E9B50-13BC-457E-8AD0-1B5228E061B2}"/>
              </a:ext>
            </a:extLst>
          </p:cNvPr>
          <p:cNvSpPr txBox="1"/>
          <p:nvPr/>
        </p:nvSpPr>
        <p:spPr>
          <a:xfrm>
            <a:off x="457200" y="542925"/>
            <a:ext cx="96260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Insira uma das chaves mestras que foram criadas, e clique no botão azul.</a:t>
            </a:r>
            <a:br>
              <a:rPr lang="pt-BR" dirty="0"/>
            </a:br>
            <a:r>
              <a:rPr lang="pt-BR" dirty="0"/>
              <a:t>Repita este passo, inserindo as chaves restantes, até que alcance a quantidade de chaves necessárias</a:t>
            </a:r>
            <a:br>
              <a:rPr lang="pt-BR" dirty="0"/>
            </a:br>
            <a:r>
              <a:rPr lang="pt-BR" dirty="0"/>
              <a:t>(a quantidade que foi escolhida no passo 1).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6E861F-4AEF-4CFC-B2A8-05D927AFE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25" y="1785937"/>
            <a:ext cx="66865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238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1E9B50-13BC-457E-8AD0-1B5228E061B2}"/>
              </a:ext>
            </a:extLst>
          </p:cNvPr>
          <p:cNvSpPr txBox="1"/>
          <p:nvPr/>
        </p:nvSpPr>
        <p:spPr>
          <a:xfrm>
            <a:off x="457200" y="542925"/>
            <a:ext cx="4979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Acesse o sistema na url informada e na porta </a:t>
            </a:r>
            <a:r>
              <a:rPr lang="pt-BR" b="1" dirty="0"/>
              <a:t>8000.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BC9F10-6907-4CE9-B57E-732D0D3C4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2257"/>
            <a:ext cx="1102995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510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1E9B50-13BC-457E-8AD0-1B5228E061B2}"/>
              </a:ext>
            </a:extLst>
          </p:cNvPr>
          <p:cNvSpPr txBox="1"/>
          <p:nvPr/>
        </p:nvSpPr>
        <p:spPr>
          <a:xfrm>
            <a:off x="457200" y="542925"/>
            <a:ext cx="593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Defina “Token” como metodo de login e clique em “SUBMIT”.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6901B1-F687-49C1-AB9E-3A2C36179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037" y="1500187"/>
            <a:ext cx="70199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780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1E9B50-13BC-457E-8AD0-1B5228E061B2}"/>
              </a:ext>
            </a:extLst>
          </p:cNvPr>
          <p:cNvSpPr txBox="1"/>
          <p:nvPr/>
        </p:nvSpPr>
        <p:spPr>
          <a:xfrm>
            <a:off x="457200" y="542925"/>
            <a:ext cx="6996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Insira o token raiz(root token), coletado no passo 2, e pressione “LOGIN”.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855E98-7C38-4EC2-969E-1D75682C1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362" y="1966912"/>
            <a:ext cx="791527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136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1E9B50-13BC-457E-8AD0-1B5228E061B2}"/>
              </a:ext>
            </a:extLst>
          </p:cNvPr>
          <p:cNvSpPr txBox="1"/>
          <p:nvPr/>
        </p:nvSpPr>
        <p:spPr>
          <a:xfrm>
            <a:off x="457200" y="542925"/>
            <a:ext cx="8972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Clique no icone ao lado de “Secret Backends” para abrir a janela de novo segredo.</a:t>
            </a:r>
            <a:br>
              <a:rPr lang="pt-BR" dirty="0"/>
            </a:br>
            <a:r>
              <a:rPr lang="pt-BR" dirty="0"/>
              <a:t>Na janela escolha a opção “KV” no “Backend Type” e insira o nome escolhido para a opção “Mount Path”. Em seguida clique em “Mount Backend”.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0B0566-E7F5-42D4-AFE3-CE68394A9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998" y="2437779"/>
            <a:ext cx="3343275" cy="24860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F06517-DE58-45C3-A84D-27D9CC842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737" y="2433015"/>
            <a:ext cx="621982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89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1E9B50-13BC-457E-8AD0-1B5228E061B2}"/>
              </a:ext>
            </a:extLst>
          </p:cNvPr>
          <p:cNvSpPr txBox="1"/>
          <p:nvPr/>
        </p:nvSpPr>
        <p:spPr>
          <a:xfrm>
            <a:off x="457200" y="542925"/>
            <a:ext cx="9529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Clique no icone ao lado de “Auth Backends” para abrir a janela de novo tipo de autenticação.</a:t>
            </a:r>
            <a:br>
              <a:rPr lang="pt-BR" dirty="0"/>
            </a:br>
            <a:r>
              <a:rPr lang="pt-BR" dirty="0"/>
              <a:t>Na janela, escolha a opção “userpass” no “Backend Type” e em seguida clique em “Mount Backend”.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90D2C4-3897-4770-984C-947B815B1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04389"/>
            <a:ext cx="3771900" cy="4010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6A5A16-2D29-45C9-9762-817731F6B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889" y="2157412"/>
            <a:ext cx="55340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987963"/>
      </p:ext>
    </p:extLst>
  </p:cSld>
  <p:clrMapOvr>
    <a:masterClrMapping/>
  </p:clrMapOvr>
</p:sld>
</file>

<file path=ppt/theme/theme1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344</Words>
  <Application>Microsoft Office PowerPoint</Application>
  <PresentationFormat>Widescreen</PresentationFormat>
  <Paragraphs>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Storyboard Layouts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Cristiano Campos</dc:creator>
  <cp:lastModifiedBy>Cristiano Campos</cp:lastModifiedBy>
  <cp:revision>32</cp:revision>
  <dcterms:created xsi:type="dcterms:W3CDTF">2018-10-29T14:12:21Z</dcterms:created>
  <dcterms:modified xsi:type="dcterms:W3CDTF">2018-10-29T16:26:26Z</dcterms:modified>
</cp:coreProperties>
</file>