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  <p:sldId id="269" r:id="rId15"/>
    <p:sldId id="270" r:id="rId16"/>
  </p:sldIdLst>
  <p:sldSz cx="9144000" cy="5143500" type="screen16x9"/>
  <p:notesSz cx="6858000" cy="9144000"/>
  <p:embeddedFontLst>
    <p:embeddedFont>
      <p:font typeface="Economica" panose="020B0604020202020204" charset="0"/>
      <p:regular r:id="rId18"/>
      <p:bold r:id="rId19"/>
      <p:italic r:id="rId20"/>
      <p:boldItalic r:id="rId21"/>
    </p:embeddedFont>
    <p:embeddedFont>
      <p:font typeface="Open Sans" panose="020B060402020202020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96D482C-E29B-45C7-BAFA-ACD0FE225FBE}">
  <a:tblStyle styleId="{796D482C-E29B-45C7-BAFA-ACD0FE225FB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0" d="100"/>
          <a:sy n="70" d="100"/>
        </p:scale>
        <p:origin x="1180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848921a477_0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848921a477_0_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848921a47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848921a47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848921a477_3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848921a477_3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848921a477_3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848921a477_3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57337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848921a477_3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848921a477_3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70707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848921a477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848921a477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848921a477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848921a477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848921a477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848921a477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848921a477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848921a477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848921a477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848921a477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848921a477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848921a477_0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848921a477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848921a477_0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848921a477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848921a477_0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" name="Google Shape;17;p3"/>
          <p:cNvSpPr/>
          <p:nvPr/>
        </p:nvSpPr>
        <p:spPr>
          <a:xfrm rot="10800000" flipH="1">
            <a:off x="466425" y="35583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xfrm>
            <a:off x="3044700" y="1168580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DESAFÍO 2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GRUPO 7</a:t>
            </a:r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1"/>
          </p:nvPr>
        </p:nvSpPr>
        <p:spPr>
          <a:xfrm>
            <a:off x="3044700" y="3013205"/>
            <a:ext cx="3054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</a:t>
            </a:r>
            <a:r>
              <a:rPr lang="es" sz="1700"/>
              <a:t>arbara Malamud</a:t>
            </a:r>
            <a:endParaRPr sz="170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/>
              <a:t>Leonardo Campos</a:t>
            </a:r>
            <a:endParaRPr sz="170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/>
              <a:t>Juan Molinari</a:t>
            </a:r>
            <a:endParaRPr sz="170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/>
              <a:t>Marcos Garcia Verdier</a:t>
            </a:r>
            <a:endParaRPr sz="17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2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Modelos de Regresión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/>
              <a:t>Conclusion</a:t>
            </a:r>
            <a:endParaRPr/>
          </a:p>
        </p:txBody>
      </p:sp>
      <p:graphicFrame>
        <p:nvGraphicFramePr>
          <p:cNvPr id="136" name="Google Shape;136;p22"/>
          <p:cNvGraphicFramePr/>
          <p:nvPr>
            <p:extLst>
              <p:ext uri="{D42A27DB-BD31-4B8C-83A1-F6EECF244321}">
                <p14:modId xmlns:p14="http://schemas.microsoft.com/office/powerpoint/2010/main" val="1102909229"/>
              </p:ext>
            </p:extLst>
          </p:nvPr>
        </p:nvGraphicFramePr>
        <p:xfrm>
          <a:off x="429825" y="1077301"/>
          <a:ext cx="7911075" cy="3811087"/>
        </p:xfrm>
        <a:graphic>
          <a:graphicData uri="http://schemas.openxmlformats.org/drawingml/2006/table">
            <a:tbl>
              <a:tblPr>
                <a:noFill/>
                <a:tableStyleId>{796D482C-E29B-45C7-BAFA-ACD0FE225FBE}</a:tableStyleId>
              </a:tblPr>
              <a:tblGrid>
                <a:gridCol w="1293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6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0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30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30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30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301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>
                          <a:solidFill>
                            <a:srgbClr val="FFFFFF"/>
                          </a:solidFill>
                        </a:rPr>
                        <a:t>Regresion</a:t>
                      </a:r>
                      <a:endParaRPr sz="16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7376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>
                          <a:solidFill>
                            <a:srgbClr val="FFFFFF"/>
                          </a:solidFill>
                        </a:rPr>
                        <a:t>r2 Train</a:t>
                      </a:r>
                      <a:endParaRPr sz="16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7376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>
                          <a:solidFill>
                            <a:srgbClr val="FFFFFF"/>
                          </a:solidFill>
                        </a:rPr>
                        <a:t>r2 Test</a:t>
                      </a:r>
                      <a:endParaRPr sz="16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7376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>
                          <a:solidFill>
                            <a:srgbClr val="FFFFFF"/>
                          </a:solidFill>
                        </a:rPr>
                        <a:t>MAE</a:t>
                      </a:r>
                      <a:endParaRPr sz="16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7376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>
                          <a:solidFill>
                            <a:srgbClr val="FFFFFF"/>
                          </a:solidFill>
                        </a:rPr>
                        <a:t>MSE</a:t>
                      </a:r>
                      <a:endParaRPr sz="16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7376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>
                          <a:solidFill>
                            <a:srgbClr val="FFFFFF"/>
                          </a:solidFill>
                        </a:rPr>
                        <a:t>RMSE</a:t>
                      </a:r>
                      <a:endParaRPr sz="16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7376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>
                          <a:solidFill>
                            <a:srgbClr val="FFFFFF"/>
                          </a:solidFill>
                        </a:rPr>
                        <a:t>ALPHA</a:t>
                      </a:r>
                      <a:endParaRPr sz="16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7376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200" b="1" i="0" u="none" strike="noStrike" cap="none" dirty="0">
                          <a:solidFill>
                            <a:schemeClr val="bg1"/>
                          </a:solidFill>
                          <a:latin typeface="Arial"/>
                          <a:cs typeface="Arial"/>
                          <a:sym typeface="Arial"/>
                        </a:rPr>
                        <a:t>Stat Model</a:t>
                      </a:r>
                      <a:endParaRPr sz="1200" b="1" i="0" u="none" strike="noStrike" cap="none" dirty="0">
                        <a:solidFill>
                          <a:schemeClr val="bg1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73763"/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Arial"/>
                          <a:cs typeface="Arial"/>
                          <a:sym typeface="Arial"/>
                        </a:rPr>
                        <a:t>  R2=0.597</a:t>
                      </a:r>
                      <a:endParaRPr sz="1100" b="0" i="0" u="none" strike="noStrike" cap="none" dirty="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sz="1100" b="0" i="0" u="none" strike="noStrike" cap="none" dirty="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1100" b="0" i="0" u="none" strike="noStrike" cap="none" dirty="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1100" b="0" i="0" u="none" strike="noStrike" cap="none" dirty="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1100" b="0" i="0" u="none" strike="noStrike" cap="none" dirty="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sz="1100" b="0" i="0" u="none" strike="noStrike" cap="none" dirty="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072668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 dirty="0">
                          <a:solidFill>
                            <a:srgbClr val="FFFFFF"/>
                          </a:solidFill>
                        </a:rPr>
                        <a:t>Linear Regression</a:t>
                      </a:r>
                      <a:endParaRPr sz="1200"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07376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 b="0" i="0" u="none" strike="noStrike" cap="none" dirty="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Arial"/>
                          <a:cs typeface="Arial"/>
                          <a:sym typeface="Arial"/>
                        </a:rPr>
                        <a:t>0.594</a:t>
                      </a:r>
                      <a:endParaRPr sz="1100" b="0" i="0" u="none" strike="noStrike" cap="none" dirty="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 dirty="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0.590</a:t>
                      </a:r>
                      <a:endParaRPr dirty="0"/>
                    </a:p>
                  </a:txBody>
                  <a:tcPr marL="91425" marR="91425" marT="91425" marB="91425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100" dirty="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393.293</a:t>
                      </a:r>
                      <a:endParaRPr sz="1100" dirty="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91425" marR="91425" marT="91425" marB="91425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100" dirty="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328927.074</a:t>
                      </a:r>
                      <a:endParaRPr sz="1100" dirty="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91425" marR="91425" marT="91425" marB="91425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100" dirty="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573.522</a:t>
                      </a:r>
                      <a:endParaRPr sz="1100" dirty="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91425" marR="91425" marT="91425" marB="91425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91425" marR="91425" marT="91425" marB="91425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rgbClr val="FFFFFF"/>
                          </a:solidFill>
                        </a:rPr>
                        <a:t>Ridge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07376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 dirty="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0.594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 dirty="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0.590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100" dirty="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393.285</a:t>
                      </a:r>
                      <a:endParaRPr sz="1100" dirty="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100" dirty="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328944.977</a:t>
                      </a:r>
                      <a:endParaRPr sz="1100" dirty="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100" dirty="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573.537</a:t>
                      </a:r>
                      <a:endParaRPr sz="1100" dirty="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rgbClr val="FFFFFF"/>
                          </a:solidFill>
                        </a:rPr>
                        <a:t>Ridge CV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07376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0.594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0.590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393.307</a:t>
                      </a:r>
                      <a:endParaRPr sz="11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328903.685</a:t>
                      </a:r>
                      <a:endParaRPr sz="11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573.501</a:t>
                      </a:r>
                      <a:endParaRPr sz="11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0.001</a:t>
                      </a:r>
                      <a:endParaRPr sz="11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rgbClr val="FFFFFF"/>
                          </a:solidFill>
                        </a:rPr>
                        <a:t>Lasso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07376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0.594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0.592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392.993</a:t>
                      </a:r>
                      <a:endParaRPr sz="11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327276.206</a:t>
                      </a:r>
                      <a:endParaRPr sz="11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572.081</a:t>
                      </a:r>
                      <a:endParaRPr sz="11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rgbClr val="FFFFFF"/>
                          </a:solidFill>
                        </a:rPr>
                        <a:t>Lasso CV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07376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0.594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0.590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393.277</a:t>
                      </a:r>
                      <a:endParaRPr sz="11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328925.435</a:t>
                      </a:r>
                      <a:endParaRPr sz="11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573.520</a:t>
                      </a:r>
                      <a:endParaRPr sz="11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0.0001</a:t>
                      </a:r>
                      <a:endParaRPr sz="11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rgbClr val="FFFFFF"/>
                          </a:solidFill>
                        </a:rPr>
                        <a:t>Elastic Net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07376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0.183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0.182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597.222</a:t>
                      </a:r>
                      <a:endParaRPr sz="11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656027.900</a:t>
                      </a:r>
                      <a:endParaRPr sz="11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809.955</a:t>
                      </a:r>
                      <a:endParaRPr sz="11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rgbClr val="FFFFFF"/>
                          </a:solidFill>
                        </a:rPr>
                        <a:t>Elastic Net CV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07376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0.590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0.585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400.137</a:t>
                      </a:r>
                      <a:endParaRPr sz="11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332967.037</a:t>
                      </a:r>
                      <a:endParaRPr sz="11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577.033</a:t>
                      </a:r>
                      <a:endParaRPr sz="11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 dirty="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1e-05</a:t>
                      </a:r>
                      <a:endParaRPr sz="1100" dirty="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37" name="Google Shape;137;p22"/>
          <p:cNvSpPr/>
          <p:nvPr/>
        </p:nvSpPr>
        <p:spPr>
          <a:xfrm>
            <a:off x="429825" y="1536454"/>
            <a:ext cx="7926300" cy="381300"/>
          </a:xfrm>
          <a:prstGeom prst="rect">
            <a:avLst/>
          </a:prstGeom>
          <a:noFill/>
          <a:ln w="38100" cap="flat" cmpd="sng">
            <a:solidFill>
              <a:srgbClr val="A64D7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3"/>
          <p:cNvSpPr txBox="1">
            <a:spLocks noGrp="1"/>
          </p:cNvSpPr>
          <p:nvPr>
            <p:ph type="title"/>
          </p:nvPr>
        </p:nvSpPr>
        <p:spPr>
          <a:xfrm>
            <a:off x="311700" y="22957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Portafolio optimo de inversión</a:t>
            </a:r>
            <a:endParaRPr dirty="0"/>
          </a:p>
        </p:txBody>
      </p:sp>
      <p:sp>
        <p:nvSpPr>
          <p:cNvPr id="143" name="Google Shape;143;p23"/>
          <p:cNvSpPr txBox="1"/>
          <p:nvPr/>
        </p:nvSpPr>
        <p:spPr>
          <a:xfrm>
            <a:off x="311700" y="998000"/>
            <a:ext cx="8352600" cy="40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>
              <a:buSzPts val="1400"/>
              <a:buFont typeface="Open Sans"/>
              <a:buChar char="●"/>
            </a:pPr>
            <a:r>
              <a:rPr lang="es" dirty="0">
                <a:latin typeface="Open Sans"/>
                <a:ea typeface="Open Sans"/>
                <a:cs typeface="Open Sans"/>
                <a:sym typeface="Open Sans"/>
              </a:rPr>
              <a:t>CAPITAL = USD $ 24.264.016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s" dirty="0">
                <a:latin typeface="Open Sans"/>
                <a:ea typeface="Open Sans"/>
                <a:cs typeface="Open Sans"/>
                <a:sym typeface="Open Sans"/>
              </a:rPr>
              <a:t>Graficamos la distribucion de subvaloraciones y sobrevaloraciones con nuestro mejor regresor (Stats Model) para entender si las predicciones de este eran coherentes. (val &gt; 1 corresponde a sobrevaloracion, val &lt; 1 corresponde a subvaloracion)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44" name="Google Shape;14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34875" y="2039700"/>
            <a:ext cx="3109776" cy="25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C6ABF-CE8E-4781-9156-CF0AA43FE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" dirty="0"/>
              <a:t>Portafolio optimo de inversión</a:t>
            </a:r>
            <a:endParaRPr lang="es-E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43152-3FFA-4385-9E5A-F5033DE651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Tomamos una serie de determinaciones en el portafolio:</a:t>
            </a:r>
          </a:p>
          <a:p>
            <a:pPr lvl="1"/>
            <a:r>
              <a:rPr lang="es-ES" dirty="0"/>
              <a:t>Las mayores diferencias entre precio real y el esperados de mercado la encontramos en propiedades de mayores superficies</a:t>
            </a:r>
          </a:p>
          <a:p>
            <a:pPr lvl="1"/>
            <a:r>
              <a:rPr lang="es-ES" dirty="0"/>
              <a:t>Esas diferencias abismales (podíamos cubrir nuestro portafolio de inversión en 2 propiedades) nos daba una alta exposición y riesgo a que esas propiedades tardasen mucho en venderse debido a su precio total</a:t>
            </a:r>
          </a:p>
          <a:p>
            <a:pPr lvl="1"/>
            <a:r>
              <a:rPr lang="es-ES" dirty="0"/>
              <a:t>Definimos que nuestro portafolio de inversión estaría en propiedades menores a los 150m2 que corresponden normalmente a propiedades de 4/3 ambientes a menos</a:t>
            </a:r>
          </a:p>
          <a:p>
            <a:pPr lvl="1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927263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4"/>
          <p:cNvSpPr txBox="1">
            <a:spLocks noGrp="1"/>
          </p:cNvSpPr>
          <p:nvPr>
            <p:ph type="title"/>
          </p:nvPr>
        </p:nvSpPr>
        <p:spPr>
          <a:xfrm>
            <a:off x="311700" y="22957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Portafolio optimo de inversión</a:t>
            </a:r>
            <a:endParaRPr/>
          </a:p>
        </p:txBody>
      </p:sp>
      <p:sp>
        <p:nvSpPr>
          <p:cNvPr id="150" name="Google Shape;150;p24"/>
          <p:cNvSpPr txBox="1"/>
          <p:nvPr/>
        </p:nvSpPr>
        <p:spPr>
          <a:xfrm>
            <a:off x="311700" y="998000"/>
            <a:ext cx="8352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indent="-317500">
              <a:buSzPts val="1400"/>
              <a:buFont typeface="Open Sans"/>
              <a:buChar char="●"/>
            </a:pPr>
            <a:r>
              <a:rPr lang="es" dirty="0">
                <a:latin typeface="Open Sans"/>
                <a:ea typeface="Open Sans"/>
                <a:cs typeface="Open Sans"/>
                <a:sym typeface="Open Sans"/>
              </a:rPr>
              <a:t>CAPITAL = </a:t>
            </a: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USD $ 24.264.016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17500">
              <a:buSzPts val="1400"/>
              <a:buFont typeface="Open Sans"/>
              <a:buChar char="●"/>
            </a:pPr>
            <a:r>
              <a:rPr lang="es" dirty="0">
                <a:latin typeface="Open Sans"/>
                <a:ea typeface="Open Sans"/>
                <a:cs typeface="Open Sans"/>
                <a:sym typeface="Open Sans"/>
              </a:rPr>
              <a:t>GANANCIA </a:t>
            </a: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NETA</a:t>
            </a:r>
            <a:r>
              <a:rPr lang="es" dirty="0">
                <a:latin typeface="Open Sans"/>
                <a:ea typeface="Open Sans"/>
                <a:cs typeface="Open Sans"/>
                <a:sym typeface="Open Sans"/>
              </a:rPr>
              <a:t>= </a:t>
            </a: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USD $ </a:t>
            </a:r>
            <a:r>
              <a:rPr lang="es" dirty="0">
                <a:latin typeface="Open Sans"/>
                <a:ea typeface="Open Sans"/>
                <a:cs typeface="Open Sans"/>
                <a:sym typeface="Open Sans"/>
              </a:rPr>
              <a:t>11.0847.60</a:t>
            </a:r>
          </a:p>
          <a:p>
            <a:pPr marL="457200" lvl="0" indent="-317500">
              <a:buSzPts val="1400"/>
              <a:buFont typeface="Open Sans"/>
              <a:buChar char="●"/>
            </a:pPr>
            <a:r>
              <a:rPr lang="es" dirty="0">
                <a:latin typeface="Open Sans"/>
                <a:ea typeface="Open Sans"/>
                <a:cs typeface="Open Sans"/>
                <a:sym typeface="Open Sans"/>
              </a:rPr>
              <a:t>P</a:t>
            </a: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ROFIT 45,68%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6EA0AE9-1BFE-4FBA-B470-E21A9EF80E4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19" r="1760" b="2372"/>
          <a:stretch/>
        </p:blipFill>
        <p:spPr>
          <a:xfrm>
            <a:off x="429769" y="1817396"/>
            <a:ext cx="4343400" cy="2890617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3C9D73FB-27BA-49B0-837E-4792B18D337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889" r="23447"/>
          <a:stretch/>
        </p:blipFill>
        <p:spPr>
          <a:xfrm>
            <a:off x="4891238" y="1789165"/>
            <a:ext cx="3941062" cy="2947081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4"/>
          <p:cNvSpPr txBox="1">
            <a:spLocks noGrp="1"/>
          </p:cNvSpPr>
          <p:nvPr>
            <p:ph type="title"/>
          </p:nvPr>
        </p:nvSpPr>
        <p:spPr>
          <a:xfrm>
            <a:off x="311700" y="22957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Portafolio optimo de inversión</a:t>
            </a:r>
            <a:endParaRPr/>
          </a:p>
        </p:txBody>
      </p:sp>
      <p:sp>
        <p:nvSpPr>
          <p:cNvPr id="150" name="Google Shape;150;p24"/>
          <p:cNvSpPr txBox="1"/>
          <p:nvPr/>
        </p:nvSpPr>
        <p:spPr>
          <a:xfrm>
            <a:off x="311700" y="998000"/>
            <a:ext cx="8352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indent="-317500">
              <a:buSzPts val="1400"/>
              <a:buFont typeface="Open Sans"/>
              <a:buChar char="●"/>
            </a:pPr>
            <a:r>
              <a:rPr lang="es" dirty="0">
                <a:latin typeface="Open Sans"/>
                <a:ea typeface="Open Sans"/>
                <a:cs typeface="Open Sans"/>
                <a:sym typeface="Open Sans"/>
              </a:rPr>
              <a:t>CAPITAL = </a:t>
            </a: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USD $ 24.264.016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17500">
              <a:buSzPts val="1400"/>
              <a:buFont typeface="Open Sans"/>
              <a:buChar char="●"/>
            </a:pPr>
            <a:r>
              <a:rPr lang="es" dirty="0">
                <a:latin typeface="Open Sans"/>
                <a:ea typeface="Open Sans"/>
                <a:cs typeface="Open Sans"/>
                <a:sym typeface="Open Sans"/>
              </a:rPr>
              <a:t>GANANCIA </a:t>
            </a: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NETA</a:t>
            </a:r>
            <a:r>
              <a:rPr lang="es" dirty="0">
                <a:latin typeface="Open Sans"/>
                <a:ea typeface="Open Sans"/>
                <a:cs typeface="Open Sans"/>
                <a:sym typeface="Open Sans"/>
              </a:rPr>
              <a:t>= </a:t>
            </a: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USD $ </a:t>
            </a:r>
            <a:r>
              <a:rPr lang="es" dirty="0">
                <a:latin typeface="Open Sans"/>
                <a:ea typeface="Open Sans"/>
                <a:cs typeface="Open Sans"/>
                <a:sym typeface="Open Sans"/>
              </a:rPr>
              <a:t>11.0847.60</a:t>
            </a:r>
          </a:p>
          <a:p>
            <a:pPr marL="457200" lvl="0" indent="-317500">
              <a:buSzPts val="1400"/>
              <a:buFont typeface="Open Sans"/>
              <a:buChar char="●"/>
            </a:pPr>
            <a:r>
              <a:rPr lang="es" dirty="0">
                <a:latin typeface="Open Sans"/>
                <a:ea typeface="Open Sans"/>
                <a:cs typeface="Open Sans"/>
                <a:sym typeface="Open Sans"/>
              </a:rPr>
              <a:t>P</a:t>
            </a: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ROFIT 45,68%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FFC573C-6A49-4559-A1CF-8BFD1E968A64}"/>
              </a:ext>
            </a:extLst>
          </p:cNvPr>
          <p:cNvSpPr/>
          <p:nvPr/>
        </p:nvSpPr>
        <p:spPr>
          <a:xfrm>
            <a:off x="759279" y="4330572"/>
            <a:ext cx="2947307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err="1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Departamento</a:t>
            </a:r>
            <a:r>
              <a:rPr lang="en-US" sz="11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	 USD$ 5.5M </a:t>
            </a:r>
          </a:p>
          <a:p>
            <a:r>
              <a:rPr lang="en-US" sz="11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Local </a:t>
            </a:r>
            <a:r>
              <a:rPr lang="en-US" sz="1100" dirty="0" err="1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Comercial</a:t>
            </a:r>
            <a:r>
              <a:rPr lang="en-US" sz="11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	 USD$ 5.2M </a:t>
            </a:r>
          </a:p>
          <a:p>
            <a:r>
              <a:rPr lang="en-US" sz="11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Casa	 	 USD$ 0.3M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6B10CA-BCE8-4061-928B-1BEADB7659D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587"/>
          <a:stretch/>
        </p:blipFill>
        <p:spPr>
          <a:xfrm>
            <a:off x="4859743" y="998000"/>
            <a:ext cx="3804557" cy="279430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CBE0C7B-7C6D-416D-9CA1-847F5607BFD7}"/>
              </a:ext>
            </a:extLst>
          </p:cNvPr>
          <p:cNvSpPr/>
          <p:nvPr/>
        </p:nvSpPr>
        <p:spPr>
          <a:xfrm>
            <a:off x="6762021" y="3792304"/>
            <a:ext cx="2392136" cy="12157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05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Palermo	    USD$ 3.0M</a:t>
            </a:r>
          </a:p>
          <a:p>
            <a:r>
              <a:rPr lang="es-ES" sz="105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Villa Crespo	    USD$ 2.6M </a:t>
            </a:r>
          </a:p>
          <a:p>
            <a:r>
              <a:rPr lang="es-ES" sz="105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Belgrano	    USD$ 1.6M </a:t>
            </a:r>
          </a:p>
          <a:p>
            <a:r>
              <a:rPr lang="es-ES" sz="105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Recoleta	    USD$ 1.5M </a:t>
            </a:r>
          </a:p>
          <a:p>
            <a:r>
              <a:rPr lang="es-ES" sz="105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Parque Patricios USD$ 0.8M </a:t>
            </a:r>
          </a:p>
          <a:p>
            <a:r>
              <a:rPr lang="es-ES" sz="105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Barrio Norte	    USD$ 0.6M </a:t>
            </a:r>
          </a:p>
          <a:p>
            <a:endParaRPr lang="es-ES" sz="1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86B18E-5D94-444E-B844-164DE758F2D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152"/>
          <a:stretch/>
        </p:blipFill>
        <p:spPr>
          <a:xfrm>
            <a:off x="604157" y="2072779"/>
            <a:ext cx="3102429" cy="2148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6283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4"/>
          <p:cNvSpPr txBox="1">
            <a:spLocks noGrp="1"/>
          </p:cNvSpPr>
          <p:nvPr>
            <p:ph type="title"/>
          </p:nvPr>
        </p:nvSpPr>
        <p:spPr>
          <a:xfrm>
            <a:off x="311700" y="22957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Portafolio optimo de inversión</a:t>
            </a:r>
            <a:endParaRPr/>
          </a:p>
        </p:txBody>
      </p:sp>
      <p:sp>
        <p:nvSpPr>
          <p:cNvPr id="150" name="Google Shape;150;p24"/>
          <p:cNvSpPr txBox="1"/>
          <p:nvPr/>
        </p:nvSpPr>
        <p:spPr>
          <a:xfrm>
            <a:off x="311700" y="998000"/>
            <a:ext cx="8352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indent="-317500">
              <a:buSzPts val="1400"/>
              <a:buFont typeface="Open Sans"/>
              <a:buChar char="●"/>
            </a:pPr>
            <a:r>
              <a:rPr lang="es" dirty="0">
                <a:latin typeface="Open Sans"/>
                <a:ea typeface="Open Sans"/>
                <a:cs typeface="Open Sans"/>
                <a:sym typeface="Open Sans"/>
              </a:rPr>
              <a:t>CAPITAL = </a:t>
            </a: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USD $ 24.264.016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17500">
              <a:buSzPts val="1400"/>
              <a:buFont typeface="Open Sans"/>
              <a:buChar char="●"/>
            </a:pPr>
            <a:r>
              <a:rPr lang="es" dirty="0">
                <a:latin typeface="Open Sans"/>
                <a:ea typeface="Open Sans"/>
                <a:cs typeface="Open Sans"/>
                <a:sym typeface="Open Sans"/>
              </a:rPr>
              <a:t>GANANCIA </a:t>
            </a: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NETA</a:t>
            </a:r>
            <a:r>
              <a:rPr lang="es" dirty="0">
                <a:latin typeface="Open Sans"/>
                <a:ea typeface="Open Sans"/>
                <a:cs typeface="Open Sans"/>
                <a:sym typeface="Open Sans"/>
              </a:rPr>
              <a:t>= </a:t>
            </a: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USD $ </a:t>
            </a:r>
            <a:r>
              <a:rPr lang="es" dirty="0">
                <a:latin typeface="Open Sans"/>
                <a:ea typeface="Open Sans"/>
                <a:cs typeface="Open Sans"/>
                <a:sym typeface="Open Sans"/>
              </a:rPr>
              <a:t>11.0847.60</a:t>
            </a:r>
          </a:p>
          <a:p>
            <a:pPr marL="457200" lvl="0" indent="-317500">
              <a:buSzPts val="1400"/>
              <a:buFont typeface="Open Sans"/>
              <a:buChar char="●"/>
            </a:pPr>
            <a:r>
              <a:rPr lang="es" dirty="0">
                <a:latin typeface="Open Sans"/>
                <a:ea typeface="Open Sans"/>
                <a:cs typeface="Open Sans"/>
                <a:sym typeface="Open Sans"/>
              </a:rPr>
              <a:t>P</a:t>
            </a: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ROFIT 45,68%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FFC573C-6A49-4559-A1CF-8BFD1E968A64}"/>
              </a:ext>
            </a:extLst>
          </p:cNvPr>
          <p:cNvSpPr/>
          <p:nvPr/>
        </p:nvSpPr>
        <p:spPr>
          <a:xfrm>
            <a:off x="236765" y="2213004"/>
            <a:ext cx="4572000" cy="149271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100" b="1" dirty="0" err="1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Ganancia</a:t>
            </a:r>
            <a:r>
              <a:rPr lang="en-US" sz="1100" b="1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Neta por </a:t>
            </a:r>
            <a:r>
              <a:rPr lang="en-US" sz="1100" b="1" dirty="0" err="1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tipo</a:t>
            </a:r>
            <a:r>
              <a:rPr lang="en-US" sz="1100" b="1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de </a:t>
            </a:r>
            <a:r>
              <a:rPr lang="en-US" sz="1100" b="1" dirty="0" err="1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propiedad</a:t>
            </a:r>
            <a:r>
              <a:rPr lang="en-US" sz="1100" b="1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y </a:t>
            </a:r>
            <a:r>
              <a:rPr lang="en-US" sz="1100" b="1" dirty="0" err="1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Localidad</a:t>
            </a:r>
            <a:endParaRPr lang="en-US" sz="1100" b="1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r>
              <a:rPr lang="en-US" sz="11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Villa Crespo </a:t>
            </a:r>
            <a:r>
              <a:rPr lang="en-US" sz="1100" dirty="0" err="1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comercial</a:t>
            </a:r>
            <a:r>
              <a:rPr lang="en-US" sz="11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	 USD$ 2.6M </a:t>
            </a:r>
          </a:p>
          <a:p>
            <a:r>
              <a:rPr lang="en-US" sz="11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Palermo </a:t>
            </a:r>
            <a:r>
              <a:rPr lang="en-US" sz="1100" dirty="0" err="1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departamentos</a:t>
            </a:r>
            <a:r>
              <a:rPr lang="en-US" sz="11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	 USD$ 2.2M</a:t>
            </a:r>
          </a:p>
          <a:p>
            <a:r>
              <a:rPr lang="en-US" sz="1100" dirty="0" err="1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Recoleta</a:t>
            </a:r>
            <a:r>
              <a:rPr lang="en-US" sz="11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sz="1100" dirty="0" err="1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departamentos</a:t>
            </a:r>
            <a:r>
              <a:rPr lang="en-US" sz="11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	 USD$ 1.5M </a:t>
            </a:r>
          </a:p>
          <a:p>
            <a:r>
              <a:rPr lang="en-US" sz="11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Belgrano </a:t>
            </a:r>
            <a:r>
              <a:rPr lang="en-US" sz="1100" dirty="0" err="1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departmentos</a:t>
            </a:r>
            <a:r>
              <a:rPr lang="en-US" sz="11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        USD$ 0.9M </a:t>
            </a:r>
          </a:p>
          <a:p>
            <a:r>
              <a:rPr lang="en-US" sz="11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Palermo </a:t>
            </a:r>
            <a:r>
              <a:rPr lang="en-US" sz="1100" dirty="0" err="1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comercial</a:t>
            </a:r>
            <a:r>
              <a:rPr lang="en-US" sz="11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 	 USD$ 0.9M </a:t>
            </a:r>
          </a:p>
          <a:p>
            <a:r>
              <a:rPr lang="en-US" sz="11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Parque </a:t>
            </a:r>
            <a:r>
              <a:rPr lang="en-US" sz="1100" dirty="0" err="1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Patricios</a:t>
            </a:r>
            <a:r>
              <a:rPr lang="en-US" sz="11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sz="1100" dirty="0" err="1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comercial</a:t>
            </a:r>
            <a:r>
              <a:rPr lang="en-US" sz="11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	 USD$ 0.8M </a:t>
            </a:r>
          </a:p>
          <a:p>
            <a:endParaRPr lang="en-US" sz="11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4D03B9-BF0C-493E-90F1-7EB1B88E05B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030"/>
          <a:stretch/>
        </p:blipFill>
        <p:spPr>
          <a:xfrm>
            <a:off x="3959490" y="1461406"/>
            <a:ext cx="4113628" cy="3305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455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Resumen</a:t>
            </a:r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Objetivo: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Estimar un modelo de regresion lineal que realice predicciones para el precio por metro cuadrado.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Limpieza adicional dataset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Modelos de regresion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Stats model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Regularizacion Ridge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Regularizacion Lasso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Regularizacion Elastic Net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Portafolio Optimo de inversion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Limpieza adicional dataset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/>
              <a:t>Llenado de datos faltantes</a:t>
            </a:r>
            <a:endParaRPr sz="3000"/>
          </a:p>
        </p:txBody>
      </p:sp>
      <p:sp>
        <p:nvSpPr>
          <p:cNvPr id="75" name="Google Shape;75;p1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8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Imputación de precios faltantes por metro cuadrado por la media de la localidad.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Imputación de los precios totales faltantes de las propiedades por la media de la localidad y tipo de inmueble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 Imputación de superficies totales de las propiedades por la media de la localidad y tipo de inmueble (29% de los datos)</a:t>
            </a:r>
            <a:endParaRPr sz="1000" b="1">
              <a:solidFill>
                <a:schemeClr val="hlink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/>
          </a:p>
        </p:txBody>
      </p:sp>
      <p:pic>
        <p:nvPicPr>
          <p:cNvPr id="76" name="Google Shape;7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4225" y="1940175"/>
            <a:ext cx="7657201" cy="259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04225" y="2829938"/>
            <a:ext cx="7668002" cy="259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304225" y="3719700"/>
            <a:ext cx="5763601" cy="259475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5"/>
          <p:cNvSpPr/>
          <p:nvPr/>
        </p:nvSpPr>
        <p:spPr>
          <a:xfrm>
            <a:off x="1298075" y="3710450"/>
            <a:ext cx="5766600" cy="2595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5"/>
          <p:cNvSpPr/>
          <p:nvPr/>
        </p:nvSpPr>
        <p:spPr>
          <a:xfrm>
            <a:off x="1298075" y="2825300"/>
            <a:ext cx="7657200" cy="2595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5"/>
          <p:cNvSpPr/>
          <p:nvPr/>
        </p:nvSpPr>
        <p:spPr>
          <a:xfrm>
            <a:off x="1298075" y="1940150"/>
            <a:ext cx="7657200" cy="2595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Limpieza adicional dataset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3000"/>
              <a:t>Dropeo de columnas</a:t>
            </a:r>
            <a:endParaRPr/>
          </a:p>
        </p:txBody>
      </p:sp>
      <p:sp>
        <p:nvSpPr>
          <p:cNvPr id="87" name="Google Shape;87;p16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Se dropearon todas aquellas columnas que tenian menos del 40% de los datos (floor, piso, etc).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Se dropearon las columnas con variables cualitativas luego de hacer los dummies de las respectivas columnas (localidad, barrio, provincia, pais, etc)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Modelos de Regresión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/>
              <a:t>Stats Model</a:t>
            </a:r>
            <a:endParaRPr sz="3000"/>
          </a:p>
        </p:txBody>
      </p:sp>
      <p:sp>
        <p:nvSpPr>
          <p:cNvPr id="93" name="Google Shape;93;p17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Se aplico el modelo de stats model para entender su metricas y analizar que variables son las mas significativas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Se dropearon todas las variables con un o - value menor a 0.05</a:t>
            </a:r>
            <a:endParaRPr/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091225"/>
            <a:ext cx="5860025" cy="686625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7"/>
          <p:cNvSpPr/>
          <p:nvPr/>
        </p:nvSpPr>
        <p:spPr>
          <a:xfrm>
            <a:off x="2830100" y="3396175"/>
            <a:ext cx="3030000" cy="536100"/>
          </a:xfrm>
          <a:prstGeom prst="rect">
            <a:avLst/>
          </a:prstGeom>
          <a:noFill/>
          <a:ln w="38100" cap="flat" cmpd="sng">
            <a:solidFill>
              <a:srgbClr val="CC412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6" name="Google Shape;9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06182" y="2207225"/>
            <a:ext cx="3362067" cy="2758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Modelos de Regresión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/>
              <a:t>Linear Regression</a:t>
            </a:r>
            <a:endParaRPr sz="3000"/>
          </a:p>
        </p:txBody>
      </p:sp>
      <p:pic>
        <p:nvPicPr>
          <p:cNvPr id="102" name="Google Shape;10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6675" y="1090275"/>
            <a:ext cx="4065550" cy="3731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79750" y="2148150"/>
            <a:ext cx="3907300" cy="139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Modelos de Regresión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/>
              <a:t>Ridge / Ridge CV</a:t>
            </a:r>
            <a:endParaRPr sz="3000"/>
          </a:p>
        </p:txBody>
      </p:sp>
      <p:pic>
        <p:nvPicPr>
          <p:cNvPr id="109" name="Google Shape;10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900" y="1066825"/>
            <a:ext cx="3635000" cy="3325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18075" y="4214127"/>
            <a:ext cx="1965611" cy="83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9"/>
          <p:cNvPicPr preferRelativeResize="0"/>
          <p:nvPr/>
        </p:nvPicPr>
        <p:blipFill rotWithShape="1">
          <a:blip r:embed="rId5">
            <a:alphaModFix/>
          </a:blip>
          <a:srcRect t="3381"/>
          <a:stretch/>
        </p:blipFill>
        <p:spPr>
          <a:xfrm>
            <a:off x="5110425" y="1025700"/>
            <a:ext cx="3634999" cy="309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81700" y="4078104"/>
            <a:ext cx="1965601" cy="9673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Modelos de Regresión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3000"/>
              <a:t>Lasso / Lasso CV</a:t>
            </a:r>
            <a:endParaRPr/>
          </a:p>
        </p:txBody>
      </p:sp>
      <p:pic>
        <p:nvPicPr>
          <p:cNvPr id="118" name="Google Shape;11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100" y="1147225"/>
            <a:ext cx="2939050" cy="26890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8575" y="3836325"/>
            <a:ext cx="2654075" cy="1159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47271" y="3778900"/>
            <a:ext cx="2422154" cy="1159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730600" y="1147225"/>
            <a:ext cx="2774232" cy="247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Modelos de Regresión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/>
              <a:t>Elastic Net / Elastic Net CV</a:t>
            </a:r>
            <a:endParaRPr/>
          </a:p>
        </p:txBody>
      </p:sp>
      <p:pic>
        <p:nvPicPr>
          <p:cNvPr id="127" name="Google Shape;12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47225"/>
            <a:ext cx="4006725" cy="252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29950" y="1123788"/>
            <a:ext cx="4006725" cy="2568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72775" y="3691950"/>
            <a:ext cx="2835859" cy="1226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375525" y="3756725"/>
            <a:ext cx="2393551" cy="122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</TotalTime>
  <Words>606</Words>
  <Application>Microsoft Office PowerPoint</Application>
  <PresentationFormat>On-screen Show (16:9)</PresentationFormat>
  <Paragraphs>131</Paragraphs>
  <Slides>15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Economica</vt:lpstr>
      <vt:lpstr>Arial</vt:lpstr>
      <vt:lpstr>Open Sans</vt:lpstr>
      <vt:lpstr>Luxe</vt:lpstr>
      <vt:lpstr>DESAFÍO 2 GRUPO 7</vt:lpstr>
      <vt:lpstr>Resumen</vt:lpstr>
      <vt:lpstr>Limpieza adicional dataset Llenado de datos faltantes</vt:lpstr>
      <vt:lpstr>Limpieza adicional dataset Dropeo de columnas</vt:lpstr>
      <vt:lpstr>Modelos de Regresión Stats Model</vt:lpstr>
      <vt:lpstr>Modelos de Regresión Linear Regression</vt:lpstr>
      <vt:lpstr>Modelos de Regresión Ridge / Ridge CV</vt:lpstr>
      <vt:lpstr>Modelos de Regresión Lasso / Lasso CV</vt:lpstr>
      <vt:lpstr>Modelos de Regresión Elastic Net / Elastic Net CV</vt:lpstr>
      <vt:lpstr>Modelos de Regresión Conclusion</vt:lpstr>
      <vt:lpstr>Portafolio optimo de inversión</vt:lpstr>
      <vt:lpstr>Portafolio optimo de inversión</vt:lpstr>
      <vt:lpstr>Portafolio optimo de inversión</vt:lpstr>
      <vt:lpstr>Portafolio optimo de inversión</vt:lpstr>
      <vt:lpstr>Portafolio optimo de inversión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DESAFÍO 2 GRUPO 7</dc:title>
  <cp:lastModifiedBy>barbara malamud</cp:lastModifiedBy>
  <cp:revision>12</cp:revision>
  <dcterms:modified xsi:type="dcterms:W3CDTF">2020-05-03T15:01:03Z</dcterms:modified>
</cp:coreProperties>
</file>