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
  </p:notesMasterIdLst>
  <p:sldIdLst>
    <p:sldId id="398" r:id="rId2"/>
    <p:sldId id="362" r:id="rId3"/>
    <p:sldId id="403" r:id="rId4"/>
    <p:sldId id="365" r:id="rId5"/>
    <p:sldId id="366" r:id="rId6"/>
    <p:sldId id="370" r:id="rId7"/>
    <p:sldId id="371" r:id="rId8"/>
    <p:sldId id="372" r:id="rId9"/>
    <p:sldId id="394" r:id="rId10"/>
    <p:sldId id="399" r:id="rId11"/>
    <p:sldId id="395" r:id="rId12"/>
    <p:sldId id="400" r:id="rId13"/>
    <p:sldId id="375" r:id="rId14"/>
    <p:sldId id="391" r:id="rId15"/>
    <p:sldId id="401" r:id="rId16"/>
    <p:sldId id="402" r:id="rId17"/>
  </p:sldIdLst>
  <p:sldSz cx="9144000" cy="6858000" type="screen4x3"/>
  <p:notesSz cx="69469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CC33"/>
    <a:srgbClr val="0099CC"/>
    <a:srgbClr val="66FFFF"/>
    <a:srgbClr val="FFFF99"/>
    <a:srgbClr val="CC9900"/>
    <a:srgbClr val="0066FF"/>
    <a:srgbClr val="90AB71"/>
    <a:srgbClr val="BCDEA9"/>
    <a:srgbClr val="9EB79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95057" autoAdjust="0"/>
  </p:normalViewPr>
  <p:slideViewPr>
    <p:cSldViewPr snapToGrid="0">
      <p:cViewPr varScale="1">
        <p:scale>
          <a:sx n="100" d="100"/>
          <a:sy n="100" d="100"/>
        </p:scale>
        <p:origin x="-27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9"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atin typeface="Gill Sans MT" pitchFamily="34" charset="0"/>
              </a:defRPr>
            </a:lvl1pPr>
          </a:lstStyle>
          <a:p>
            <a:pPr>
              <a:defRPr/>
            </a:pPr>
            <a:endParaRPr lang="en-US"/>
          </a:p>
        </p:txBody>
      </p:sp>
      <p:sp>
        <p:nvSpPr>
          <p:cNvPr id="9219" name="Rectangle 3"/>
          <p:cNvSpPr>
            <a:spLocks noGrp="1" noChangeArrowheads="1"/>
          </p:cNvSpPr>
          <p:nvPr>
            <p:ph type="dt" idx="1"/>
          </p:nvPr>
        </p:nvSpPr>
        <p:spPr bwMode="auto">
          <a:xfrm>
            <a:off x="3935413"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atin typeface="Gill Sans MT" pitchFamily="34"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95325" y="4379913"/>
            <a:ext cx="5556250" cy="4148137"/>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758238"/>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atin typeface="Gill Sans MT"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935413" y="8758238"/>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atin typeface="Gill Sans MT" pitchFamily="34" charset="0"/>
              </a:defRPr>
            </a:lvl1pPr>
          </a:lstStyle>
          <a:p>
            <a:pPr>
              <a:defRPr/>
            </a:pPr>
            <a:fld id="{F2ED3A64-C04A-4FDC-BC39-BEE379050FC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ill Sans M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Gill Sans M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Gill Sans M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Gill Sans M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Gill Sans M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txBox="1">
            <a:spLocks noGrp="1" noRot="1" noChangeAspect="1" noChangeArrowheads="1" noTextEdit="1"/>
          </p:cNvSpPr>
          <p:nvPr>
            <p:ph type="sldImg"/>
          </p:nvPr>
        </p:nvSpPr>
        <p:spPr>
          <a:xfrm>
            <a:off x="1168400" y="701675"/>
            <a:ext cx="4610100" cy="3457575"/>
          </a:xfrm>
          <a:solidFill>
            <a:srgbClr val="FFFFFF"/>
          </a:solidFill>
          <a:ln>
            <a:solidFill>
              <a:srgbClr val="000000"/>
            </a:solidFill>
            <a:miter lim="800000"/>
          </a:ln>
        </p:spPr>
      </p:sp>
      <p:sp>
        <p:nvSpPr>
          <p:cNvPr id="37891" name="Rectangle 2"/>
          <p:cNvSpPr txBox="1">
            <a:spLocks noGrp="1" noChangeArrowheads="1"/>
          </p:cNvSpPr>
          <p:nvPr>
            <p:ph type="body" idx="1"/>
          </p:nvPr>
        </p:nvSpPr>
        <p:spPr>
          <a:xfrm>
            <a:off x="694690" y="4379595"/>
            <a:ext cx="5557520" cy="414909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txBox="1">
            <a:spLocks noGrp="1" noRot="1" noChangeAspect="1" noChangeArrowheads="1" noTextEdit="1"/>
          </p:cNvSpPr>
          <p:nvPr>
            <p:ph type="sldImg"/>
          </p:nvPr>
        </p:nvSpPr>
        <p:spPr>
          <a:xfrm>
            <a:off x="1168400" y="701675"/>
            <a:ext cx="4610100" cy="3457575"/>
          </a:xfrm>
          <a:solidFill>
            <a:srgbClr val="FFFFFF"/>
          </a:solidFill>
          <a:ln>
            <a:solidFill>
              <a:srgbClr val="000000"/>
            </a:solidFill>
            <a:miter lim="800000"/>
          </a:ln>
        </p:spPr>
      </p:sp>
      <p:sp>
        <p:nvSpPr>
          <p:cNvPr id="41987" name="Rectangle 2"/>
          <p:cNvSpPr txBox="1">
            <a:spLocks noGrp="1" noChangeArrowheads="1"/>
          </p:cNvSpPr>
          <p:nvPr>
            <p:ph type="body" idx="1"/>
          </p:nvPr>
        </p:nvSpPr>
        <p:spPr>
          <a:xfrm>
            <a:off x="694690" y="4379595"/>
            <a:ext cx="5557520" cy="414909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Double</a:t>
            </a:r>
            <a:r>
              <a:rPr lang="en-US" baseline="0" dirty="0" smtClean="0"/>
              <a:t> check the picture</a:t>
            </a:r>
            <a:endParaRPr lang="en-US" dirty="0"/>
          </a:p>
        </p:txBody>
      </p:sp>
      <p:sp>
        <p:nvSpPr>
          <p:cNvPr id="4" name="Slide Number Placeholder 3"/>
          <p:cNvSpPr>
            <a:spLocks noGrp="1"/>
          </p:cNvSpPr>
          <p:nvPr>
            <p:ph type="sldNum" sz="quarter" idx="10"/>
          </p:nvPr>
        </p:nvSpPr>
        <p:spPr/>
        <p:txBody>
          <a:bodyPr/>
          <a:lstStyle/>
          <a:p>
            <a:fld id="{FD65CABB-2171-499D-B584-A93AB9CC4996}"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txBox="1">
            <a:spLocks noGrp="1" noRot="1" noChangeAspect="1" noChangeArrowheads="1" noTextEdit="1"/>
          </p:cNvSpPr>
          <p:nvPr>
            <p:ph type="sldImg"/>
          </p:nvPr>
        </p:nvSpPr>
        <p:spPr>
          <a:xfrm>
            <a:off x="1168400" y="701675"/>
            <a:ext cx="4610100" cy="3457575"/>
          </a:xfrm>
          <a:solidFill>
            <a:srgbClr val="FFFFFF"/>
          </a:solidFill>
          <a:ln>
            <a:solidFill>
              <a:srgbClr val="000000"/>
            </a:solidFill>
            <a:miter lim="800000"/>
          </a:ln>
        </p:spPr>
      </p:sp>
      <p:sp>
        <p:nvSpPr>
          <p:cNvPr id="44035" name="Rectangle 2"/>
          <p:cNvSpPr txBox="1">
            <a:spLocks noGrp="1" noChangeArrowheads="1"/>
          </p:cNvSpPr>
          <p:nvPr>
            <p:ph type="body" idx="1"/>
          </p:nvPr>
        </p:nvSpPr>
        <p:spPr>
          <a:xfrm>
            <a:off x="694690" y="4379595"/>
            <a:ext cx="5557520" cy="414909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4"/>
          <p:cNvSpPr>
            <a:spLocks noChangeArrowheads="1"/>
          </p:cNvSpPr>
          <p:nvPr/>
        </p:nvSpPr>
        <p:spPr bwMode="auto">
          <a:xfrm>
            <a:off x="342900" y="304800"/>
            <a:ext cx="8455025" cy="3976688"/>
          </a:xfrm>
          <a:prstGeom prst="roundRect">
            <a:avLst>
              <a:gd name="adj" fmla="val 2593"/>
            </a:avLst>
          </a:prstGeom>
          <a:solidFill>
            <a:srgbClr val="A5C394"/>
          </a:solidFill>
          <a:ln w="9525">
            <a:noFill/>
            <a:round/>
            <a:headEnd/>
            <a:tailEnd/>
          </a:ln>
          <a:effectLst/>
        </p:spPr>
        <p:txBody>
          <a:bodyPr wrap="none" anchor="ctr"/>
          <a:lstStyle/>
          <a:p>
            <a:pPr>
              <a:defRPr/>
            </a:pPr>
            <a:endParaRPr lang="en-US"/>
          </a:p>
        </p:txBody>
      </p:sp>
      <p:sp>
        <p:nvSpPr>
          <p:cNvPr id="5" name="Rectangle 27"/>
          <p:cNvSpPr>
            <a:spLocks noChangeArrowheads="1"/>
          </p:cNvSpPr>
          <p:nvPr/>
        </p:nvSpPr>
        <p:spPr bwMode="auto">
          <a:xfrm>
            <a:off x="1371600" y="990600"/>
            <a:ext cx="914400" cy="914400"/>
          </a:xfrm>
          <a:prstGeom prst="rect">
            <a:avLst/>
          </a:prstGeom>
          <a:noFill/>
          <a:ln w="9525">
            <a:noFill/>
            <a:miter lim="800000"/>
            <a:headEnd/>
            <a:tailEnd/>
          </a:ln>
          <a:effectLst/>
        </p:spPr>
        <p:txBody>
          <a:bodyPr wrap="none" anchor="ctr"/>
          <a:lstStyle/>
          <a:p>
            <a:pPr>
              <a:defRPr/>
            </a:pPr>
            <a:endParaRPr lang="en-US"/>
          </a:p>
        </p:txBody>
      </p:sp>
      <p:pic>
        <p:nvPicPr>
          <p:cNvPr id="6" name="Picture 39" descr="Alion_logo_BLACK_tag"/>
          <p:cNvPicPr>
            <a:picLocks noChangeAspect="1" noChangeArrowheads="1"/>
          </p:cNvPicPr>
          <p:nvPr/>
        </p:nvPicPr>
        <p:blipFill>
          <a:blip r:embed="rId2" cstate="print"/>
          <a:srcRect/>
          <a:stretch>
            <a:fillRect/>
          </a:stretch>
        </p:blipFill>
        <p:spPr bwMode="auto">
          <a:xfrm>
            <a:off x="3889375" y="596900"/>
            <a:ext cx="1501775" cy="1155700"/>
          </a:xfrm>
          <a:prstGeom prst="rect">
            <a:avLst/>
          </a:prstGeom>
          <a:noFill/>
          <a:ln w="9525">
            <a:noFill/>
            <a:miter lim="800000"/>
            <a:headEnd/>
            <a:tailEnd/>
          </a:ln>
        </p:spPr>
      </p:pic>
      <p:sp>
        <p:nvSpPr>
          <p:cNvPr id="293913" name="Rectangle 25"/>
          <p:cNvSpPr>
            <a:spLocks noGrp="1" noChangeArrowheads="1"/>
          </p:cNvSpPr>
          <p:nvPr>
            <p:ph type="ctrTitle"/>
          </p:nvPr>
        </p:nvSpPr>
        <p:spPr>
          <a:xfrm>
            <a:off x="349250" y="1727200"/>
            <a:ext cx="8431213" cy="838200"/>
          </a:xfrm>
        </p:spPr>
        <p:txBody>
          <a:bodyPr bIns="45720" anchor="b"/>
          <a:lstStyle>
            <a:lvl1pPr algn="ctr">
              <a:defRPr sz="3200">
                <a:solidFill>
                  <a:schemeClr val="bg1"/>
                </a:solidFill>
              </a:defRPr>
            </a:lvl1pPr>
          </a:lstStyle>
          <a:p>
            <a:r>
              <a:rPr lang="en-US" smtClean="0"/>
              <a:t>Click to edit Master title style</a:t>
            </a:r>
            <a:endParaRPr lang="en-US"/>
          </a:p>
        </p:txBody>
      </p:sp>
      <p:sp>
        <p:nvSpPr>
          <p:cNvPr id="293935" name="Rectangle 47"/>
          <p:cNvSpPr>
            <a:spLocks noGrp="1" noChangeArrowheads="1"/>
          </p:cNvSpPr>
          <p:nvPr>
            <p:ph type="subTitle" idx="1"/>
          </p:nvPr>
        </p:nvSpPr>
        <p:spPr>
          <a:xfrm>
            <a:off x="368300" y="2705100"/>
            <a:ext cx="8410575" cy="3124200"/>
          </a:xfrm>
        </p:spPr>
        <p:txBody>
          <a:bodyPr/>
          <a:lstStyle>
            <a:lvl1pPr marL="0" indent="0" algn="ctr">
              <a:buFont typeface="Gill Sans MT" pitchFamily="34" charset="0"/>
              <a:buNone/>
              <a:defRPr sz="24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endParaRPr lang="en-US"/>
          </a:p>
        </p:txBody>
      </p:sp>
      <p:sp>
        <p:nvSpPr>
          <p:cNvPr id="5" name="Rectangle 25"/>
          <p:cNvSpPr>
            <a:spLocks noGrp="1" noChangeArrowheads="1"/>
          </p:cNvSpPr>
          <p:nvPr>
            <p:ph type="sldNum" sz="quarter" idx="11"/>
          </p:nvPr>
        </p:nvSpPr>
        <p:spPr>
          <a:ln/>
        </p:spPr>
        <p:txBody>
          <a:bodyPr/>
          <a:lstStyle>
            <a:lvl1pPr>
              <a:defRPr/>
            </a:lvl1pPr>
          </a:lstStyle>
          <a:p>
            <a:pPr>
              <a:defRPr/>
            </a:pPr>
            <a:r>
              <a:rPr lang="en-US"/>
              <a:t>SLIDE </a:t>
            </a:r>
            <a:fld id="{1CBD0DA4-FB11-45B5-9071-2AB94806D1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79463"/>
            <a:ext cx="2171700" cy="5011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79463"/>
            <a:ext cx="6362700" cy="5011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endParaRPr lang="en-US"/>
          </a:p>
        </p:txBody>
      </p:sp>
      <p:sp>
        <p:nvSpPr>
          <p:cNvPr id="5" name="Rectangle 25"/>
          <p:cNvSpPr>
            <a:spLocks noGrp="1" noChangeArrowheads="1"/>
          </p:cNvSpPr>
          <p:nvPr>
            <p:ph type="sldNum" sz="quarter" idx="11"/>
          </p:nvPr>
        </p:nvSpPr>
        <p:spPr>
          <a:ln/>
        </p:spPr>
        <p:txBody>
          <a:bodyPr/>
          <a:lstStyle>
            <a:lvl1pPr>
              <a:defRPr/>
            </a:lvl1pPr>
          </a:lstStyle>
          <a:p>
            <a:pPr>
              <a:defRPr/>
            </a:pPr>
            <a:r>
              <a:rPr lang="en-US"/>
              <a:t>SLIDE </a:t>
            </a:r>
            <a:fld id="{BBF9A0E9-2FA4-4CE4-89E0-1B4CBD9A16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endParaRPr lang="en-US"/>
          </a:p>
        </p:txBody>
      </p:sp>
      <p:sp>
        <p:nvSpPr>
          <p:cNvPr id="5" name="Rectangle 25"/>
          <p:cNvSpPr>
            <a:spLocks noGrp="1" noChangeArrowheads="1"/>
          </p:cNvSpPr>
          <p:nvPr>
            <p:ph type="sldNum" sz="quarter" idx="11"/>
          </p:nvPr>
        </p:nvSpPr>
        <p:spPr>
          <a:ln/>
        </p:spPr>
        <p:txBody>
          <a:bodyPr/>
          <a:lstStyle>
            <a:lvl1pPr>
              <a:defRPr/>
            </a:lvl1pPr>
          </a:lstStyle>
          <a:p>
            <a:pPr>
              <a:defRPr/>
            </a:pPr>
            <a:r>
              <a:rPr lang="en-US"/>
              <a:t>SLIDE </a:t>
            </a:r>
            <a:fld id="{857DA36E-DC93-4A7D-8675-5EE72DD4CCC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endParaRPr lang="en-US"/>
          </a:p>
        </p:txBody>
      </p:sp>
      <p:sp>
        <p:nvSpPr>
          <p:cNvPr id="5" name="Rectangle 25"/>
          <p:cNvSpPr>
            <a:spLocks noGrp="1" noChangeArrowheads="1"/>
          </p:cNvSpPr>
          <p:nvPr>
            <p:ph type="sldNum" sz="quarter" idx="11"/>
          </p:nvPr>
        </p:nvSpPr>
        <p:spPr>
          <a:ln/>
        </p:spPr>
        <p:txBody>
          <a:bodyPr/>
          <a:lstStyle>
            <a:lvl1pPr>
              <a:defRPr/>
            </a:lvl1pPr>
          </a:lstStyle>
          <a:p>
            <a:pPr>
              <a:defRPr/>
            </a:pPr>
            <a:r>
              <a:rPr lang="en-US"/>
              <a:t>SLIDE </a:t>
            </a:r>
            <a:fld id="{233BB59F-6F14-4570-B4F8-F2AE3A9C05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600200"/>
            <a:ext cx="4267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267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endParaRPr lang="en-US"/>
          </a:p>
        </p:txBody>
      </p:sp>
      <p:sp>
        <p:nvSpPr>
          <p:cNvPr id="6" name="Rectangle 25"/>
          <p:cNvSpPr>
            <a:spLocks noGrp="1" noChangeArrowheads="1"/>
          </p:cNvSpPr>
          <p:nvPr>
            <p:ph type="sldNum" sz="quarter" idx="11"/>
          </p:nvPr>
        </p:nvSpPr>
        <p:spPr>
          <a:ln/>
        </p:spPr>
        <p:txBody>
          <a:bodyPr/>
          <a:lstStyle>
            <a:lvl1pPr>
              <a:defRPr/>
            </a:lvl1pPr>
          </a:lstStyle>
          <a:p>
            <a:pPr>
              <a:defRPr/>
            </a:pPr>
            <a:r>
              <a:rPr lang="en-US"/>
              <a:t>SLIDE </a:t>
            </a:r>
            <a:fld id="{494079B6-1DA8-4890-8AF6-43F0F0C94D0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endParaRPr lang="en-US"/>
          </a:p>
        </p:txBody>
      </p:sp>
      <p:sp>
        <p:nvSpPr>
          <p:cNvPr id="8" name="Rectangle 25"/>
          <p:cNvSpPr>
            <a:spLocks noGrp="1" noChangeArrowheads="1"/>
          </p:cNvSpPr>
          <p:nvPr>
            <p:ph type="sldNum" sz="quarter" idx="11"/>
          </p:nvPr>
        </p:nvSpPr>
        <p:spPr>
          <a:ln/>
        </p:spPr>
        <p:txBody>
          <a:bodyPr/>
          <a:lstStyle>
            <a:lvl1pPr>
              <a:defRPr/>
            </a:lvl1pPr>
          </a:lstStyle>
          <a:p>
            <a:pPr>
              <a:defRPr/>
            </a:pPr>
            <a:r>
              <a:rPr lang="en-US"/>
              <a:t>SLIDE </a:t>
            </a:r>
            <a:fld id="{5CB8870D-830C-43AE-884D-73F97FA4630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endParaRPr lang="en-US"/>
          </a:p>
        </p:txBody>
      </p:sp>
      <p:sp>
        <p:nvSpPr>
          <p:cNvPr id="4" name="Rectangle 25"/>
          <p:cNvSpPr>
            <a:spLocks noGrp="1" noChangeArrowheads="1"/>
          </p:cNvSpPr>
          <p:nvPr>
            <p:ph type="sldNum" sz="quarter" idx="11"/>
          </p:nvPr>
        </p:nvSpPr>
        <p:spPr>
          <a:ln/>
        </p:spPr>
        <p:txBody>
          <a:bodyPr/>
          <a:lstStyle>
            <a:lvl1pPr>
              <a:defRPr/>
            </a:lvl1pPr>
          </a:lstStyle>
          <a:p>
            <a:pPr>
              <a:defRPr/>
            </a:pPr>
            <a:r>
              <a:rPr lang="en-US"/>
              <a:t>SLIDE </a:t>
            </a:r>
            <a:fld id="{3B8B9DC0-D67D-46A3-B6E3-25B506645E1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endParaRPr lang="en-US"/>
          </a:p>
        </p:txBody>
      </p:sp>
      <p:sp>
        <p:nvSpPr>
          <p:cNvPr id="3" name="Rectangle 25"/>
          <p:cNvSpPr>
            <a:spLocks noGrp="1" noChangeArrowheads="1"/>
          </p:cNvSpPr>
          <p:nvPr>
            <p:ph type="sldNum" sz="quarter" idx="11"/>
          </p:nvPr>
        </p:nvSpPr>
        <p:spPr>
          <a:ln/>
        </p:spPr>
        <p:txBody>
          <a:bodyPr/>
          <a:lstStyle>
            <a:lvl1pPr>
              <a:defRPr/>
            </a:lvl1pPr>
          </a:lstStyle>
          <a:p>
            <a:pPr>
              <a:defRPr/>
            </a:pPr>
            <a:r>
              <a:rPr lang="en-US"/>
              <a:t>SLIDE </a:t>
            </a:r>
            <a:fld id="{C1EE26CA-9CF8-4E40-A151-7BE27A0B38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endParaRPr lang="en-US"/>
          </a:p>
        </p:txBody>
      </p:sp>
      <p:sp>
        <p:nvSpPr>
          <p:cNvPr id="6" name="Rectangle 25"/>
          <p:cNvSpPr>
            <a:spLocks noGrp="1" noChangeArrowheads="1"/>
          </p:cNvSpPr>
          <p:nvPr>
            <p:ph type="sldNum" sz="quarter" idx="11"/>
          </p:nvPr>
        </p:nvSpPr>
        <p:spPr>
          <a:ln/>
        </p:spPr>
        <p:txBody>
          <a:bodyPr/>
          <a:lstStyle>
            <a:lvl1pPr>
              <a:defRPr/>
            </a:lvl1pPr>
          </a:lstStyle>
          <a:p>
            <a:pPr>
              <a:defRPr/>
            </a:pPr>
            <a:r>
              <a:rPr lang="en-US"/>
              <a:t>SLIDE </a:t>
            </a:r>
            <a:fld id="{C3B18068-FEE4-401B-B3A0-05821CA5DA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endParaRPr lang="en-US"/>
          </a:p>
        </p:txBody>
      </p:sp>
      <p:sp>
        <p:nvSpPr>
          <p:cNvPr id="6" name="Rectangle 25"/>
          <p:cNvSpPr>
            <a:spLocks noGrp="1" noChangeArrowheads="1"/>
          </p:cNvSpPr>
          <p:nvPr>
            <p:ph type="sldNum" sz="quarter" idx="11"/>
          </p:nvPr>
        </p:nvSpPr>
        <p:spPr>
          <a:ln/>
        </p:spPr>
        <p:txBody>
          <a:bodyPr/>
          <a:lstStyle>
            <a:lvl1pPr>
              <a:defRPr/>
            </a:lvl1pPr>
          </a:lstStyle>
          <a:p>
            <a:pPr>
              <a:defRPr/>
            </a:pPr>
            <a:r>
              <a:rPr lang="en-US"/>
              <a:t>SLIDE </a:t>
            </a:r>
            <a:fld id="{CE7DBB8B-69DC-4832-A217-E9C8AB90D70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7"/>
          <p:cNvGrpSpPr>
            <a:grpSpLocks/>
          </p:cNvGrpSpPr>
          <p:nvPr/>
        </p:nvGrpSpPr>
        <p:grpSpPr bwMode="auto">
          <a:xfrm>
            <a:off x="8153400" y="219075"/>
            <a:ext cx="990600" cy="271463"/>
            <a:chOff x="5136" y="138"/>
            <a:chExt cx="624" cy="171"/>
          </a:xfrm>
        </p:grpSpPr>
        <p:sp>
          <p:nvSpPr>
            <p:cNvPr id="292892" name="AutoShape 28"/>
            <p:cNvSpPr>
              <a:spLocks noChangeArrowheads="1"/>
            </p:cNvSpPr>
            <p:nvPr/>
          </p:nvSpPr>
          <p:spPr bwMode="auto">
            <a:xfrm>
              <a:off x="5136" y="138"/>
              <a:ext cx="624" cy="171"/>
            </a:xfrm>
            <a:prstGeom prst="roundRect">
              <a:avLst>
                <a:gd name="adj" fmla="val 16667"/>
              </a:avLst>
            </a:prstGeom>
            <a:solidFill>
              <a:srgbClr val="A5C394"/>
            </a:solidFill>
            <a:ln w="9525">
              <a:noFill/>
              <a:round/>
              <a:headEnd/>
              <a:tailEnd/>
            </a:ln>
            <a:effectLst/>
          </p:spPr>
          <p:txBody>
            <a:bodyPr wrap="none" anchor="ctr"/>
            <a:lstStyle/>
            <a:p>
              <a:pPr>
                <a:defRPr/>
              </a:pPr>
              <a:endParaRPr lang="en-US"/>
            </a:p>
          </p:txBody>
        </p:sp>
        <p:sp>
          <p:nvSpPr>
            <p:cNvPr id="292893" name="Rectangle 29"/>
            <p:cNvSpPr>
              <a:spLocks noChangeArrowheads="1"/>
            </p:cNvSpPr>
            <p:nvPr/>
          </p:nvSpPr>
          <p:spPr bwMode="auto">
            <a:xfrm>
              <a:off x="5733" y="138"/>
              <a:ext cx="27" cy="171"/>
            </a:xfrm>
            <a:prstGeom prst="rect">
              <a:avLst/>
            </a:prstGeom>
            <a:solidFill>
              <a:srgbClr val="A5C394"/>
            </a:solidFill>
            <a:ln w="9525" algn="ctr">
              <a:noFill/>
              <a:miter lim="800000"/>
              <a:headEnd/>
              <a:tailEnd/>
            </a:ln>
            <a:effectLst/>
          </p:spPr>
          <p:txBody>
            <a:bodyPr wrap="none" anchor="ctr"/>
            <a:lstStyle/>
            <a:p>
              <a:pPr>
                <a:defRPr/>
              </a:pPr>
              <a:endParaRPr lang="en-US"/>
            </a:p>
          </p:txBody>
        </p:sp>
      </p:grpSp>
      <p:sp>
        <p:nvSpPr>
          <p:cNvPr id="1027" name="Rectangle 5"/>
          <p:cNvSpPr>
            <a:spLocks noGrp="1" noChangeArrowheads="1"/>
          </p:cNvSpPr>
          <p:nvPr>
            <p:ph type="title"/>
          </p:nvPr>
        </p:nvSpPr>
        <p:spPr bwMode="auto">
          <a:xfrm>
            <a:off x="228600" y="779463"/>
            <a:ext cx="8153400" cy="53340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228600" y="1600200"/>
            <a:ext cx="86868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2871" name="Rectangle 7"/>
          <p:cNvSpPr>
            <a:spLocks noGrp="1" noChangeArrowheads="1"/>
          </p:cNvSpPr>
          <p:nvPr>
            <p:ph type="ftr" sz="quarter" idx="3"/>
          </p:nvPr>
        </p:nvSpPr>
        <p:spPr bwMode="auto">
          <a:xfrm>
            <a:off x="2133600" y="6096000"/>
            <a:ext cx="6781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endParaRPr lang="en-US"/>
          </a:p>
        </p:txBody>
      </p:sp>
      <p:sp>
        <p:nvSpPr>
          <p:cNvPr id="292872" name="Rectangle 8"/>
          <p:cNvSpPr>
            <a:spLocks noChangeArrowheads="1"/>
          </p:cNvSpPr>
          <p:nvPr/>
        </p:nvSpPr>
        <p:spPr bwMode="auto">
          <a:xfrm>
            <a:off x="1165225" y="-7938"/>
            <a:ext cx="184150" cy="366713"/>
          </a:xfrm>
          <a:prstGeom prst="rect">
            <a:avLst/>
          </a:prstGeom>
          <a:noFill/>
          <a:ln w="9525">
            <a:noFill/>
            <a:miter lim="800000"/>
            <a:headEnd/>
            <a:tailEnd/>
          </a:ln>
          <a:effectLst/>
        </p:spPr>
        <p:txBody>
          <a:bodyPr wrap="none">
            <a:spAutoFit/>
          </a:bodyPr>
          <a:lstStyle/>
          <a:p>
            <a:pPr>
              <a:defRPr/>
            </a:pPr>
            <a:endParaRPr lang="en-US"/>
          </a:p>
        </p:txBody>
      </p:sp>
      <p:sp>
        <p:nvSpPr>
          <p:cNvPr id="292873" name="Rectangle 9"/>
          <p:cNvSpPr>
            <a:spLocks noChangeArrowheads="1"/>
          </p:cNvSpPr>
          <p:nvPr/>
        </p:nvSpPr>
        <p:spPr bwMode="auto">
          <a:xfrm>
            <a:off x="669925" y="-71438"/>
            <a:ext cx="184150" cy="366713"/>
          </a:xfrm>
          <a:prstGeom prst="rect">
            <a:avLst/>
          </a:prstGeom>
          <a:noFill/>
          <a:ln w="9525">
            <a:noFill/>
            <a:miter lim="800000"/>
            <a:headEnd/>
            <a:tailEnd/>
          </a:ln>
          <a:effectLst/>
        </p:spPr>
        <p:txBody>
          <a:bodyPr wrap="none">
            <a:spAutoFit/>
          </a:bodyPr>
          <a:lstStyle/>
          <a:p>
            <a:pPr>
              <a:defRPr/>
            </a:pPr>
            <a:endParaRPr lang="en-US"/>
          </a:p>
        </p:txBody>
      </p:sp>
      <p:sp>
        <p:nvSpPr>
          <p:cNvPr id="292889" name="Rectangle 25"/>
          <p:cNvSpPr>
            <a:spLocks noGrp="1" noChangeArrowheads="1"/>
          </p:cNvSpPr>
          <p:nvPr>
            <p:ph type="sldNum" sz="quarter" idx="4"/>
          </p:nvPr>
        </p:nvSpPr>
        <p:spPr bwMode="auto">
          <a:xfrm>
            <a:off x="6723063" y="2317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dirty="0" smtClean="0">
                <a:solidFill>
                  <a:schemeClr val="tx1"/>
                </a:solidFill>
                <a:latin typeface="+mn-lt"/>
              </a:defRPr>
            </a:lvl1pPr>
          </a:lstStyle>
          <a:p>
            <a:pPr>
              <a:defRPr/>
            </a:pPr>
            <a:r>
              <a:rPr lang="en-US"/>
              <a:t>SLIDE </a:t>
            </a:r>
            <a:fld id="{F063D2AE-5AF9-4F55-98C1-896F824A4F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0000"/>
        </a:lnSpc>
        <a:spcBef>
          <a:spcPct val="0"/>
        </a:spcBef>
        <a:spcAft>
          <a:spcPct val="0"/>
        </a:spcAft>
        <a:defRPr sz="3000">
          <a:solidFill>
            <a:schemeClr val="accent1"/>
          </a:solidFill>
          <a:latin typeface="+mj-lt"/>
          <a:ea typeface="+mj-ea"/>
          <a:cs typeface="+mj-cs"/>
        </a:defRPr>
      </a:lvl1pPr>
      <a:lvl2pPr algn="l" rtl="0" eaLnBrk="1" fontAlgn="base" hangingPunct="1">
        <a:lnSpc>
          <a:spcPct val="80000"/>
        </a:lnSpc>
        <a:spcBef>
          <a:spcPct val="0"/>
        </a:spcBef>
        <a:spcAft>
          <a:spcPct val="0"/>
        </a:spcAft>
        <a:defRPr sz="3000">
          <a:solidFill>
            <a:schemeClr val="accent1"/>
          </a:solidFill>
          <a:latin typeface="Gill Sans MT" pitchFamily="34" charset="0"/>
        </a:defRPr>
      </a:lvl2pPr>
      <a:lvl3pPr algn="l" rtl="0" eaLnBrk="1" fontAlgn="base" hangingPunct="1">
        <a:lnSpc>
          <a:spcPct val="80000"/>
        </a:lnSpc>
        <a:spcBef>
          <a:spcPct val="0"/>
        </a:spcBef>
        <a:spcAft>
          <a:spcPct val="0"/>
        </a:spcAft>
        <a:defRPr sz="3000">
          <a:solidFill>
            <a:schemeClr val="accent1"/>
          </a:solidFill>
          <a:latin typeface="Gill Sans MT" pitchFamily="34" charset="0"/>
        </a:defRPr>
      </a:lvl3pPr>
      <a:lvl4pPr algn="l" rtl="0" eaLnBrk="1" fontAlgn="base" hangingPunct="1">
        <a:lnSpc>
          <a:spcPct val="80000"/>
        </a:lnSpc>
        <a:spcBef>
          <a:spcPct val="0"/>
        </a:spcBef>
        <a:spcAft>
          <a:spcPct val="0"/>
        </a:spcAft>
        <a:defRPr sz="3000">
          <a:solidFill>
            <a:schemeClr val="accent1"/>
          </a:solidFill>
          <a:latin typeface="Gill Sans MT" pitchFamily="34" charset="0"/>
        </a:defRPr>
      </a:lvl4pPr>
      <a:lvl5pPr algn="l" rtl="0" eaLnBrk="1" fontAlgn="base" hangingPunct="1">
        <a:lnSpc>
          <a:spcPct val="80000"/>
        </a:lnSpc>
        <a:spcBef>
          <a:spcPct val="0"/>
        </a:spcBef>
        <a:spcAft>
          <a:spcPct val="0"/>
        </a:spcAft>
        <a:defRPr sz="3000">
          <a:solidFill>
            <a:schemeClr val="accent1"/>
          </a:solidFill>
          <a:latin typeface="Gill Sans MT" pitchFamily="34" charset="0"/>
        </a:defRPr>
      </a:lvl5pPr>
      <a:lvl6pPr marL="457200" algn="l" rtl="0" eaLnBrk="1" fontAlgn="base" hangingPunct="1">
        <a:lnSpc>
          <a:spcPct val="80000"/>
        </a:lnSpc>
        <a:spcBef>
          <a:spcPct val="0"/>
        </a:spcBef>
        <a:spcAft>
          <a:spcPct val="0"/>
        </a:spcAft>
        <a:defRPr sz="3000">
          <a:solidFill>
            <a:schemeClr val="accent1"/>
          </a:solidFill>
          <a:latin typeface="Gill Sans MT" pitchFamily="34" charset="0"/>
        </a:defRPr>
      </a:lvl6pPr>
      <a:lvl7pPr marL="914400" algn="l" rtl="0" eaLnBrk="1" fontAlgn="base" hangingPunct="1">
        <a:lnSpc>
          <a:spcPct val="80000"/>
        </a:lnSpc>
        <a:spcBef>
          <a:spcPct val="0"/>
        </a:spcBef>
        <a:spcAft>
          <a:spcPct val="0"/>
        </a:spcAft>
        <a:defRPr sz="3000">
          <a:solidFill>
            <a:schemeClr val="accent1"/>
          </a:solidFill>
          <a:latin typeface="Gill Sans MT" pitchFamily="34" charset="0"/>
        </a:defRPr>
      </a:lvl7pPr>
      <a:lvl8pPr marL="1371600" algn="l" rtl="0" eaLnBrk="1" fontAlgn="base" hangingPunct="1">
        <a:lnSpc>
          <a:spcPct val="80000"/>
        </a:lnSpc>
        <a:spcBef>
          <a:spcPct val="0"/>
        </a:spcBef>
        <a:spcAft>
          <a:spcPct val="0"/>
        </a:spcAft>
        <a:defRPr sz="3000">
          <a:solidFill>
            <a:schemeClr val="accent1"/>
          </a:solidFill>
          <a:latin typeface="Gill Sans MT" pitchFamily="34" charset="0"/>
        </a:defRPr>
      </a:lvl8pPr>
      <a:lvl9pPr marL="1828800" algn="l" rtl="0" eaLnBrk="1" fontAlgn="base" hangingPunct="1">
        <a:lnSpc>
          <a:spcPct val="80000"/>
        </a:lnSpc>
        <a:spcBef>
          <a:spcPct val="0"/>
        </a:spcBef>
        <a:spcAft>
          <a:spcPct val="0"/>
        </a:spcAft>
        <a:defRPr sz="3000">
          <a:solidFill>
            <a:schemeClr val="accent1"/>
          </a:solidFill>
          <a:latin typeface="Gill Sans MT" pitchFamily="34" charset="0"/>
        </a:defRPr>
      </a:lvl9pPr>
    </p:titleStyle>
    <p:bodyStyle>
      <a:lvl1pPr marL="342900" indent="-342900" algn="l" rtl="0" eaLnBrk="1" fontAlgn="base" hangingPunct="1">
        <a:spcBef>
          <a:spcPct val="20000"/>
        </a:spcBef>
        <a:spcAft>
          <a:spcPct val="0"/>
        </a:spcAft>
        <a:buClr>
          <a:schemeClr val="tx2"/>
        </a:buClr>
        <a:buFont typeface="Gill Sans MT"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Gill Sans MT" pitchFamily="34" charset="0"/>
        <a:buChar char="•"/>
        <a:defRPr sz="2400">
          <a:solidFill>
            <a:schemeClr val="tx1"/>
          </a:solidFill>
          <a:latin typeface="+mn-lt"/>
        </a:defRPr>
      </a:lvl2pPr>
      <a:lvl3pPr marL="1085850" indent="-228600" algn="l" rtl="0" eaLnBrk="1" fontAlgn="base" hangingPunct="1">
        <a:spcBef>
          <a:spcPct val="20000"/>
        </a:spcBef>
        <a:spcAft>
          <a:spcPct val="0"/>
        </a:spcAft>
        <a:buChar char="•"/>
        <a:defRPr sz="2200">
          <a:solidFill>
            <a:schemeClr val="tx1"/>
          </a:solidFill>
          <a:latin typeface="+mn-lt"/>
        </a:defRPr>
      </a:lvl3pPr>
      <a:lvl4pPr marL="1428750" indent="-228600" algn="l" rtl="0" eaLnBrk="1" fontAlgn="base" hangingPunct="1">
        <a:spcBef>
          <a:spcPct val="20000"/>
        </a:spcBef>
        <a:spcAft>
          <a:spcPct val="0"/>
        </a:spcAft>
        <a:buClr>
          <a:schemeClr val="accent1"/>
        </a:buClr>
        <a:buFont typeface="Gill Sans MT" pitchFamily="34" charset="0"/>
        <a:buChar char="•"/>
        <a:defRPr sz="2000">
          <a:solidFill>
            <a:schemeClr val="tx1"/>
          </a:solidFill>
          <a:latin typeface="+mn-lt"/>
        </a:defRPr>
      </a:lvl4pPr>
      <a:lvl5pPr marL="1771650" indent="-228600" algn="l" rtl="0" eaLnBrk="1" fontAlgn="base" hangingPunct="1">
        <a:spcBef>
          <a:spcPct val="20000"/>
        </a:spcBef>
        <a:spcAft>
          <a:spcPct val="0"/>
        </a:spcAft>
        <a:buClr>
          <a:schemeClr val="folHlink"/>
        </a:buClr>
        <a:buFont typeface="Gill Sans MT" pitchFamily="34" charset="0"/>
        <a:buChar char="•"/>
        <a:defRPr sz="2000">
          <a:solidFill>
            <a:schemeClr val="tx1"/>
          </a:solidFill>
          <a:latin typeface="+mn-lt"/>
        </a:defRPr>
      </a:lvl5pPr>
      <a:lvl6pPr marL="2228850" indent="-228600" algn="l" rtl="0" eaLnBrk="1" fontAlgn="base" hangingPunct="1">
        <a:spcBef>
          <a:spcPct val="20000"/>
        </a:spcBef>
        <a:spcAft>
          <a:spcPct val="0"/>
        </a:spcAft>
        <a:buClr>
          <a:schemeClr val="folHlink"/>
        </a:buClr>
        <a:buFont typeface="Gill Sans MT" pitchFamily="34" charset="0"/>
        <a:buChar char="•"/>
        <a:defRPr sz="2000">
          <a:solidFill>
            <a:schemeClr val="tx1"/>
          </a:solidFill>
          <a:latin typeface="+mn-lt"/>
        </a:defRPr>
      </a:lvl6pPr>
      <a:lvl7pPr marL="2686050" indent="-228600" algn="l" rtl="0" eaLnBrk="1" fontAlgn="base" hangingPunct="1">
        <a:spcBef>
          <a:spcPct val="20000"/>
        </a:spcBef>
        <a:spcAft>
          <a:spcPct val="0"/>
        </a:spcAft>
        <a:buClr>
          <a:schemeClr val="folHlink"/>
        </a:buClr>
        <a:buFont typeface="Gill Sans MT" pitchFamily="34" charset="0"/>
        <a:buChar char="•"/>
        <a:defRPr sz="2000">
          <a:solidFill>
            <a:schemeClr val="tx1"/>
          </a:solidFill>
          <a:latin typeface="+mn-lt"/>
        </a:defRPr>
      </a:lvl7pPr>
      <a:lvl8pPr marL="3143250" indent="-228600" algn="l" rtl="0" eaLnBrk="1" fontAlgn="base" hangingPunct="1">
        <a:spcBef>
          <a:spcPct val="20000"/>
        </a:spcBef>
        <a:spcAft>
          <a:spcPct val="0"/>
        </a:spcAft>
        <a:buClr>
          <a:schemeClr val="folHlink"/>
        </a:buClr>
        <a:buFont typeface="Gill Sans MT" pitchFamily="34" charset="0"/>
        <a:buChar char="•"/>
        <a:defRPr sz="2000">
          <a:solidFill>
            <a:schemeClr val="tx1"/>
          </a:solidFill>
          <a:latin typeface="+mn-lt"/>
        </a:defRPr>
      </a:lvl8pPr>
      <a:lvl9pPr marL="3600450" indent="-228600" algn="l" rtl="0" eaLnBrk="1" fontAlgn="base" hangingPunct="1">
        <a:spcBef>
          <a:spcPct val="20000"/>
        </a:spcBef>
        <a:spcAft>
          <a:spcPct val="0"/>
        </a:spcAft>
        <a:buClr>
          <a:schemeClr val="folHlink"/>
        </a:buClr>
        <a:buFont typeface="Gill Sans MT"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30.bin"/><Relationship Id="rId3" Type="http://schemas.openxmlformats.org/officeDocument/2006/relationships/notesSlide" Target="../notesSlides/notesSlide3.xml"/><Relationship Id="rId7" Type="http://schemas.openxmlformats.org/officeDocument/2006/relationships/oleObject" Target="../embeddings/oleObject24.bin"/><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oleObject" Target="../embeddings/oleObject28.bin"/><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 Id="rId14"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4.png"/><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oleObject" Target="../embeddings/oleObject40.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png"/><Relationship Id="rId4" Type="http://schemas.openxmlformats.org/officeDocument/2006/relationships/oleObject" Target="../embeddings/oleObject43.bin"/></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539875"/>
            <a:ext cx="7772400" cy="1362075"/>
          </a:xfrm>
        </p:spPr>
        <p:txBody>
          <a:bodyPr/>
          <a:lstStyle/>
          <a:p>
            <a:r>
              <a:rPr lang="en-US" sz="3200" cap="none" dirty="0" smtClean="0"/>
              <a:t>Sonar Propagation Modeling using Hybrid Gaussian Beams in Spherical/Time Coordinates</a:t>
            </a:r>
            <a:endParaRPr lang="en-US" sz="3200" cap="none" dirty="0"/>
          </a:p>
        </p:txBody>
      </p:sp>
      <p:sp>
        <p:nvSpPr>
          <p:cNvPr id="6" name="Text Placeholder 5"/>
          <p:cNvSpPr>
            <a:spLocks noGrp="1"/>
          </p:cNvSpPr>
          <p:nvPr>
            <p:ph type="body" idx="1"/>
          </p:nvPr>
        </p:nvSpPr>
        <p:spPr>
          <a:xfrm>
            <a:off x="722313" y="4240213"/>
            <a:ext cx="7772400" cy="1500187"/>
          </a:xfrm>
        </p:spPr>
        <p:txBody>
          <a:bodyPr/>
          <a:lstStyle/>
          <a:p>
            <a:r>
              <a:rPr lang="en-US" dirty="0" smtClean="0"/>
              <a:t>Sean M. Reilly</a:t>
            </a:r>
          </a:p>
          <a:p>
            <a:r>
              <a:rPr lang="en-US" dirty="0" smtClean="0"/>
              <a:t>University of Rhode Island, Ocean Engineering Department</a:t>
            </a:r>
          </a:p>
          <a:p>
            <a:r>
              <a:rPr lang="en-US" dirty="0" smtClean="0"/>
              <a:t>and Alion Science and Technology Corporation</a:t>
            </a:r>
          </a:p>
          <a:p>
            <a:endParaRPr lang="en-US" dirty="0" smtClean="0"/>
          </a:p>
          <a:p>
            <a:r>
              <a:rPr lang="en-US" sz="1200" dirty="0" smtClean="0"/>
              <a:t>This paper defines a new undersea acoustic transmission loss model that is optimized for real-time, sonar simulation/stimulation systems in littoral environments.  The ray solutions to the eikonal equation are computed in latitude, longitude, and altitude coordinates to match wide-area environmental databases.  Hybrid Gaussian beam techniques for transmission loss calculation are used to extend the applicability of ray theory to lower frequency regimes.  Numerical integration of the wave equation is performed in the time dimension to support broadband signal modeling.  This 3-D approach also supports out-of-plane reflection from the ocean bottom. This paper derives the eikonal solution from first principles to ensure a complete understanding of the coordinate system’s impact.</a:t>
            </a:r>
            <a:endParaRPr lang="en-US" sz="1200" dirty="0"/>
          </a:p>
        </p:txBody>
      </p:sp>
      <p:sp>
        <p:nvSpPr>
          <p:cNvPr id="4" name="Slide Number Placeholder 3"/>
          <p:cNvSpPr>
            <a:spLocks noGrp="1"/>
          </p:cNvSpPr>
          <p:nvPr>
            <p:ph type="sldNum" sz="quarter" idx="11"/>
          </p:nvPr>
        </p:nvSpPr>
        <p:spPr/>
        <p:txBody>
          <a:bodyPr/>
          <a:lstStyle/>
          <a:p>
            <a:pPr>
              <a:defRPr/>
            </a:pPr>
            <a:r>
              <a:rPr lang="en-US" smtClean="0"/>
              <a:t>SLIDE </a:t>
            </a:r>
            <a:fld id="{857DA36E-DC93-4A7D-8675-5EE72DD4CCC7}" type="slidenum">
              <a:rPr lang="en-US" smtClean="0"/>
              <a:pPr>
                <a:defRPr/>
              </a:pPr>
              <a:t>1</a:t>
            </a:fld>
            <a:endParaRPr lang="en-US"/>
          </a:p>
        </p:txBody>
      </p:sp>
      <p:sp>
        <p:nvSpPr>
          <p:cNvPr id="8" name="TextBox 7"/>
          <p:cNvSpPr txBox="1"/>
          <p:nvPr/>
        </p:nvSpPr>
        <p:spPr>
          <a:xfrm>
            <a:off x="3352800" y="6038850"/>
            <a:ext cx="5656228" cy="646331"/>
          </a:xfrm>
          <a:prstGeom prst="rect">
            <a:avLst/>
          </a:prstGeom>
          <a:noFill/>
        </p:spPr>
        <p:txBody>
          <a:bodyPr wrap="none" rtlCol="0">
            <a:spAutoFit/>
          </a:bodyPr>
          <a:lstStyle/>
          <a:p>
            <a:r>
              <a:rPr lang="en-US" dirty="0" smtClean="0"/>
              <a:t>162nd Meeting of the Acoustical Society of America</a:t>
            </a:r>
          </a:p>
          <a:p>
            <a:r>
              <a:rPr lang="en-US" dirty="0" smtClean="0"/>
              <a:t>San Diego, California, 31 October - 4 November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Ray Reflection from 3-D Slope</a:t>
            </a:r>
            <a:endParaRPr lang="en-US" dirty="0"/>
          </a:p>
        </p:txBody>
      </p:sp>
      <p:sp>
        <p:nvSpPr>
          <p:cNvPr id="37919" name="AutoShape 31"/>
          <p:cNvSpPr>
            <a:spLocks noChangeAspect="1" noChangeArrowheads="1" noTextEdit="1"/>
          </p:cNvSpPr>
          <p:nvPr/>
        </p:nvSpPr>
        <p:spPr bwMode="auto">
          <a:xfrm>
            <a:off x="228600" y="1253360"/>
            <a:ext cx="4800600" cy="3122784"/>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7926" name="Object 38"/>
          <p:cNvGraphicFramePr>
            <a:graphicFrameLocks noChangeAspect="1"/>
          </p:cNvGraphicFramePr>
          <p:nvPr/>
        </p:nvGraphicFramePr>
        <p:xfrm>
          <a:off x="6225061" y="4225160"/>
          <a:ext cx="1524000" cy="447040"/>
        </p:xfrm>
        <a:graphic>
          <a:graphicData uri="http://schemas.openxmlformats.org/presentationml/2006/ole">
            <p:oleObj spid="_x0000_s37890" name="Equation" r:id="rId4" imgW="710891" imgH="203112" progId="Equation.3">
              <p:embed/>
            </p:oleObj>
          </a:graphicData>
        </a:graphic>
      </p:graphicFrame>
      <p:graphicFrame>
        <p:nvGraphicFramePr>
          <p:cNvPr id="37928" name="Object 40"/>
          <p:cNvGraphicFramePr>
            <a:graphicFrameLocks noChangeAspect="1"/>
          </p:cNvGraphicFramePr>
          <p:nvPr/>
        </p:nvGraphicFramePr>
        <p:xfrm>
          <a:off x="6015511" y="3620323"/>
          <a:ext cx="1943100" cy="528637"/>
        </p:xfrm>
        <a:graphic>
          <a:graphicData uri="http://schemas.openxmlformats.org/presentationml/2006/ole">
            <p:oleObj spid="_x0000_s37891" name="Equation" r:id="rId5" imgW="901440" imgH="241200" progId="Equation.3">
              <p:embed/>
            </p:oleObj>
          </a:graphicData>
        </a:graphic>
      </p:graphicFrame>
      <p:graphicFrame>
        <p:nvGraphicFramePr>
          <p:cNvPr id="37930" name="Object 42"/>
          <p:cNvGraphicFramePr>
            <a:graphicFrameLocks noChangeAspect="1"/>
          </p:cNvGraphicFramePr>
          <p:nvPr/>
        </p:nvGraphicFramePr>
        <p:xfrm>
          <a:off x="5926611" y="4849048"/>
          <a:ext cx="2120900" cy="528637"/>
        </p:xfrm>
        <a:graphic>
          <a:graphicData uri="http://schemas.openxmlformats.org/presentationml/2006/ole">
            <p:oleObj spid="_x0000_s37892" name="Equation" r:id="rId6" imgW="990360" imgH="241200" progId="Equation.3">
              <p:embed/>
            </p:oleObj>
          </a:graphicData>
        </a:graphic>
      </p:graphicFrame>
      <p:graphicFrame>
        <p:nvGraphicFramePr>
          <p:cNvPr id="37932" name="Object 44"/>
          <p:cNvGraphicFramePr>
            <a:graphicFrameLocks noChangeAspect="1"/>
          </p:cNvGraphicFramePr>
          <p:nvPr/>
        </p:nvGraphicFramePr>
        <p:xfrm>
          <a:off x="6144099" y="1635125"/>
          <a:ext cx="1685925" cy="1341438"/>
        </p:xfrm>
        <a:graphic>
          <a:graphicData uri="http://schemas.openxmlformats.org/presentationml/2006/ole">
            <p:oleObj spid="_x0000_s37893" name="Equation" r:id="rId7" imgW="736560" imgH="583920" progId="Equation.3">
              <p:embed/>
            </p:oleObj>
          </a:graphicData>
        </a:graphic>
      </p:graphicFrame>
      <p:grpSp>
        <p:nvGrpSpPr>
          <p:cNvPr id="2" name="Group 68"/>
          <p:cNvGrpSpPr/>
          <p:nvPr/>
        </p:nvGrpSpPr>
        <p:grpSpPr>
          <a:xfrm>
            <a:off x="533400" y="4580572"/>
            <a:ext cx="4018824" cy="1477328"/>
            <a:chOff x="533400" y="4348032"/>
            <a:chExt cx="4018824" cy="1477328"/>
          </a:xfrm>
        </p:grpSpPr>
        <p:graphicFrame>
          <p:nvGraphicFramePr>
            <p:cNvPr id="37947" name="Object 59"/>
            <p:cNvGraphicFramePr>
              <a:graphicFrameLocks noChangeAspect="1"/>
            </p:cNvGraphicFramePr>
            <p:nvPr/>
          </p:nvGraphicFramePr>
          <p:xfrm>
            <a:off x="657497" y="4362546"/>
            <a:ext cx="159657" cy="290286"/>
          </p:xfrm>
          <a:graphic>
            <a:graphicData uri="http://schemas.openxmlformats.org/presentationml/2006/ole">
              <p:oleObj spid="_x0000_s37894" name="Equation" r:id="rId8" imgW="101556" imgH="190417" progId="Equation.3">
                <p:embed/>
              </p:oleObj>
            </a:graphicData>
          </a:graphic>
        </p:graphicFrame>
        <p:graphicFrame>
          <p:nvGraphicFramePr>
            <p:cNvPr id="37946" name="Object 58"/>
            <p:cNvGraphicFramePr>
              <a:graphicFrameLocks noChangeAspect="1"/>
            </p:cNvGraphicFramePr>
            <p:nvPr/>
          </p:nvGraphicFramePr>
          <p:xfrm>
            <a:off x="657497" y="4609652"/>
            <a:ext cx="159657" cy="304801"/>
          </p:xfrm>
          <a:graphic>
            <a:graphicData uri="http://schemas.openxmlformats.org/presentationml/2006/ole">
              <p:oleObj spid="_x0000_s37895" name="Equation" r:id="rId9" imgW="101512" imgH="203024" progId="Equation.3">
                <p:embed/>
              </p:oleObj>
            </a:graphicData>
          </a:graphic>
        </p:graphicFrame>
        <p:graphicFrame>
          <p:nvGraphicFramePr>
            <p:cNvPr id="37945" name="Object 57"/>
            <p:cNvGraphicFramePr>
              <a:graphicFrameLocks noChangeAspect="1"/>
            </p:cNvGraphicFramePr>
            <p:nvPr/>
          </p:nvGraphicFramePr>
          <p:xfrm>
            <a:off x="613954" y="4871273"/>
            <a:ext cx="246743" cy="304800"/>
          </p:xfrm>
          <a:graphic>
            <a:graphicData uri="http://schemas.openxmlformats.org/presentationml/2006/ole">
              <p:oleObj spid="_x0000_s37896" name="Equation" r:id="rId10" imgW="164957" imgH="203024" progId="Equation.3">
                <p:embed/>
              </p:oleObj>
            </a:graphicData>
          </a:graphic>
        </p:graphicFrame>
        <p:graphicFrame>
          <p:nvGraphicFramePr>
            <p:cNvPr id="37944" name="Object 56"/>
            <p:cNvGraphicFramePr>
              <a:graphicFrameLocks noChangeAspect="1"/>
            </p:cNvGraphicFramePr>
            <p:nvPr/>
          </p:nvGraphicFramePr>
          <p:xfrm>
            <a:off x="613954" y="5132892"/>
            <a:ext cx="246743" cy="304800"/>
          </p:xfrm>
          <a:graphic>
            <a:graphicData uri="http://schemas.openxmlformats.org/presentationml/2006/ole">
              <p:oleObj spid="_x0000_s37897" name="Equation" r:id="rId11" imgW="164957" imgH="203024" progId="Equation.3">
                <p:embed/>
              </p:oleObj>
            </a:graphicData>
          </a:graphic>
        </p:graphicFrame>
        <p:sp>
          <p:nvSpPr>
            <p:cNvPr id="65" name="TextBox 64"/>
            <p:cNvSpPr txBox="1"/>
            <p:nvPr/>
          </p:nvSpPr>
          <p:spPr>
            <a:xfrm>
              <a:off x="842554" y="4348032"/>
              <a:ext cx="3709670" cy="1477328"/>
            </a:xfrm>
            <a:prstGeom prst="rect">
              <a:avLst/>
            </a:prstGeom>
            <a:noFill/>
          </p:spPr>
          <p:txBody>
            <a:bodyPr wrap="none" rtlCol="0">
              <a:spAutoFit/>
            </a:bodyPr>
            <a:lstStyle/>
            <a:p>
              <a:r>
                <a:rPr lang="en-US" dirty="0" smtClean="0">
                  <a:latin typeface="+mn-lt"/>
                </a:rPr>
                <a:t>= surface normal at reflection point</a:t>
              </a:r>
            </a:p>
            <a:p>
              <a:r>
                <a:rPr lang="en-US" dirty="0" smtClean="0">
                  <a:latin typeface="+mn-lt"/>
                </a:rPr>
                <a:t>= incident ray direction</a:t>
              </a:r>
            </a:p>
            <a:p>
              <a:r>
                <a:rPr lang="en-US" dirty="0" smtClean="0">
                  <a:latin typeface="+mn-lt"/>
                </a:rPr>
                <a:t>= reflected ray direction </a:t>
              </a:r>
            </a:p>
            <a:p>
              <a:r>
                <a:rPr lang="en-US" dirty="0" smtClean="0">
                  <a:latin typeface="+mn-lt"/>
                </a:rPr>
                <a:t>= component of incident ⊥ to normal</a:t>
              </a:r>
            </a:p>
            <a:p>
              <a:r>
                <a:rPr lang="en-US" dirty="0" smtClean="0">
                  <a:latin typeface="+mn-lt"/>
                </a:rPr>
                <a:t>= time delay until reflection</a:t>
              </a:r>
              <a:endParaRPr lang="en-US" dirty="0">
                <a:latin typeface="+mn-lt"/>
              </a:endParaRPr>
            </a:p>
          </p:txBody>
        </p:sp>
        <p:graphicFrame>
          <p:nvGraphicFramePr>
            <p:cNvPr id="37953" name="Object 65"/>
            <p:cNvGraphicFramePr>
              <a:graphicFrameLocks noChangeAspect="1"/>
            </p:cNvGraphicFramePr>
            <p:nvPr/>
          </p:nvGraphicFramePr>
          <p:xfrm>
            <a:off x="533400" y="5444042"/>
            <a:ext cx="408214" cy="317500"/>
          </p:xfrm>
          <a:graphic>
            <a:graphicData uri="http://schemas.openxmlformats.org/presentationml/2006/ole">
              <p:oleObj spid="_x0000_s37898" name="Equation" r:id="rId12" imgW="228600" imgH="177480" progId="Equation.3">
                <p:embed/>
              </p:oleObj>
            </a:graphicData>
          </a:graphic>
        </p:graphicFrame>
      </p:grpSp>
      <p:sp>
        <p:nvSpPr>
          <p:cNvPr id="52" name="Rectangle 51"/>
          <p:cNvSpPr/>
          <p:nvPr/>
        </p:nvSpPr>
        <p:spPr>
          <a:xfrm>
            <a:off x="5633165" y="1253360"/>
            <a:ext cx="2638864" cy="369332"/>
          </a:xfrm>
          <a:prstGeom prst="rect">
            <a:avLst/>
          </a:prstGeom>
        </p:spPr>
        <p:txBody>
          <a:bodyPr wrap="none">
            <a:spAutoFit/>
          </a:bodyPr>
          <a:lstStyle/>
          <a:p>
            <a:r>
              <a:rPr lang="en-US" dirty="0" smtClean="0">
                <a:solidFill>
                  <a:schemeClr val="accent1">
                    <a:lumMod val="75000"/>
                  </a:schemeClr>
                </a:solidFill>
                <a:latin typeface="+mn-lt"/>
              </a:rPr>
              <a:t>Computing time of impact</a:t>
            </a:r>
          </a:p>
        </p:txBody>
      </p:sp>
      <p:sp>
        <p:nvSpPr>
          <p:cNvPr id="53" name="Rectangle 52"/>
          <p:cNvSpPr/>
          <p:nvPr/>
        </p:nvSpPr>
        <p:spPr>
          <a:xfrm>
            <a:off x="5447826" y="3017628"/>
            <a:ext cx="3078471" cy="369332"/>
          </a:xfrm>
          <a:prstGeom prst="rect">
            <a:avLst/>
          </a:prstGeom>
        </p:spPr>
        <p:txBody>
          <a:bodyPr wrap="none">
            <a:spAutoFit/>
          </a:bodyPr>
          <a:lstStyle/>
          <a:p>
            <a:r>
              <a:rPr lang="en-US" dirty="0" smtClean="0">
                <a:solidFill>
                  <a:schemeClr val="accent1">
                    <a:lumMod val="75000"/>
                  </a:schemeClr>
                </a:solidFill>
                <a:latin typeface="+mn-lt"/>
              </a:rPr>
              <a:t>Computing reflection direction</a:t>
            </a:r>
          </a:p>
        </p:txBody>
      </p:sp>
      <p:sp>
        <p:nvSpPr>
          <p:cNvPr id="54" name="Rectangle 53"/>
          <p:cNvSpPr/>
          <p:nvPr/>
        </p:nvSpPr>
        <p:spPr>
          <a:xfrm>
            <a:off x="5363048" y="5684628"/>
            <a:ext cx="3780951" cy="923330"/>
          </a:xfrm>
          <a:prstGeom prst="rect">
            <a:avLst/>
          </a:prstGeom>
        </p:spPr>
        <p:txBody>
          <a:bodyPr wrap="square">
            <a:spAutoFit/>
          </a:bodyPr>
          <a:lstStyle/>
          <a:p>
            <a:r>
              <a:rPr lang="en-US" dirty="0" smtClean="0">
                <a:solidFill>
                  <a:schemeClr val="accent1">
                    <a:lumMod val="75000"/>
                  </a:schemeClr>
                </a:solidFill>
                <a:latin typeface="+mn-lt"/>
              </a:rPr>
              <a:t>2</a:t>
            </a:r>
            <a:r>
              <a:rPr lang="en-US" baseline="30000" dirty="0" smtClean="0">
                <a:solidFill>
                  <a:schemeClr val="accent1">
                    <a:lumMod val="75000"/>
                  </a:schemeClr>
                </a:solidFill>
                <a:latin typeface="+mn-lt"/>
              </a:rPr>
              <a:t>nd</a:t>
            </a:r>
            <a:r>
              <a:rPr lang="en-US" dirty="0" smtClean="0">
                <a:solidFill>
                  <a:schemeClr val="accent1">
                    <a:lumMod val="75000"/>
                  </a:schemeClr>
                </a:solidFill>
                <a:latin typeface="+mn-lt"/>
              </a:rPr>
              <a:t> order Taylor series propagator used to improve accuracy of incident ray direction during reflection</a:t>
            </a:r>
          </a:p>
        </p:txBody>
      </p:sp>
      <p:grpSp>
        <p:nvGrpSpPr>
          <p:cNvPr id="5" name="Group 74"/>
          <p:cNvGrpSpPr/>
          <p:nvPr/>
        </p:nvGrpSpPr>
        <p:grpSpPr>
          <a:xfrm>
            <a:off x="-4241389" y="-1275542"/>
            <a:ext cx="9160234" cy="8057342"/>
            <a:chOff x="-4125779" y="-1515971"/>
            <a:chExt cx="9160234" cy="8057342"/>
          </a:xfrm>
        </p:grpSpPr>
        <p:sp>
          <p:nvSpPr>
            <p:cNvPr id="68" name="Freeform 67"/>
            <p:cNvSpPr/>
            <p:nvPr/>
          </p:nvSpPr>
          <p:spPr>
            <a:xfrm>
              <a:off x="838200" y="1208690"/>
              <a:ext cx="4196255" cy="2795751"/>
            </a:xfrm>
            <a:custGeom>
              <a:avLst/>
              <a:gdLst>
                <a:gd name="connsiteX0" fmla="*/ 4172607 w 4183117"/>
                <a:gd name="connsiteY0" fmla="*/ 851338 h 2795751"/>
                <a:gd name="connsiteX1" fmla="*/ 4183117 w 4183117"/>
                <a:gd name="connsiteY1" fmla="*/ 0 h 2795751"/>
                <a:gd name="connsiteX2" fmla="*/ 52552 w 4183117"/>
                <a:gd name="connsiteY2" fmla="*/ 21020 h 2795751"/>
                <a:gd name="connsiteX3" fmla="*/ 0 w 4183117"/>
                <a:gd name="connsiteY3" fmla="*/ 2795751 h 2795751"/>
                <a:gd name="connsiteX4" fmla="*/ 4172607 w 4183117"/>
                <a:gd name="connsiteY4" fmla="*/ 851338 h 2795751"/>
                <a:gd name="connsiteX0" fmla="*/ 4185745 w 4196255"/>
                <a:gd name="connsiteY0" fmla="*/ 851338 h 2795751"/>
                <a:gd name="connsiteX1" fmla="*/ 4196255 w 4196255"/>
                <a:gd name="connsiteY1" fmla="*/ 0 h 2795751"/>
                <a:gd name="connsiteX2" fmla="*/ 0 w 4196255"/>
                <a:gd name="connsiteY2" fmla="*/ 10510 h 2795751"/>
                <a:gd name="connsiteX3" fmla="*/ 13138 w 4196255"/>
                <a:gd name="connsiteY3" fmla="*/ 2795751 h 2795751"/>
                <a:gd name="connsiteX4" fmla="*/ 4185745 w 4196255"/>
                <a:gd name="connsiteY4" fmla="*/ 851338 h 279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6255" h="2795751">
                  <a:moveTo>
                    <a:pt x="4185745" y="851338"/>
                  </a:moveTo>
                  <a:lnTo>
                    <a:pt x="4196255" y="0"/>
                  </a:lnTo>
                  <a:lnTo>
                    <a:pt x="0" y="10510"/>
                  </a:lnTo>
                  <a:cubicBezTo>
                    <a:pt x="4379" y="938924"/>
                    <a:pt x="8759" y="1867337"/>
                    <a:pt x="13138" y="2795751"/>
                  </a:cubicBezTo>
                  <a:lnTo>
                    <a:pt x="4185745" y="851338"/>
                  </a:lnTo>
                  <a:close/>
                </a:path>
              </a:pathLst>
            </a:custGeom>
            <a:solidFill>
              <a:srgbClr val="66FFF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 name="Group 25"/>
            <p:cNvGrpSpPr>
              <a:grpSpLocks/>
            </p:cNvGrpSpPr>
            <p:nvPr/>
          </p:nvGrpSpPr>
          <p:grpSpPr bwMode="auto">
            <a:xfrm>
              <a:off x="2583180" y="2286000"/>
              <a:ext cx="160020" cy="260232"/>
              <a:chOff x="2499" y="3617"/>
              <a:chExt cx="230" cy="374"/>
            </a:xfrm>
            <a:solidFill>
              <a:schemeClr val="bg2"/>
            </a:solidFill>
          </p:grpSpPr>
          <p:sp>
            <p:nvSpPr>
              <p:cNvPr id="71" name="Text Box 29"/>
              <p:cNvSpPr txBox="1">
                <a:spLocks noChangeArrowheads="1"/>
              </p:cNvSpPr>
              <p:nvPr/>
            </p:nvSpPr>
            <p:spPr bwMode="auto">
              <a:xfrm>
                <a:off x="2499" y="3617"/>
                <a:ext cx="230" cy="374"/>
              </a:xfrm>
              <a:prstGeom prst="rect">
                <a:avLst/>
              </a:prstGeom>
              <a:solidFill>
                <a:srgbClr val="66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ill Sans MT" pitchFamily="34" charset="0"/>
                    <a:ea typeface="Times New Roman" pitchFamily="18" charset="0"/>
                    <a:cs typeface="Times New Roman" pitchFamily="18" charset="0"/>
                  </a:rPr>
                  <a:t>r</a:t>
                </a:r>
                <a:endParaRPr kumimoji="0" lang="en-US" b="0" i="0" u="none" strike="noStrike" cap="none" normalizeH="0" baseline="0" dirty="0" smtClean="0">
                  <a:ln>
                    <a:noFill/>
                  </a:ln>
                  <a:solidFill>
                    <a:schemeClr val="tx1"/>
                  </a:solidFill>
                  <a:effectLst/>
                  <a:latin typeface="Arial" pitchFamily="34" charset="0"/>
                </a:endParaRPr>
              </a:p>
            </p:txBody>
          </p:sp>
          <p:grpSp>
            <p:nvGrpSpPr>
              <p:cNvPr id="7" name="Group 26"/>
              <p:cNvGrpSpPr>
                <a:grpSpLocks/>
              </p:cNvGrpSpPr>
              <p:nvPr/>
            </p:nvGrpSpPr>
            <p:grpSpPr bwMode="auto">
              <a:xfrm>
                <a:off x="2499" y="3617"/>
                <a:ext cx="122" cy="104"/>
                <a:chOff x="2499" y="3430"/>
                <a:chExt cx="230" cy="187"/>
              </a:xfrm>
              <a:grpFill/>
            </p:grpSpPr>
            <p:sp>
              <p:nvSpPr>
                <p:cNvPr id="73" name="Line 28"/>
                <p:cNvSpPr>
                  <a:spLocks noChangeShapeType="1"/>
                </p:cNvSpPr>
                <p:nvPr/>
              </p:nvSpPr>
              <p:spPr bwMode="auto">
                <a:xfrm flipV="1">
                  <a:off x="2499"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Line 27"/>
                <p:cNvSpPr>
                  <a:spLocks noChangeShapeType="1"/>
                </p:cNvSpPr>
                <p:nvPr/>
              </p:nvSpPr>
              <p:spPr bwMode="auto">
                <a:xfrm flipH="1" flipV="1">
                  <a:off x="2614"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8" name="Arc 57"/>
            <p:cNvSpPr/>
            <p:nvPr/>
          </p:nvSpPr>
          <p:spPr>
            <a:xfrm rot="541582">
              <a:off x="-4125779" y="-1143201"/>
              <a:ext cx="5370138" cy="5710300"/>
            </a:xfrm>
            <a:prstGeom prst="arc">
              <a:avLst>
                <a:gd name="adj1" fmla="val 20450771"/>
                <a:gd name="adj2" fmla="val 1289979"/>
              </a:avLst>
            </a:prstGeom>
            <a:ln w="19050">
              <a:solidFill>
                <a:srgbClr val="0000CC"/>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918" name="Line 30"/>
            <p:cNvSpPr>
              <a:spLocks noChangeShapeType="1"/>
            </p:cNvSpPr>
            <p:nvPr/>
          </p:nvSpPr>
          <p:spPr bwMode="auto">
            <a:xfrm flipH="1" flipV="1">
              <a:off x="1988820" y="1698611"/>
              <a:ext cx="720090" cy="143127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8" name="Group 25"/>
            <p:cNvGrpSpPr>
              <a:grpSpLocks/>
            </p:cNvGrpSpPr>
            <p:nvPr/>
          </p:nvGrpSpPr>
          <p:grpSpPr bwMode="auto">
            <a:xfrm>
              <a:off x="1908810" y="1438379"/>
              <a:ext cx="160020" cy="260232"/>
              <a:chOff x="2499" y="3617"/>
              <a:chExt cx="230" cy="374"/>
            </a:xfrm>
            <a:solidFill>
              <a:schemeClr val="bg2"/>
            </a:solidFill>
          </p:grpSpPr>
          <p:sp>
            <p:nvSpPr>
              <p:cNvPr id="37917" name="Text Box 29"/>
              <p:cNvSpPr txBox="1">
                <a:spLocks noChangeArrowheads="1"/>
              </p:cNvSpPr>
              <p:nvPr/>
            </p:nvSpPr>
            <p:spPr bwMode="auto">
              <a:xfrm>
                <a:off x="2499" y="3617"/>
                <a:ext cx="230" cy="374"/>
              </a:xfrm>
              <a:prstGeom prst="rect">
                <a:avLst/>
              </a:prstGeom>
              <a:solidFill>
                <a:srgbClr val="66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ill Sans MT" pitchFamily="34" charset="0"/>
                    <a:ea typeface="Times New Roman" pitchFamily="18" charset="0"/>
                    <a:cs typeface="Times New Roman" pitchFamily="18" charset="0"/>
                  </a:rPr>
                  <a:t>s</a:t>
                </a:r>
                <a:endParaRPr kumimoji="0" lang="en-US" b="0" i="0" u="none" strike="noStrike" cap="none" normalizeH="0" baseline="0" dirty="0" smtClean="0">
                  <a:ln>
                    <a:noFill/>
                  </a:ln>
                  <a:solidFill>
                    <a:schemeClr val="tx1"/>
                  </a:solidFill>
                  <a:effectLst/>
                  <a:latin typeface="Arial" pitchFamily="34" charset="0"/>
                </a:endParaRPr>
              </a:p>
            </p:txBody>
          </p:sp>
          <p:grpSp>
            <p:nvGrpSpPr>
              <p:cNvPr id="9" name="Group 26"/>
              <p:cNvGrpSpPr>
                <a:grpSpLocks/>
              </p:cNvGrpSpPr>
              <p:nvPr/>
            </p:nvGrpSpPr>
            <p:grpSpPr bwMode="auto">
              <a:xfrm>
                <a:off x="2499" y="3617"/>
                <a:ext cx="122" cy="104"/>
                <a:chOff x="2499" y="3430"/>
                <a:chExt cx="230" cy="187"/>
              </a:xfrm>
              <a:grpFill/>
            </p:grpSpPr>
            <p:sp>
              <p:nvSpPr>
                <p:cNvPr id="37916" name="Line 28"/>
                <p:cNvSpPr>
                  <a:spLocks noChangeShapeType="1"/>
                </p:cNvSpPr>
                <p:nvPr/>
              </p:nvSpPr>
              <p:spPr bwMode="auto">
                <a:xfrm flipV="1">
                  <a:off x="2499"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15" name="Line 27"/>
                <p:cNvSpPr>
                  <a:spLocks noChangeShapeType="1"/>
                </p:cNvSpPr>
                <p:nvPr/>
              </p:nvSpPr>
              <p:spPr bwMode="auto">
                <a:xfrm flipH="1" flipV="1">
                  <a:off x="2614"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66"/>
            <p:cNvGrpSpPr/>
            <p:nvPr/>
          </p:nvGrpSpPr>
          <p:grpSpPr>
            <a:xfrm>
              <a:off x="838201" y="2076452"/>
              <a:ext cx="4191000" cy="1962151"/>
              <a:chOff x="1219333" y="2496876"/>
              <a:chExt cx="3048033" cy="1307870"/>
            </a:xfrm>
          </p:grpSpPr>
          <p:sp>
            <p:nvSpPr>
              <p:cNvPr id="63" name="Freeform 62"/>
              <p:cNvSpPr/>
              <p:nvPr/>
            </p:nvSpPr>
            <p:spPr>
              <a:xfrm>
                <a:off x="1229710" y="2501462"/>
                <a:ext cx="3026980" cy="1303284"/>
              </a:xfrm>
              <a:custGeom>
                <a:avLst/>
                <a:gdLst>
                  <a:gd name="connsiteX0" fmla="*/ 0 w 3026980"/>
                  <a:gd name="connsiteY0" fmla="*/ 1292772 h 1303283"/>
                  <a:gd name="connsiteX1" fmla="*/ 3026980 w 3026980"/>
                  <a:gd name="connsiteY1" fmla="*/ 0 h 1303283"/>
                  <a:gd name="connsiteX2" fmla="*/ 3005959 w 3026980"/>
                  <a:gd name="connsiteY2" fmla="*/ 1303283 h 1303283"/>
                  <a:gd name="connsiteX3" fmla="*/ 0 w 3026980"/>
                  <a:gd name="connsiteY3" fmla="*/ 1292772 h 1303283"/>
                </a:gdLst>
                <a:ahLst/>
                <a:cxnLst>
                  <a:cxn ang="0">
                    <a:pos x="connsiteX0" y="connsiteY0"/>
                  </a:cxn>
                  <a:cxn ang="0">
                    <a:pos x="connsiteX1" y="connsiteY1"/>
                  </a:cxn>
                  <a:cxn ang="0">
                    <a:pos x="connsiteX2" y="connsiteY2"/>
                  </a:cxn>
                  <a:cxn ang="0">
                    <a:pos x="connsiteX3" y="connsiteY3"/>
                  </a:cxn>
                </a:cxnLst>
                <a:rect l="l" t="t" r="r" b="b"/>
                <a:pathLst>
                  <a:path w="3026980" h="1303283">
                    <a:moveTo>
                      <a:pt x="0" y="1292772"/>
                    </a:moveTo>
                    <a:lnTo>
                      <a:pt x="3026980" y="0"/>
                    </a:lnTo>
                    <a:lnTo>
                      <a:pt x="3005959" y="1303283"/>
                    </a:lnTo>
                    <a:lnTo>
                      <a:pt x="0" y="1292772"/>
                    </a:lnTo>
                    <a:close/>
                  </a:path>
                </a:pathLst>
              </a:custGeom>
              <a:solidFill>
                <a:srgbClr val="CC99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7912" name="Line 24"/>
              <p:cNvSpPr>
                <a:spLocks noChangeShapeType="1"/>
              </p:cNvSpPr>
              <p:nvPr/>
            </p:nvSpPr>
            <p:spPr bwMode="auto">
              <a:xfrm rot="10800000" flipV="1">
                <a:off x="1219333" y="2496876"/>
                <a:ext cx="3048033" cy="1295593"/>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911" name="Line 23"/>
            <p:cNvSpPr>
              <a:spLocks noChangeShapeType="1"/>
            </p:cNvSpPr>
            <p:nvPr/>
          </p:nvSpPr>
          <p:spPr bwMode="auto">
            <a:xfrm rot="10800000">
              <a:off x="1108710" y="2609423"/>
              <a:ext cx="1600200" cy="520464"/>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7910" name="Line 22"/>
            <p:cNvSpPr>
              <a:spLocks noChangeShapeType="1"/>
            </p:cNvSpPr>
            <p:nvPr/>
          </p:nvSpPr>
          <p:spPr bwMode="auto">
            <a:xfrm flipV="1">
              <a:off x="2217718" y="1698611"/>
              <a:ext cx="971252" cy="42374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09" name="Line 21"/>
            <p:cNvSpPr>
              <a:spLocks noChangeShapeType="1"/>
            </p:cNvSpPr>
            <p:nvPr/>
          </p:nvSpPr>
          <p:spPr bwMode="auto">
            <a:xfrm rot="10800000" flipV="1">
              <a:off x="2708910" y="1698611"/>
              <a:ext cx="480060" cy="1431276"/>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7908" name="Line 20"/>
            <p:cNvSpPr>
              <a:spLocks noChangeShapeType="1"/>
            </p:cNvSpPr>
            <p:nvPr/>
          </p:nvSpPr>
          <p:spPr bwMode="auto">
            <a:xfrm flipV="1">
              <a:off x="1108710" y="2123750"/>
              <a:ext cx="1120140" cy="485674"/>
            </a:xfrm>
            <a:prstGeom prst="line">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11" name="Group 17"/>
            <p:cNvGrpSpPr>
              <a:grpSpLocks/>
            </p:cNvGrpSpPr>
            <p:nvPr/>
          </p:nvGrpSpPr>
          <p:grpSpPr bwMode="auto">
            <a:xfrm>
              <a:off x="1588770" y="1981805"/>
              <a:ext cx="160020" cy="321463"/>
              <a:chOff x="5029" y="3212"/>
              <a:chExt cx="230" cy="463"/>
            </a:xfrm>
          </p:grpSpPr>
          <p:sp>
            <p:nvSpPr>
              <p:cNvPr id="37907" name="Text Box 19"/>
              <p:cNvSpPr txBox="1">
                <a:spLocks noChangeArrowheads="1"/>
              </p:cNvSpPr>
              <p:nvPr/>
            </p:nvSpPr>
            <p:spPr bwMode="auto">
              <a:xfrm>
                <a:off x="5029" y="3276"/>
                <a:ext cx="230" cy="399"/>
              </a:xfrm>
              <a:prstGeom prst="rect">
                <a:avLst/>
              </a:prstGeom>
              <a:solidFill>
                <a:srgbClr val="66FFFF"/>
              </a:solid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ill Sans MT" pitchFamily="34" charset="0"/>
                    <a:ea typeface="Times New Roman" pitchFamily="18" charset="0"/>
                    <a:cs typeface="Times New Roman" pitchFamily="18" charset="0"/>
                  </a:rPr>
                  <a:t>A</a:t>
                </a:r>
                <a:endParaRPr kumimoji="0" lang="en-US" b="0" i="0" u="none" strike="noStrike" cap="none" normalizeH="0" baseline="0" dirty="0" smtClean="0">
                  <a:ln>
                    <a:noFill/>
                  </a:ln>
                  <a:solidFill>
                    <a:schemeClr val="tx1"/>
                  </a:solidFill>
                  <a:effectLst/>
                  <a:latin typeface="Arial" pitchFamily="34" charset="0"/>
                </a:endParaRPr>
              </a:p>
            </p:txBody>
          </p:sp>
          <p:sp>
            <p:nvSpPr>
              <p:cNvPr id="37906" name="Line 18"/>
              <p:cNvSpPr>
                <a:spLocks noChangeShapeType="1"/>
              </p:cNvSpPr>
              <p:nvPr/>
            </p:nvSpPr>
            <p:spPr bwMode="auto">
              <a:xfrm>
                <a:off x="5086" y="3212"/>
                <a:ext cx="115" cy="1"/>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a:p>
            </p:txBody>
          </p:sp>
        </p:grpSp>
        <p:grpSp>
          <p:nvGrpSpPr>
            <p:cNvPr id="12" name="Group 14"/>
            <p:cNvGrpSpPr>
              <a:grpSpLocks/>
            </p:cNvGrpSpPr>
            <p:nvPr/>
          </p:nvGrpSpPr>
          <p:grpSpPr bwMode="auto">
            <a:xfrm>
              <a:off x="2438267" y="1600503"/>
              <a:ext cx="160020" cy="321463"/>
              <a:chOff x="4870" y="3226"/>
              <a:chExt cx="230" cy="462"/>
            </a:xfrm>
          </p:grpSpPr>
          <p:sp>
            <p:nvSpPr>
              <p:cNvPr id="37904" name="Text Box 16"/>
              <p:cNvSpPr txBox="1">
                <a:spLocks noChangeArrowheads="1"/>
              </p:cNvSpPr>
              <p:nvPr/>
            </p:nvSpPr>
            <p:spPr bwMode="auto">
              <a:xfrm>
                <a:off x="4870" y="3290"/>
                <a:ext cx="230" cy="3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ill Sans MT" pitchFamily="34" charset="0"/>
                    <a:ea typeface="Times New Roman" pitchFamily="18" charset="0"/>
                    <a:cs typeface="Times New Roman" pitchFamily="18" charset="0"/>
                  </a:rPr>
                  <a:t>A</a:t>
                </a:r>
                <a:endParaRPr kumimoji="0" lang="en-US" b="0" i="0" u="none" strike="noStrike" cap="none" normalizeH="0" baseline="0" dirty="0" smtClean="0">
                  <a:ln>
                    <a:noFill/>
                  </a:ln>
                  <a:solidFill>
                    <a:schemeClr val="tx1"/>
                  </a:solidFill>
                  <a:effectLst/>
                  <a:latin typeface="Arial" pitchFamily="34" charset="0"/>
                </a:endParaRPr>
              </a:p>
            </p:txBody>
          </p:sp>
          <p:sp>
            <p:nvSpPr>
              <p:cNvPr id="37903" name="Line 15"/>
              <p:cNvSpPr>
                <a:spLocks noChangeShapeType="1"/>
              </p:cNvSpPr>
              <p:nvPr/>
            </p:nvSpPr>
            <p:spPr bwMode="auto">
              <a:xfrm>
                <a:off x="4927" y="3226"/>
                <a:ext cx="115" cy="1"/>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en-US"/>
              </a:p>
            </p:txBody>
          </p:sp>
        </p:grpSp>
        <p:grpSp>
          <p:nvGrpSpPr>
            <p:cNvPr id="13" name="Group 9"/>
            <p:cNvGrpSpPr>
              <a:grpSpLocks/>
            </p:cNvGrpSpPr>
            <p:nvPr/>
          </p:nvGrpSpPr>
          <p:grpSpPr bwMode="auto">
            <a:xfrm>
              <a:off x="3108960" y="2390244"/>
              <a:ext cx="160020" cy="288064"/>
              <a:chOff x="7789" y="3554"/>
              <a:chExt cx="230" cy="414"/>
            </a:xfrm>
            <a:solidFill>
              <a:schemeClr val="bg2"/>
            </a:solidFill>
          </p:grpSpPr>
          <p:sp>
            <p:nvSpPr>
              <p:cNvPr id="37901" name="Text Box 13"/>
              <p:cNvSpPr txBox="1">
                <a:spLocks noChangeArrowheads="1"/>
              </p:cNvSpPr>
              <p:nvPr/>
            </p:nvSpPr>
            <p:spPr bwMode="auto">
              <a:xfrm>
                <a:off x="7789" y="3594"/>
                <a:ext cx="230" cy="374"/>
              </a:xfrm>
              <a:prstGeom prst="rect">
                <a:avLst/>
              </a:prstGeom>
              <a:solidFill>
                <a:srgbClr val="66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ill Sans MT" pitchFamily="34" charset="0"/>
                    <a:ea typeface="Times New Roman" pitchFamily="18" charset="0"/>
                    <a:cs typeface="Times New Roman" pitchFamily="18" charset="0"/>
                  </a:rPr>
                  <a:t>R</a:t>
                </a:r>
                <a:endParaRPr kumimoji="0" lang="en-US" b="0" i="0" u="none" strike="noStrike" cap="none" normalizeH="0" baseline="0" dirty="0" smtClean="0">
                  <a:ln>
                    <a:noFill/>
                  </a:ln>
                  <a:solidFill>
                    <a:schemeClr val="tx1"/>
                  </a:solidFill>
                  <a:effectLst/>
                  <a:latin typeface="Arial" pitchFamily="34" charset="0"/>
                </a:endParaRPr>
              </a:p>
            </p:txBody>
          </p:sp>
          <p:grpSp>
            <p:nvGrpSpPr>
              <p:cNvPr id="14" name="Group 10"/>
              <p:cNvGrpSpPr>
                <a:grpSpLocks/>
              </p:cNvGrpSpPr>
              <p:nvPr/>
            </p:nvGrpSpPr>
            <p:grpSpPr bwMode="auto">
              <a:xfrm>
                <a:off x="7789" y="3554"/>
                <a:ext cx="122" cy="104"/>
                <a:chOff x="2499" y="3430"/>
                <a:chExt cx="230" cy="187"/>
              </a:xfrm>
              <a:grpFill/>
            </p:grpSpPr>
            <p:sp>
              <p:nvSpPr>
                <p:cNvPr id="37900" name="Line 12"/>
                <p:cNvSpPr>
                  <a:spLocks noChangeShapeType="1"/>
                </p:cNvSpPr>
                <p:nvPr/>
              </p:nvSpPr>
              <p:spPr bwMode="auto">
                <a:xfrm flipV="1">
                  <a:off x="2499"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99" name="Line 11"/>
                <p:cNvSpPr>
                  <a:spLocks noChangeShapeType="1"/>
                </p:cNvSpPr>
                <p:nvPr/>
              </p:nvSpPr>
              <p:spPr bwMode="auto">
                <a:xfrm flipH="1" flipV="1">
                  <a:off x="2614"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5" name="Group 4"/>
            <p:cNvGrpSpPr>
              <a:grpSpLocks/>
            </p:cNvGrpSpPr>
            <p:nvPr/>
          </p:nvGrpSpPr>
          <p:grpSpPr bwMode="auto">
            <a:xfrm>
              <a:off x="1668780" y="2910708"/>
              <a:ext cx="171152" cy="310330"/>
              <a:chOff x="8249" y="3367"/>
              <a:chExt cx="246" cy="446"/>
            </a:xfrm>
            <a:solidFill>
              <a:schemeClr val="bg2"/>
            </a:solidFill>
          </p:grpSpPr>
          <p:sp>
            <p:nvSpPr>
              <p:cNvPr id="37896" name="Text Box 8"/>
              <p:cNvSpPr txBox="1">
                <a:spLocks noChangeArrowheads="1"/>
              </p:cNvSpPr>
              <p:nvPr/>
            </p:nvSpPr>
            <p:spPr bwMode="auto">
              <a:xfrm>
                <a:off x="8265" y="3439"/>
                <a:ext cx="230" cy="374"/>
              </a:xfrm>
              <a:prstGeom prst="rect">
                <a:avLst/>
              </a:prstGeom>
              <a:solidFill>
                <a:srgbClr val="66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endParaRPr kumimoji="0" lang="en-US" b="0" i="0" u="none" strike="noStrike" cap="none" normalizeH="0" baseline="0" dirty="0" smtClean="0">
                  <a:ln>
                    <a:noFill/>
                  </a:ln>
                  <a:solidFill>
                    <a:schemeClr val="tx1"/>
                  </a:solidFill>
                  <a:effectLst/>
                  <a:latin typeface="Arial" pitchFamily="34" charset="0"/>
                </a:endParaRPr>
              </a:p>
            </p:txBody>
          </p:sp>
          <p:grpSp>
            <p:nvGrpSpPr>
              <p:cNvPr id="16" name="Group 5"/>
              <p:cNvGrpSpPr>
                <a:grpSpLocks/>
              </p:cNvGrpSpPr>
              <p:nvPr/>
            </p:nvGrpSpPr>
            <p:grpSpPr bwMode="auto">
              <a:xfrm>
                <a:off x="8249" y="3367"/>
                <a:ext cx="122" cy="104"/>
                <a:chOff x="2499" y="3430"/>
                <a:chExt cx="230" cy="187"/>
              </a:xfrm>
              <a:grpFill/>
            </p:grpSpPr>
            <p:sp>
              <p:nvSpPr>
                <p:cNvPr id="37895" name="Line 7"/>
                <p:cNvSpPr>
                  <a:spLocks noChangeShapeType="1"/>
                </p:cNvSpPr>
                <p:nvPr/>
              </p:nvSpPr>
              <p:spPr bwMode="auto">
                <a:xfrm flipV="1">
                  <a:off x="2499"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94" name="Line 6"/>
                <p:cNvSpPr>
                  <a:spLocks noChangeShapeType="1"/>
                </p:cNvSpPr>
                <p:nvPr/>
              </p:nvSpPr>
              <p:spPr bwMode="auto">
                <a:xfrm flipH="1" flipV="1">
                  <a:off x="2614" y="3430"/>
                  <a:ext cx="115" cy="187"/>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4" name="Line 30"/>
            <p:cNvSpPr>
              <a:spLocks noChangeShapeType="1"/>
            </p:cNvSpPr>
            <p:nvPr/>
          </p:nvSpPr>
          <p:spPr bwMode="auto">
            <a:xfrm flipH="1" flipV="1">
              <a:off x="2712389" y="2164107"/>
              <a:ext cx="0" cy="99083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5" name="Line 30"/>
            <p:cNvSpPr>
              <a:spLocks noChangeShapeType="1"/>
            </p:cNvSpPr>
            <p:nvPr/>
          </p:nvSpPr>
          <p:spPr bwMode="auto">
            <a:xfrm flipH="1" flipV="1">
              <a:off x="1142801" y="2743018"/>
              <a:ext cx="0" cy="99083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0" name="Line 23"/>
            <p:cNvSpPr>
              <a:spLocks noChangeShapeType="1"/>
            </p:cNvSpPr>
            <p:nvPr/>
          </p:nvSpPr>
          <p:spPr bwMode="auto">
            <a:xfrm rot="10800000">
              <a:off x="2756916" y="3161895"/>
              <a:ext cx="1143099" cy="368082"/>
            </a:xfrm>
            <a:prstGeom prst="line">
              <a:avLst/>
            </a:prstGeom>
            <a:noFill/>
            <a:ln w="9525">
              <a:solidFill>
                <a:srgbClr val="000000"/>
              </a:solidFill>
              <a:prstDash val="dash"/>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56" name="Object 46"/>
            <p:cNvGraphicFramePr>
              <a:graphicFrameLocks noChangeAspect="1"/>
            </p:cNvGraphicFramePr>
            <p:nvPr/>
          </p:nvGraphicFramePr>
          <p:xfrm>
            <a:off x="969685" y="3199684"/>
            <a:ext cx="217488" cy="212725"/>
          </p:xfrm>
          <a:graphic>
            <a:graphicData uri="http://schemas.openxmlformats.org/presentationml/2006/ole">
              <p:oleObj spid="_x0000_s37899" name="Equation" r:id="rId13" imgW="126720" imgH="164880" progId="Equation.3">
                <p:embed/>
              </p:oleObj>
            </a:graphicData>
          </a:graphic>
        </p:graphicFrame>
        <p:sp>
          <p:nvSpPr>
            <p:cNvPr id="51" name="TextBox 50"/>
            <p:cNvSpPr txBox="1"/>
            <p:nvPr/>
          </p:nvSpPr>
          <p:spPr>
            <a:xfrm>
              <a:off x="2858299" y="3733800"/>
              <a:ext cx="2018501" cy="276999"/>
            </a:xfrm>
            <a:prstGeom prst="rect">
              <a:avLst/>
            </a:prstGeom>
            <a:noFill/>
          </p:spPr>
          <p:txBody>
            <a:bodyPr wrap="none" rtlCol="0">
              <a:spAutoFit/>
            </a:bodyPr>
            <a:lstStyle/>
            <a:p>
              <a:r>
                <a:rPr lang="en-US" sz="1200" b="1" dirty="0" smtClean="0"/>
                <a:t>“wrong side of interface”</a:t>
              </a:r>
              <a:endParaRPr lang="en-US" sz="1200" b="1" dirty="0"/>
            </a:p>
          </p:txBody>
        </p:sp>
        <p:sp>
          <p:nvSpPr>
            <p:cNvPr id="61" name="Oval 7"/>
            <p:cNvSpPr>
              <a:spLocks noChangeArrowheads="1"/>
            </p:cNvSpPr>
            <p:nvPr/>
          </p:nvSpPr>
          <p:spPr bwMode="auto">
            <a:xfrm>
              <a:off x="1056290" y="2556640"/>
              <a:ext cx="76200" cy="76200"/>
            </a:xfrm>
            <a:prstGeom prst="ellipse">
              <a:avLst/>
            </a:prstGeom>
            <a:solidFill>
              <a:srgbClr val="0000CC"/>
            </a:solidFill>
            <a:ln w="9525">
              <a:solidFill>
                <a:schemeClr val="tx1"/>
              </a:solidFill>
              <a:round/>
              <a:headEnd/>
              <a:tailEnd/>
            </a:ln>
          </p:spPr>
          <p:txBody>
            <a:bodyPr wrap="none" anchor="ctr"/>
            <a:lstStyle/>
            <a:p>
              <a:endParaRPr lang="en-US"/>
            </a:p>
          </p:txBody>
        </p:sp>
        <p:sp>
          <p:nvSpPr>
            <p:cNvPr id="62" name="Arc 61"/>
            <p:cNvSpPr/>
            <p:nvPr/>
          </p:nvSpPr>
          <p:spPr>
            <a:xfrm rot="17517566">
              <a:off x="-384675" y="1283571"/>
              <a:ext cx="5105400" cy="5410200"/>
            </a:xfrm>
            <a:prstGeom prst="arc">
              <a:avLst>
                <a:gd name="adj1" fmla="val 20755263"/>
                <a:gd name="adj2" fmla="val 1998576"/>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583771">
              <a:off x="-1715470" y="-1515971"/>
              <a:ext cx="6024375" cy="7039243"/>
            </a:xfrm>
            <a:prstGeom prst="arc">
              <a:avLst>
                <a:gd name="adj1" fmla="val 20450771"/>
                <a:gd name="adj2" fmla="val 1512868"/>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Oval 7"/>
            <p:cNvSpPr>
              <a:spLocks noChangeArrowheads="1"/>
            </p:cNvSpPr>
            <p:nvPr/>
          </p:nvSpPr>
          <p:spPr bwMode="auto">
            <a:xfrm>
              <a:off x="3905252" y="350520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60" name="Oval 7"/>
            <p:cNvSpPr>
              <a:spLocks noChangeArrowheads="1"/>
            </p:cNvSpPr>
            <p:nvPr/>
          </p:nvSpPr>
          <p:spPr bwMode="auto">
            <a:xfrm>
              <a:off x="3168870" y="1631730"/>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76" name="TextBox 75"/>
            <p:cNvSpPr txBox="1"/>
            <p:nvPr/>
          </p:nvSpPr>
          <p:spPr>
            <a:xfrm>
              <a:off x="4078010" y="3070331"/>
              <a:ext cx="518091" cy="276999"/>
            </a:xfrm>
            <a:prstGeom prst="rect">
              <a:avLst/>
            </a:prstGeom>
            <a:noFill/>
          </p:spPr>
          <p:txBody>
            <a:bodyPr wrap="none" rtlCol="0">
              <a:spAutoFit/>
            </a:bodyPr>
            <a:lstStyle/>
            <a:p>
              <a:r>
                <a:rPr lang="en-US" sz="1200" b="1" dirty="0" smtClean="0">
                  <a:solidFill>
                    <a:schemeClr val="accent2"/>
                  </a:solidFill>
                </a:rPr>
                <a:t>next</a:t>
              </a:r>
              <a:endParaRPr lang="en-US" sz="1200" b="1" dirty="0">
                <a:solidFill>
                  <a:schemeClr val="accent2"/>
                </a:solidFill>
              </a:endParaRPr>
            </a:p>
          </p:txBody>
        </p:sp>
        <p:sp>
          <p:nvSpPr>
            <p:cNvPr id="77" name="TextBox 76"/>
            <p:cNvSpPr txBox="1"/>
            <p:nvPr/>
          </p:nvSpPr>
          <p:spPr>
            <a:xfrm>
              <a:off x="1221135" y="1241531"/>
              <a:ext cx="723275" cy="276999"/>
            </a:xfrm>
            <a:prstGeom prst="rect">
              <a:avLst/>
            </a:prstGeom>
            <a:noFill/>
          </p:spPr>
          <p:txBody>
            <a:bodyPr wrap="none" rtlCol="0">
              <a:spAutoFit/>
            </a:bodyPr>
            <a:lstStyle/>
            <a:p>
              <a:r>
                <a:rPr lang="en-US" sz="1200" b="1" dirty="0" smtClean="0">
                  <a:solidFill>
                    <a:srgbClr val="0000CC"/>
                  </a:solidFill>
                </a:rPr>
                <a:t>current</a:t>
              </a:r>
              <a:endParaRPr lang="en-US" sz="1200" b="1" dirty="0">
                <a:solidFill>
                  <a:srgbClr val="0000CC"/>
                </a:solidFill>
              </a:endParaRPr>
            </a:p>
          </p:txBody>
        </p:sp>
      </p:grpSp>
      <p:sp>
        <p:nvSpPr>
          <p:cNvPr id="69" name="Slide Number Placeholder 68"/>
          <p:cNvSpPr>
            <a:spLocks noGrp="1"/>
          </p:cNvSpPr>
          <p:nvPr>
            <p:ph type="sldNum" sz="quarter" idx="11"/>
          </p:nvPr>
        </p:nvSpPr>
        <p:spPr/>
        <p:txBody>
          <a:bodyPr/>
          <a:lstStyle/>
          <a:p>
            <a:pPr>
              <a:defRPr/>
            </a:pPr>
            <a:r>
              <a:rPr lang="en-US" smtClean="0"/>
              <a:t>SLIDE </a:t>
            </a:r>
            <a:fld id="{857DA36E-DC93-4A7D-8675-5EE72DD4CCC7}" type="slidenum">
              <a:rPr lang="en-US" smtClean="0"/>
              <a:pPr>
                <a:defRPr/>
              </a:pPr>
              <a:t>10</a:t>
            </a:fld>
            <a:endParaRPr lang="en-US"/>
          </a:p>
        </p:txBody>
      </p:sp>
      <p:graphicFrame>
        <p:nvGraphicFramePr>
          <p:cNvPr id="70" name="Object 65"/>
          <p:cNvGraphicFramePr>
            <a:graphicFrameLocks noChangeAspect="1"/>
          </p:cNvGraphicFramePr>
          <p:nvPr/>
        </p:nvGraphicFramePr>
        <p:xfrm>
          <a:off x="1621972" y="2774330"/>
          <a:ext cx="304799" cy="237066"/>
        </p:xfrm>
        <a:graphic>
          <a:graphicData uri="http://schemas.openxmlformats.org/presentationml/2006/ole">
            <p:oleObj spid="_x0000_s37900" name="Equation" r:id="rId14" imgW="228600" imgH="17748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cstate="print"/>
          <a:srcRect r="5873"/>
          <a:stretch>
            <a:fillRect/>
          </a:stretch>
        </p:blipFill>
        <p:spPr bwMode="auto">
          <a:xfrm>
            <a:off x="4400550" y="1524000"/>
            <a:ext cx="4514850" cy="35995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Reflection Testing</a:t>
            </a:r>
            <a:endParaRPr lang="en-US" dirty="0"/>
          </a:p>
        </p:txBody>
      </p:sp>
      <p:sp>
        <p:nvSpPr>
          <p:cNvPr id="5" name="Slide Number Placeholder 4"/>
          <p:cNvSpPr>
            <a:spLocks noGrp="1"/>
          </p:cNvSpPr>
          <p:nvPr>
            <p:ph type="sldNum" sz="quarter" idx="11"/>
          </p:nvPr>
        </p:nvSpPr>
        <p:spPr/>
        <p:txBody>
          <a:bodyPr/>
          <a:lstStyle/>
          <a:p>
            <a:pPr>
              <a:defRPr/>
            </a:pPr>
            <a:r>
              <a:rPr lang="en-US" smtClean="0"/>
              <a:t>SLIDE </a:t>
            </a:r>
            <a:fld id="{494079B6-1DA8-4890-8AF6-43F0F0C94D03}" type="slidenum">
              <a:rPr lang="en-US" smtClean="0"/>
              <a:pPr>
                <a:defRPr/>
              </a:pPr>
              <a:t>11</a:t>
            </a:fld>
            <a:endParaRPr lang="en-US"/>
          </a:p>
        </p:txBody>
      </p:sp>
      <p:grpSp>
        <p:nvGrpSpPr>
          <p:cNvPr id="9" name="Group 8"/>
          <p:cNvGrpSpPr/>
          <p:nvPr/>
        </p:nvGrpSpPr>
        <p:grpSpPr>
          <a:xfrm>
            <a:off x="56744" y="1524000"/>
            <a:ext cx="4796550" cy="3599550"/>
            <a:chOff x="381000" y="1943100"/>
            <a:chExt cx="4796550" cy="3599550"/>
          </a:xfrm>
        </p:grpSpPr>
        <p:pic>
          <p:nvPicPr>
            <p:cNvPr id="11267" name="Picture 3"/>
            <p:cNvPicPr>
              <a:picLocks noChangeAspect="1" noChangeArrowheads="1"/>
            </p:cNvPicPr>
            <p:nvPr/>
          </p:nvPicPr>
          <p:blipFill>
            <a:blip r:embed="rId4" cstate="print"/>
            <a:srcRect/>
            <a:stretch>
              <a:fillRect/>
            </a:stretch>
          </p:blipFill>
          <p:spPr bwMode="auto">
            <a:xfrm>
              <a:off x="381000" y="1943100"/>
              <a:ext cx="4796550" cy="3599550"/>
            </a:xfrm>
            <a:prstGeom prst="rect">
              <a:avLst/>
            </a:prstGeom>
            <a:noFill/>
            <a:ln w="9525">
              <a:noFill/>
              <a:miter lim="800000"/>
              <a:headEnd/>
              <a:tailEnd/>
            </a:ln>
            <a:effectLst/>
          </p:spPr>
        </p:pic>
        <p:sp>
          <p:nvSpPr>
            <p:cNvPr id="7" name="Freeform 6"/>
            <p:cNvSpPr/>
            <p:nvPr/>
          </p:nvSpPr>
          <p:spPr bwMode="auto">
            <a:xfrm>
              <a:off x="1943100" y="3467100"/>
              <a:ext cx="2781300" cy="1685925"/>
            </a:xfrm>
            <a:custGeom>
              <a:avLst/>
              <a:gdLst>
                <a:gd name="connsiteX0" fmla="*/ 0 w 2781300"/>
                <a:gd name="connsiteY0" fmla="*/ 1685925 h 1685925"/>
                <a:gd name="connsiteX1" fmla="*/ 0 w 2781300"/>
                <a:gd name="connsiteY1" fmla="*/ 1685925 h 1685925"/>
                <a:gd name="connsiteX2" fmla="*/ 2771775 w 2781300"/>
                <a:gd name="connsiteY2" fmla="*/ 0 h 1685925"/>
                <a:gd name="connsiteX3" fmla="*/ 2781300 w 2781300"/>
                <a:gd name="connsiteY3" fmla="*/ 1685925 h 1685925"/>
                <a:gd name="connsiteX4" fmla="*/ 0 w 2781300"/>
                <a:gd name="connsiteY4" fmla="*/ 1685925 h 1685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1685925">
                  <a:moveTo>
                    <a:pt x="0" y="1685925"/>
                  </a:moveTo>
                  <a:lnTo>
                    <a:pt x="0" y="1685925"/>
                  </a:lnTo>
                  <a:lnTo>
                    <a:pt x="2771775" y="0"/>
                  </a:lnTo>
                  <a:lnTo>
                    <a:pt x="2781300" y="1685925"/>
                  </a:lnTo>
                  <a:lnTo>
                    <a:pt x="0" y="1685925"/>
                  </a:lnTo>
                  <a:close/>
                </a:path>
              </a:pathLst>
            </a:custGeom>
            <a:solidFill>
              <a:srgbClr val="CC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1" name="TextBox 10"/>
          <p:cNvSpPr txBox="1"/>
          <p:nvPr/>
        </p:nvSpPr>
        <p:spPr>
          <a:xfrm>
            <a:off x="943177" y="1382130"/>
            <a:ext cx="3120791" cy="369332"/>
          </a:xfrm>
          <a:prstGeom prst="rect">
            <a:avLst/>
          </a:prstGeom>
          <a:noFill/>
        </p:spPr>
        <p:txBody>
          <a:bodyPr wrap="none" rtlCol="0">
            <a:spAutoFit/>
          </a:bodyPr>
          <a:lstStyle/>
          <a:p>
            <a:r>
              <a:rPr lang="en-US" dirty="0" smtClean="0"/>
              <a:t>Vertical OK? </a:t>
            </a:r>
            <a:r>
              <a:rPr lang="en-US" dirty="0" smtClean="0">
                <a:sym typeface="Wingdings"/>
              </a:rPr>
              <a:t> </a:t>
            </a:r>
            <a:r>
              <a:rPr lang="en-US" dirty="0" smtClean="0">
                <a:latin typeface="+mn-lt"/>
              </a:rPr>
              <a:t>Analytic Slope</a:t>
            </a:r>
            <a:endParaRPr lang="en-US" dirty="0">
              <a:latin typeface="+mn-lt"/>
            </a:endParaRPr>
          </a:p>
        </p:txBody>
      </p:sp>
      <p:sp>
        <p:nvSpPr>
          <p:cNvPr id="12" name="TextBox 11"/>
          <p:cNvSpPr txBox="1"/>
          <p:nvPr/>
        </p:nvSpPr>
        <p:spPr>
          <a:xfrm>
            <a:off x="4751536" y="1407868"/>
            <a:ext cx="4106637" cy="369332"/>
          </a:xfrm>
          <a:prstGeom prst="rect">
            <a:avLst/>
          </a:prstGeom>
          <a:noFill/>
        </p:spPr>
        <p:txBody>
          <a:bodyPr wrap="none" rtlCol="0">
            <a:spAutoFit/>
          </a:bodyPr>
          <a:lstStyle/>
          <a:p>
            <a:r>
              <a:rPr lang="en-US" dirty="0" err="1" smtClean="0"/>
              <a:t>Horz</a:t>
            </a:r>
            <a:r>
              <a:rPr lang="en-US" dirty="0" smtClean="0"/>
              <a:t> OK? </a:t>
            </a:r>
            <a:r>
              <a:rPr lang="en-US" dirty="0" smtClean="0">
                <a:sym typeface="Wingdings"/>
              </a:rPr>
              <a:t> </a:t>
            </a:r>
            <a:r>
              <a:rPr lang="en-US" dirty="0" smtClean="0">
                <a:latin typeface="+mn-lt"/>
              </a:rPr>
              <a:t>Malta Escarpment ETOPO2</a:t>
            </a:r>
            <a:endParaRPr lang="en-US" dirty="0">
              <a:latin typeface="+mn-lt"/>
            </a:endParaRPr>
          </a:p>
        </p:txBody>
      </p:sp>
      <p:sp>
        <p:nvSpPr>
          <p:cNvPr id="13" name="TextBox 12"/>
          <p:cNvSpPr txBox="1"/>
          <p:nvPr/>
        </p:nvSpPr>
        <p:spPr>
          <a:xfrm>
            <a:off x="525297" y="5802361"/>
            <a:ext cx="3776098" cy="646331"/>
          </a:xfrm>
          <a:prstGeom prst="rect">
            <a:avLst/>
          </a:prstGeom>
          <a:noFill/>
        </p:spPr>
        <p:txBody>
          <a:bodyPr wrap="none" rtlCol="0">
            <a:spAutoFit/>
          </a:bodyPr>
          <a:lstStyle/>
          <a:p>
            <a:r>
              <a:rPr lang="en-US" dirty="0" smtClean="0">
                <a:latin typeface="+mn-lt"/>
              </a:rPr>
              <a:t>Ray D/E increases by twice the slope</a:t>
            </a:r>
          </a:p>
          <a:p>
            <a:r>
              <a:rPr lang="en-US" dirty="0" smtClean="0">
                <a:latin typeface="+mn-lt"/>
              </a:rPr>
              <a:t>to within 10</a:t>
            </a:r>
            <a:r>
              <a:rPr lang="en-US" baseline="30000" dirty="0" smtClean="0">
                <a:latin typeface="+mn-lt"/>
              </a:rPr>
              <a:t>-5</a:t>
            </a:r>
            <a:r>
              <a:rPr lang="en-US" dirty="0" smtClean="0">
                <a:latin typeface="+mn-lt"/>
              </a:rPr>
              <a:t> deg maximum deviation.</a:t>
            </a:r>
          </a:p>
        </p:txBody>
      </p:sp>
      <p:sp>
        <p:nvSpPr>
          <p:cNvPr id="14" name="TextBox 13"/>
          <p:cNvSpPr txBox="1"/>
          <p:nvPr/>
        </p:nvSpPr>
        <p:spPr>
          <a:xfrm>
            <a:off x="5201066" y="5802361"/>
            <a:ext cx="3245632" cy="646331"/>
          </a:xfrm>
          <a:prstGeom prst="rect">
            <a:avLst/>
          </a:prstGeom>
          <a:noFill/>
        </p:spPr>
        <p:txBody>
          <a:bodyPr wrap="none" rtlCol="0">
            <a:spAutoFit/>
          </a:bodyPr>
          <a:lstStyle/>
          <a:p>
            <a:r>
              <a:rPr lang="en-US" dirty="0" smtClean="0">
                <a:latin typeface="+mn-lt"/>
              </a:rPr>
              <a:t>Reflection from realistic bottom </a:t>
            </a:r>
          </a:p>
          <a:p>
            <a:r>
              <a:rPr lang="en-US" dirty="0" smtClean="0">
                <a:latin typeface="+mn-lt"/>
              </a:rPr>
              <a:t>causes out of plane paths.</a:t>
            </a:r>
          </a:p>
        </p:txBody>
      </p:sp>
      <p:sp>
        <p:nvSpPr>
          <p:cNvPr id="15" name="Rectangle 14"/>
          <p:cNvSpPr/>
          <p:nvPr/>
        </p:nvSpPr>
        <p:spPr>
          <a:xfrm>
            <a:off x="5251043" y="1948934"/>
            <a:ext cx="1326004" cy="461665"/>
          </a:xfrm>
          <a:prstGeom prst="rect">
            <a:avLst/>
          </a:prstGeom>
          <a:solidFill>
            <a:schemeClr val="bg1"/>
          </a:solidFill>
        </p:spPr>
        <p:txBody>
          <a:bodyPr wrap="none">
            <a:spAutoFit/>
          </a:bodyPr>
          <a:lstStyle/>
          <a:p>
            <a:r>
              <a:rPr lang="en-US" sz="1200" dirty="0" smtClean="0">
                <a:latin typeface="+mn-lt"/>
              </a:rPr>
              <a:t>top view</a:t>
            </a:r>
          </a:p>
          <a:p>
            <a:r>
              <a:rPr lang="en-US" sz="1200" dirty="0" smtClean="0">
                <a:latin typeface="+mn-lt"/>
              </a:rPr>
              <a:t>50 </a:t>
            </a:r>
            <a:r>
              <a:rPr lang="en-US" sz="1200" dirty="0" err="1" smtClean="0">
                <a:latin typeface="+mn-lt"/>
              </a:rPr>
              <a:t>msec</a:t>
            </a:r>
            <a:r>
              <a:rPr lang="en-US" sz="1200" dirty="0" smtClean="0">
                <a:latin typeface="+mn-lt"/>
              </a:rPr>
              <a:t> time step</a:t>
            </a:r>
            <a:endParaRPr lang="en-US" sz="1200" dirty="0">
              <a:latin typeface="+mn-lt"/>
            </a:endParaRPr>
          </a:p>
        </p:txBody>
      </p:sp>
      <p:sp>
        <p:nvSpPr>
          <p:cNvPr id="16" name="Rectangle 15"/>
          <p:cNvSpPr/>
          <p:nvPr/>
        </p:nvSpPr>
        <p:spPr>
          <a:xfrm>
            <a:off x="2841218" y="4044434"/>
            <a:ext cx="1308500" cy="646331"/>
          </a:xfrm>
          <a:prstGeom prst="rect">
            <a:avLst/>
          </a:prstGeom>
          <a:noFill/>
        </p:spPr>
        <p:txBody>
          <a:bodyPr wrap="none">
            <a:spAutoFit/>
          </a:bodyPr>
          <a:lstStyle/>
          <a:p>
            <a:r>
              <a:rPr lang="en-US" sz="1200" dirty="0" smtClean="0">
                <a:latin typeface="+mn-lt"/>
              </a:rPr>
              <a:t>side view</a:t>
            </a:r>
          </a:p>
          <a:p>
            <a:r>
              <a:rPr lang="en-US" sz="1200" dirty="0" smtClean="0">
                <a:latin typeface="+mn-lt"/>
              </a:rPr>
              <a:t>1 </a:t>
            </a:r>
            <a:r>
              <a:rPr lang="en-US" sz="1200" dirty="0" err="1" smtClean="0">
                <a:latin typeface="+mn-lt"/>
              </a:rPr>
              <a:t>msec</a:t>
            </a:r>
            <a:r>
              <a:rPr lang="en-US" sz="1200" dirty="0" smtClean="0">
                <a:latin typeface="+mn-lt"/>
              </a:rPr>
              <a:t> time step</a:t>
            </a:r>
          </a:p>
          <a:p>
            <a:r>
              <a:rPr lang="en-US" sz="1200" dirty="0" smtClean="0">
                <a:latin typeface="+mn-lt"/>
              </a:rPr>
              <a:t>to measure angles</a:t>
            </a:r>
            <a:endParaRPr lang="en-US" sz="1200" dirty="0">
              <a:latin typeface="+mn-lt"/>
            </a:endParaRPr>
          </a:p>
        </p:txBody>
      </p:sp>
      <p:cxnSp>
        <p:nvCxnSpPr>
          <p:cNvPr id="18" name="Straight Arrow Connector 17"/>
          <p:cNvCxnSpPr/>
          <p:nvPr/>
        </p:nvCxnSpPr>
        <p:spPr bwMode="auto">
          <a:xfrm flipV="1">
            <a:off x="6629400" y="3409950"/>
            <a:ext cx="838200" cy="333376"/>
          </a:xfrm>
          <a:prstGeom prst="straightConnector1">
            <a:avLst/>
          </a:prstGeom>
          <a:noFill/>
          <a:ln w="19050" cap="flat" cmpd="sng" algn="ctr">
            <a:solidFill>
              <a:srgbClr val="C00000"/>
            </a:solidFill>
            <a:prstDash val="solid"/>
            <a:round/>
            <a:headEnd type="none" w="med" len="med"/>
            <a:tailEnd type="arrow"/>
          </a:ln>
          <a:effectLst/>
        </p:spPr>
      </p:cxnSp>
      <p:sp>
        <p:nvSpPr>
          <p:cNvPr id="20" name="Rectangle 19"/>
          <p:cNvSpPr/>
          <p:nvPr/>
        </p:nvSpPr>
        <p:spPr>
          <a:xfrm>
            <a:off x="6975068" y="3558659"/>
            <a:ext cx="943913" cy="276999"/>
          </a:xfrm>
          <a:prstGeom prst="rect">
            <a:avLst/>
          </a:prstGeom>
          <a:noFill/>
        </p:spPr>
        <p:txBody>
          <a:bodyPr wrap="none">
            <a:spAutoFit/>
          </a:bodyPr>
          <a:lstStyle/>
          <a:p>
            <a:r>
              <a:rPr lang="en-US" sz="1200" b="1" dirty="0" err="1" smtClean="0">
                <a:solidFill>
                  <a:srgbClr val="C00000"/>
                </a:solidFill>
                <a:latin typeface="+mn-lt"/>
              </a:rPr>
              <a:t>downslope</a:t>
            </a:r>
            <a:endParaRPr lang="en-US" sz="1200" b="1" dirty="0">
              <a:solidFill>
                <a:srgbClr val="C00000"/>
              </a:solidFill>
              <a:latin typeface="+mn-lt"/>
            </a:endParaRPr>
          </a:p>
        </p:txBody>
      </p:sp>
      <p:cxnSp>
        <p:nvCxnSpPr>
          <p:cNvPr id="29" name="Straight Arrow Connector 28"/>
          <p:cNvCxnSpPr/>
          <p:nvPr/>
        </p:nvCxnSpPr>
        <p:spPr bwMode="auto">
          <a:xfrm rot="16200000" flipH="1">
            <a:off x="881062" y="2786061"/>
            <a:ext cx="247651" cy="85725"/>
          </a:xfrm>
          <a:prstGeom prst="straightConnector1">
            <a:avLst/>
          </a:prstGeom>
          <a:noFill/>
          <a:ln w="15875" cap="flat" cmpd="sng" algn="ctr">
            <a:solidFill>
              <a:srgbClr val="0000CC"/>
            </a:solidFill>
            <a:prstDash val="solid"/>
            <a:round/>
            <a:headEnd type="none" w="med" len="med"/>
            <a:tailEnd type="arrow"/>
          </a:ln>
          <a:effectLst/>
        </p:spPr>
      </p:cxnSp>
      <p:cxnSp>
        <p:nvCxnSpPr>
          <p:cNvPr id="32" name="Straight Arrow Connector 31"/>
          <p:cNvCxnSpPr/>
          <p:nvPr/>
        </p:nvCxnSpPr>
        <p:spPr bwMode="auto">
          <a:xfrm rot="5400000" flipH="1" flipV="1">
            <a:off x="2846784" y="3094436"/>
            <a:ext cx="180977" cy="30956"/>
          </a:xfrm>
          <a:prstGeom prst="straightConnector1">
            <a:avLst/>
          </a:prstGeom>
          <a:noFill/>
          <a:ln w="15875" cap="flat" cmpd="sng" algn="ctr">
            <a:solidFill>
              <a:srgbClr val="0000CC"/>
            </a:solidFill>
            <a:prstDash val="solid"/>
            <a:round/>
            <a:headEnd type="none" w="med" len="med"/>
            <a:tailEnd type="arrow"/>
          </a:ln>
          <a:effectLst/>
        </p:spPr>
      </p:cxnSp>
      <p:cxnSp>
        <p:nvCxnSpPr>
          <p:cNvPr id="38" name="Straight Arrow Connector 37"/>
          <p:cNvCxnSpPr/>
          <p:nvPr/>
        </p:nvCxnSpPr>
        <p:spPr bwMode="auto">
          <a:xfrm rot="5400000" flipH="1" flipV="1">
            <a:off x="3505202" y="2795592"/>
            <a:ext cx="180977" cy="30956"/>
          </a:xfrm>
          <a:prstGeom prst="straightConnector1">
            <a:avLst/>
          </a:prstGeom>
          <a:noFill/>
          <a:ln w="15875" cap="flat" cmpd="sng" algn="ctr">
            <a:solidFill>
              <a:srgbClr val="0000CC"/>
            </a:solidFill>
            <a:prstDash val="solid"/>
            <a:round/>
            <a:headEnd type="none" w="med" len="med"/>
            <a:tailEnd type="arrow"/>
          </a:ln>
          <a:effectLst/>
        </p:spPr>
      </p:cxnSp>
      <p:cxnSp>
        <p:nvCxnSpPr>
          <p:cNvPr id="39" name="Straight Arrow Connector 38"/>
          <p:cNvCxnSpPr/>
          <p:nvPr/>
        </p:nvCxnSpPr>
        <p:spPr bwMode="auto">
          <a:xfrm rot="5400000" flipH="1" flipV="1">
            <a:off x="1741883" y="3713561"/>
            <a:ext cx="180977" cy="30956"/>
          </a:xfrm>
          <a:prstGeom prst="straightConnector1">
            <a:avLst/>
          </a:prstGeom>
          <a:noFill/>
          <a:ln w="15875" cap="flat" cmpd="sng" algn="ctr">
            <a:solidFill>
              <a:srgbClr val="0000CC"/>
            </a:solidFill>
            <a:prstDash val="solid"/>
            <a:round/>
            <a:headEnd type="none" w="med" len="med"/>
            <a:tailEnd type="arrow"/>
          </a:ln>
          <a:effectLst/>
        </p:spPr>
      </p:cxnSp>
      <p:cxnSp>
        <p:nvCxnSpPr>
          <p:cNvPr id="44" name="Straight Arrow Connector 43"/>
          <p:cNvCxnSpPr/>
          <p:nvPr/>
        </p:nvCxnSpPr>
        <p:spPr bwMode="auto">
          <a:xfrm rot="5400000" flipH="1" flipV="1">
            <a:off x="7653337" y="3262313"/>
            <a:ext cx="1733550" cy="9525"/>
          </a:xfrm>
          <a:prstGeom prst="straightConnector1">
            <a:avLst/>
          </a:prstGeom>
          <a:noFill/>
          <a:ln w="19050" cap="flat" cmpd="sng" algn="ctr">
            <a:solidFill>
              <a:schemeClr val="accent5">
                <a:lumMod val="50000"/>
              </a:schemeClr>
            </a:solidFill>
            <a:prstDash val="solid"/>
            <a:round/>
            <a:headEnd type="none" w="med" len="med"/>
            <a:tailEnd type="arrow"/>
          </a:ln>
          <a:effectLst/>
        </p:spPr>
      </p:cxnSp>
      <p:sp>
        <p:nvSpPr>
          <p:cNvPr id="47" name="Rectangle 46"/>
          <p:cNvSpPr/>
          <p:nvPr/>
        </p:nvSpPr>
        <p:spPr>
          <a:xfrm>
            <a:off x="7375118" y="2910959"/>
            <a:ext cx="1133644" cy="276999"/>
          </a:xfrm>
          <a:prstGeom prst="rect">
            <a:avLst/>
          </a:prstGeom>
          <a:solidFill>
            <a:schemeClr val="bg1"/>
          </a:solidFill>
        </p:spPr>
        <p:txBody>
          <a:bodyPr wrap="none">
            <a:spAutoFit/>
          </a:bodyPr>
          <a:lstStyle/>
          <a:p>
            <a:r>
              <a:rPr lang="en-US" sz="1200" b="1" dirty="0" smtClean="0">
                <a:solidFill>
                  <a:schemeClr val="accent1">
                    <a:lumMod val="75000"/>
                  </a:schemeClr>
                </a:solidFill>
                <a:latin typeface="+mn-lt"/>
              </a:rPr>
              <a:t>18 </a:t>
            </a:r>
            <a:r>
              <a:rPr lang="en-US" sz="1200" b="1" dirty="0" err="1" smtClean="0">
                <a:solidFill>
                  <a:schemeClr val="accent1">
                    <a:lumMod val="75000"/>
                  </a:schemeClr>
                </a:solidFill>
                <a:latin typeface="+mn-lt"/>
              </a:rPr>
              <a:t>nmi</a:t>
            </a:r>
            <a:r>
              <a:rPr lang="en-US" sz="1200" b="1" dirty="0" smtClean="0">
                <a:solidFill>
                  <a:schemeClr val="accent1">
                    <a:lumMod val="75000"/>
                  </a:schemeClr>
                </a:solidFill>
                <a:latin typeface="+mn-lt"/>
              </a:rPr>
              <a:t> offset</a:t>
            </a:r>
            <a:endParaRPr lang="en-US" sz="1200" b="1" dirty="0">
              <a:solidFill>
                <a:schemeClr val="accent1">
                  <a:lumMod val="75000"/>
                </a:schemeClr>
              </a:solidFill>
              <a:latin typeface="+mn-lt"/>
            </a:endParaRPr>
          </a:p>
        </p:txBody>
      </p:sp>
      <p:sp>
        <p:nvSpPr>
          <p:cNvPr id="22" name="TextBox 21"/>
          <p:cNvSpPr txBox="1"/>
          <p:nvPr/>
        </p:nvSpPr>
        <p:spPr>
          <a:xfrm>
            <a:off x="7115205" y="5048651"/>
            <a:ext cx="989373" cy="646331"/>
          </a:xfrm>
          <a:prstGeom prst="rect">
            <a:avLst/>
          </a:prstGeom>
          <a:noFill/>
        </p:spPr>
        <p:txBody>
          <a:bodyPr wrap="none" rtlCol="0">
            <a:spAutoFit/>
          </a:bodyPr>
          <a:lstStyle/>
          <a:p>
            <a:r>
              <a:rPr lang="en-US" sz="1200" b="1" u="sng" dirty="0" smtClean="0"/>
              <a:t>Bounces</a:t>
            </a:r>
          </a:p>
          <a:p>
            <a:r>
              <a:rPr lang="en-US" sz="1200" b="1" dirty="0" smtClean="0"/>
              <a:t>      bottom</a:t>
            </a:r>
          </a:p>
          <a:p>
            <a:r>
              <a:rPr lang="en-US" sz="1200" b="1" dirty="0" smtClean="0"/>
              <a:t>      surface</a:t>
            </a:r>
            <a:endParaRPr lang="en-US" sz="1200" b="1" dirty="0"/>
          </a:p>
        </p:txBody>
      </p:sp>
      <p:sp>
        <p:nvSpPr>
          <p:cNvPr id="23" name="Oval 22"/>
          <p:cNvSpPr/>
          <p:nvPr/>
        </p:nvSpPr>
        <p:spPr bwMode="auto">
          <a:xfrm>
            <a:off x="7280728" y="5515172"/>
            <a:ext cx="87548" cy="77821"/>
          </a:xfrm>
          <a:prstGeom prst="ellipse">
            <a:avLst/>
          </a:prstGeom>
          <a:noFill/>
          <a:ln w="19050"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Oval 23"/>
          <p:cNvSpPr/>
          <p:nvPr/>
        </p:nvSpPr>
        <p:spPr bwMode="auto">
          <a:xfrm>
            <a:off x="7280724" y="5330106"/>
            <a:ext cx="87548" cy="7782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25" name="Picture 1" descr="C:\Documents and Settings\sreilly\Local Settings\Temporary Internet Files\Content.IE5\WD2R0DMF\MC900441310[1].png"/>
          <p:cNvPicPr>
            <a:picLocks noChangeAspect="1" noChangeArrowheads="1"/>
          </p:cNvPicPr>
          <p:nvPr/>
        </p:nvPicPr>
        <p:blipFill>
          <a:blip r:embed="rId5" cstate="print"/>
          <a:srcRect/>
          <a:stretch>
            <a:fillRect/>
          </a:stretch>
        </p:blipFill>
        <p:spPr bwMode="auto">
          <a:xfrm>
            <a:off x="4230909" y="5718628"/>
            <a:ext cx="950686" cy="95068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Eigenrays</a:t>
            </a:r>
            <a:r>
              <a:rPr lang="en-US" dirty="0" smtClean="0"/>
              <a:t>: Wavefront Interpolation near Targets</a:t>
            </a:r>
            <a:endParaRPr 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6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6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6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6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 name="Slide Number Placeholder 22"/>
          <p:cNvSpPr>
            <a:spLocks noGrp="1"/>
          </p:cNvSpPr>
          <p:nvPr>
            <p:ph type="sldNum" sz="quarter" idx="11"/>
          </p:nvPr>
        </p:nvSpPr>
        <p:spPr/>
        <p:txBody>
          <a:bodyPr/>
          <a:lstStyle/>
          <a:p>
            <a:pPr>
              <a:defRPr/>
            </a:pPr>
            <a:r>
              <a:rPr lang="en-US" smtClean="0"/>
              <a:t>SLIDE </a:t>
            </a:r>
            <a:fld id="{3B8B9DC0-D67D-46A3-B6E3-25B506645E13}" type="slidenum">
              <a:rPr lang="en-US" smtClean="0"/>
              <a:pPr>
                <a:defRPr/>
              </a:pPr>
              <a:t>12</a:t>
            </a:fld>
            <a:endParaRPr lang="en-US"/>
          </a:p>
        </p:txBody>
      </p:sp>
      <p:grpSp>
        <p:nvGrpSpPr>
          <p:cNvPr id="33" name="Group 32"/>
          <p:cNvGrpSpPr/>
          <p:nvPr/>
        </p:nvGrpSpPr>
        <p:grpSpPr>
          <a:xfrm>
            <a:off x="5641717" y="1323975"/>
            <a:ext cx="3312318" cy="5361980"/>
            <a:chOff x="5098792" y="1323975"/>
            <a:chExt cx="3312318" cy="5361980"/>
          </a:xfrm>
        </p:grpSpPr>
        <p:graphicFrame>
          <p:nvGraphicFramePr>
            <p:cNvPr id="27653" name="Object 5"/>
            <p:cNvGraphicFramePr>
              <a:graphicFrameLocks noChangeAspect="1"/>
            </p:cNvGraphicFramePr>
            <p:nvPr/>
          </p:nvGraphicFramePr>
          <p:xfrm>
            <a:off x="5513922" y="1698625"/>
            <a:ext cx="2665412" cy="993775"/>
          </p:xfrm>
          <a:graphic>
            <a:graphicData uri="http://schemas.openxmlformats.org/presentationml/2006/ole">
              <p:oleObj spid="_x0000_s38915" name="Equation" r:id="rId3" imgW="1193760" imgH="444240" progId="Equation.3">
                <p:embed/>
              </p:oleObj>
            </a:graphicData>
          </a:graphic>
        </p:graphicFrame>
        <p:graphicFrame>
          <p:nvGraphicFramePr>
            <p:cNvPr id="27655" name="Object 7"/>
            <p:cNvGraphicFramePr>
              <a:graphicFrameLocks noChangeAspect="1"/>
            </p:cNvGraphicFramePr>
            <p:nvPr/>
          </p:nvGraphicFramePr>
          <p:xfrm>
            <a:off x="5948897" y="2674938"/>
            <a:ext cx="1795462" cy="1143000"/>
          </p:xfrm>
          <a:graphic>
            <a:graphicData uri="http://schemas.openxmlformats.org/presentationml/2006/ole">
              <p:oleObj spid="_x0000_s38916" name="Equation" r:id="rId4" imgW="799920" imgH="507960" progId="Equation.3">
                <p:embed/>
              </p:oleObj>
            </a:graphicData>
          </a:graphic>
        </p:graphicFrame>
        <p:graphicFrame>
          <p:nvGraphicFramePr>
            <p:cNvPr id="27657" name="Object 9"/>
            <p:cNvGraphicFramePr>
              <a:graphicFrameLocks noChangeAspect="1"/>
            </p:cNvGraphicFramePr>
            <p:nvPr/>
          </p:nvGraphicFramePr>
          <p:xfrm>
            <a:off x="5487728" y="3830638"/>
            <a:ext cx="2717800" cy="1143000"/>
          </p:xfrm>
          <a:graphic>
            <a:graphicData uri="http://schemas.openxmlformats.org/presentationml/2006/ole">
              <p:oleObj spid="_x0000_s38917" name="Equation" r:id="rId5" imgW="1218960" imgH="507960" progId="Equation.3">
                <p:embed/>
              </p:oleObj>
            </a:graphicData>
          </a:graphic>
        </p:graphicFrame>
        <p:graphicFrame>
          <p:nvGraphicFramePr>
            <p:cNvPr id="16" name="Object 5"/>
            <p:cNvGraphicFramePr>
              <a:graphicFrameLocks noChangeAspect="1"/>
            </p:cNvGraphicFramePr>
            <p:nvPr/>
          </p:nvGraphicFramePr>
          <p:xfrm>
            <a:off x="6109234" y="4956175"/>
            <a:ext cx="1474788" cy="682625"/>
          </p:xfrm>
          <a:graphic>
            <a:graphicData uri="http://schemas.openxmlformats.org/presentationml/2006/ole">
              <p:oleObj spid="_x0000_s38918" name="Equation" r:id="rId6" imgW="660240" imgH="304560" progId="Equation.3">
                <p:embed/>
              </p:oleObj>
            </a:graphicData>
          </a:graphic>
        </p:graphicFrame>
        <p:sp>
          <p:nvSpPr>
            <p:cNvPr id="17" name="TextBox 16"/>
            <p:cNvSpPr txBox="1"/>
            <p:nvPr/>
          </p:nvSpPr>
          <p:spPr>
            <a:xfrm>
              <a:off x="5282147" y="1323975"/>
              <a:ext cx="3128963" cy="369332"/>
            </a:xfrm>
            <a:prstGeom prst="rect">
              <a:avLst/>
            </a:prstGeom>
            <a:noFill/>
          </p:spPr>
          <p:txBody>
            <a:bodyPr wrap="square" rtlCol="0">
              <a:spAutoFit/>
            </a:bodyPr>
            <a:lstStyle/>
            <a:p>
              <a:r>
                <a:rPr lang="en-US" dirty="0" smtClean="0">
                  <a:solidFill>
                    <a:schemeClr val="accent1">
                      <a:lumMod val="75000"/>
                    </a:schemeClr>
                  </a:solidFill>
                </a:rPr>
                <a:t>Taylor series on d</a:t>
              </a:r>
              <a:r>
                <a:rPr lang="en-US" baseline="30000" dirty="0" smtClean="0">
                  <a:solidFill>
                    <a:schemeClr val="accent1">
                      <a:lumMod val="75000"/>
                    </a:schemeClr>
                  </a:solidFill>
                </a:rPr>
                <a:t>2</a:t>
              </a:r>
              <a:r>
                <a:rPr lang="en-US" dirty="0" smtClean="0">
                  <a:solidFill>
                    <a:schemeClr val="accent1">
                      <a:lumMod val="75000"/>
                    </a:schemeClr>
                  </a:solidFill>
                </a:rPr>
                <a:t> derivative</a:t>
              </a:r>
              <a:endParaRPr lang="en-US" dirty="0">
                <a:solidFill>
                  <a:schemeClr val="accent1">
                    <a:lumMod val="75000"/>
                  </a:schemeClr>
                </a:solidFill>
              </a:endParaRPr>
            </a:p>
          </p:txBody>
        </p:sp>
        <p:sp>
          <p:nvSpPr>
            <p:cNvPr id="20" name="TextBox 19"/>
            <p:cNvSpPr txBox="1"/>
            <p:nvPr/>
          </p:nvSpPr>
          <p:spPr>
            <a:xfrm>
              <a:off x="5098792" y="5762625"/>
              <a:ext cx="3205162" cy="923330"/>
            </a:xfrm>
            <a:prstGeom prst="rect">
              <a:avLst/>
            </a:prstGeom>
            <a:noFill/>
          </p:spPr>
          <p:txBody>
            <a:bodyPr wrap="square" rtlCol="0">
              <a:spAutoFit/>
            </a:bodyPr>
            <a:lstStyle/>
            <a:p>
              <a:r>
                <a:rPr lang="en-US" dirty="0" smtClean="0">
                  <a:solidFill>
                    <a:schemeClr val="accent1">
                      <a:lumMod val="75000"/>
                    </a:schemeClr>
                  </a:solidFill>
                </a:rPr>
                <a:t>Neighboring Gaussian beams reuse </a:t>
              </a:r>
              <a:r>
                <a:rPr lang="en-US" dirty="0" smtClean="0">
                  <a:solidFill>
                    <a:schemeClr val="accent1">
                      <a:lumMod val="75000"/>
                    </a:schemeClr>
                  </a:solidFill>
                  <a:latin typeface="Symbol" pitchFamily="18" charset="2"/>
                </a:rPr>
                <a:t>r</a:t>
              </a:r>
              <a:r>
                <a:rPr lang="en-US" dirty="0" smtClean="0">
                  <a:solidFill>
                    <a:schemeClr val="accent1">
                      <a:lumMod val="75000"/>
                    </a:schemeClr>
                  </a:solidFill>
                </a:rPr>
                <a:t> </a:t>
              </a:r>
              <a:r>
                <a:rPr lang="en-US" dirty="0" smtClean="0">
                  <a:solidFill>
                    <a:schemeClr val="accent1">
                      <a:lumMod val="75000"/>
                    </a:schemeClr>
                  </a:solidFill>
                  <a:sym typeface="Wingdings"/>
                </a:rPr>
                <a:t> </a:t>
              </a:r>
              <a:r>
                <a:rPr lang="en-US" dirty="0" smtClean="0">
                  <a:solidFill>
                    <a:schemeClr val="accent1">
                      <a:lumMod val="75000"/>
                    </a:schemeClr>
                  </a:solidFill>
                </a:rPr>
                <a:t>speed benefit of time-domain ray tracing</a:t>
              </a:r>
              <a:endParaRPr lang="en-US" dirty="0">
                <a:solidFill>
                  <a:schemeClr val="accent1">
                    <a:lumMod val="75000"/>
                  </a:schemeClr>
                </a:solidFill>
              </a:endParaRPr>
            </a:p>
          </p:txBody>
        </p:sp>
      </p:grpSp>
      <p:grpSp>
        <p:nvGrpSpPr>
          <p:cNvPr id="32" name="Group 31"/>
          <p:cNvGrpSpPr/>
          <p:nvPr/>
        </p:nvGrpSpPr>
        <p:grpSpPr>
          <a:xfrm>
            <a:off x="301625" y="1458914"/>
            <a:ext cx="5518150" cy="5103096"/>
            <a:chOff x="301625" y="1458914"/>
            <a:chExt cx="5518150" cy="5103096"/>
          </a:xfrm>
        </p:grpSpPr>
        <p:grpSp>
          <p:nvGrpSpPr>
            <p:cNvPr id="31" name="Group 30"/>
            <p:cNvGrpSpPr/>
            <p:nvPr/>
          </p:nvGrpSpPr>
          <p:grpSpPr>
            <a:xfrm>
              <a:off x="301625" y="1458914"/>
              <a:ext cx="5518150" cy="5103096"/>
              <a:chOff x="3540125" y="1649414"/>
              <a:chExt cx="5518150" cy="5103096"/>
            </a:xfrm>
          </p:grpSpPr>
          <p:graphicFrame>
            <p:nvGraphicFramePr>
              <p:cNvPr id="27651" name="Object 3"/>
              <p:cNvGraphicFramePr>
                <a:graphicFrameLocks noChangeAspect="1"/>
              </p:cNvGraphicFramePr>
              <p:nvPr/>
            </p:nvGraphicFramePr>
            <p:xfrm>
              <a:off x="3540125" y="1752600"/>
              <a:ext cx="5518150" cy="3733800"/>
            </p:xfrm>
            <a:graphic>
              <a:graphicData uri="http://schemas.openxmlformats.org/presentationml/2006/ole">
                <p:oleObj spid="_x0000_s38914" r:id="rId7" imgW="4572000" imgH="2743200" progId="">
                  <p:embed/>
                </p:oleObj>
              </a:graphicData>
            </a:graphic>
          </p:graphicFrame>
          <p:sp>
            <p:nvSpPr>
              <p:cNvPr id="15" name="TextBox 14"/>
              <p:cNvSpPr txBox="1"/>
              <p:nvPr/>
            </p:nvSpPr>
            <p:spPr>
              <a:xfrm>
                <a:off x="3724275" y="5429071"/>
                <a:ext cx="4981877" cy="1323439"/>
              </a:xfrm>
              <a:prstGeom prst="rect">
                <a:avLst/>
              </a:prstGeom>
              <a:noFill/>
            </p:spPr>
            <p:txBody>
              <a:bodyPr wrap="none" rtlCol="0">
                <a:spAutoFit/>
              </a:bodyPr>
              <a:lstStyle/>
              <a:p>
                <a:r>
                  <a:rPr lang="en-US" sz="1600" dirty="0" smtClean="0">
                    <a:latin typeface="Symbol" pitchFamily="18" charset="2"/>
                  </a:rPr>
                  <a:t>t</a:t>
                </a:r>
                <a:r>
                  <a:rPr lang="en-US" sz="1600" dirty="0" smtClean="0">
                    <a:latin typeface="+mn-lt"/>
                  </a:rPr>
                  <a:t> = travel time, </a:t>
                </a:r>
                <a:r>
                  <a:rPr lang="en-US" sz="1600" dirty="0" smtClean="0">
                    <a:latin typeface="Symbol" pitchFamily="18" charset="2"/>
                  </a:rPr>
                  <a:t>m</a:t>
                </a:r>
                <a:r>
                  <a:rPr lang="en-US" sz="1600" dirty="0" smtClean="0">
                    <a:latin typeface="+mn-lt"/>
                  </a:rPr>
                  <a:t> = launch D/E angle, </a:t>
                </a:r>
                <a:r>
                  <a:rPr lang="en-US" sz="1600" dirty="0" smtClean="0">
                    <a:latin typeface="Symbol" pitchFamily="18" charset="2"/>
                  </a:rPr>
                  <a:t>j</a:t>
                </a:r>
                <a:r>
                  <a:rPr lang="en-US" sz="1600" dirty="0" smtClean="0">
                    <a:latin typeface="+mn-lt"/>
                  </a:rPr>
                  <a:t> = launch AZ angle</a:t>
                </a:r>
              </a:p>
              <a:p>
                <a:r>
                  <a:rPr lang="en-US" sz="1600" dirty="0" smtClean="0">
                    <a:latin typeface="+mn-lt"/>
                  </a:rPr>
                  <a:t>d = distance from target to wavefront point</a:t>
                </a:r>
              </a:p>
              <a:p>
                <a:r>
                  <a:rPr lang="en-US" sz="1600" dirty="0" smtClean="0">
                    <a:latin typeface="Symbol" pitchFamily="18" charset="2"/>
                  </a:rPr>
                  <a:t>r</a:t>
                </a:r>
                <a:r>
                  <a:rPr lang="en-US" sz="1600" dirty="0" smtClean="0">
                    <a:latin typeface="+mn-lt"/>
                  </a:rPr>
                  <a:t> = offset vector from CPA in time, D/E,  AZ</a:t>
                </a:r>
              </a:p>
              <a:p>
                <a:r>
                  <a:rPr lang="en-US" sz="1600" dirty="0" smtClean="0">
                    <a:latin typeface="+mn-lt"/>
                  </a:rPr>
                  <a:t>g = gradient of squared distance at CPA, and</a:t>
                </a:r>
              </a:p>
              <a:p>
                <a:r>
                  <a:rPr lang="en-US" sz="1600" dirty="0" smtClean="0">
                    <a:latin typeface="+mn-lt"/>
                  </a:rPr>
                  <a:t>H = Hessian matrix of squared distance at CPA.</a:t>
                </a:r>
                <a:endParaRPr lang="en-US" sz="1600" dirty="0">
                  <a:latin typeface="+mn-lt"/>
                </a:endParaRPr>
              </a:p>
            </p:txBody>
          </p:sp>
          <p:sp>
            <p:nvSpPr>
              <p:cNvPr id="19" name="Rectangle 60"/>
              <p:cNvSpPr>
                <a:spLocks noChangeArrowheads="1"/>
              </p:cNvSpPr>
              <p:nvPr/>
            </p:nvSpPr>
            <p:spPr bwMode="auto">
              <a:xfrm>
                <a:off x="7725964" y="3289756"/>
                <a:ext cx="713337"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2">
                        <a:lumMod val="25000"/>
                      </a:schemeClr>
                    </a:solidFill>
                    <a:latin typeface="Times New Roman" pitchFamily="18" charset="0"/>
                  </a:rPr>
                  <a:t>Side view</a:t>
                </a:r>
                <a:endParaRPr lang="en-GB" sz="1400" dirty="0">
                  <a:solidFill>
                    <a:schemeClr val="bg2">
                      <a:lumMod val="25000"/>
                    </a:schemeClr>
                  </a:solidFill>
                  <a:latin typeface="Times New Roman" pitchFamily="18" charset="0"/>
                </a:endParaRPr>
              </a:p>
            </p:txBody>
          </p:sp>
          <p:graphicFrame>
            <p:nvGraphicFramePr>
              <p:cNvPr id="25" name="Object 5"/>
              <p:cNvGraphicFramePr>
                <a:graphicFrameLocks noChangeAspect="1"/>
              </p:cNvGraphicFramePr>
              <p:nvPr/>
            </p:nvGraphicFramePr>
            <p:xfrm>
              <a:off x="5053014" y="1649414"/>
              <a:ext cx="1681162" cy="337880"/>
            </p:xfrm>
            <a:graphic>
              <a:graphicData uri="http://schemas.openxmlformats.org/presentationml/2006/ole">
                <p:oleObj spid="_x0000_s38919" name="Equation" r:id="rId8" imgW="1015920" imgH="203040" progId="Equation.3">
                  <p:embed/>
                </p:oleObj>
              </a:graphicData>
            </a:graphic>
          </p:graphicFrame>
          <p:sp>
            <p:nvSpPr>
              <p:cNvPr id="22" name="TextBox 21"/>
              <p:cNvSpPr txBox="1"/>
              <p:nvPr/>
            </p:nvSpPr>
            <p:spPr>
              <a:xfrm>
                <a:off x="5372100" y="3409950"/>
                <a:ext cx="269626" cy="276999"/>
              </a:xfrm>
              <a:prstGeom prst="rect">
                <a:avLst/>
              </a:prstGeom>
              <a:noFill/>
            </p:spPr>
            <p:txBody>
              <a:bodyPr wrap="none" rtlCol="0">
                <a:spAutoFit/>
              </a:bodyPr>
              <a:lstStyle/>
              <a:p>
                <a:r>
                  <a:rPr lang="en-US" sz="1200" dirty="0" smtClean="0"/>
                  <a:t>2</a:t>
                </a:r>
                <a:endParaRPr lang="en-US" sz="1200" dirty="0"/>
              </a:p>
            </p:txBody>
          </p:sp>
          <p:sp>
            <p:nvSpPr>
              <p:cNvPr id="24" name="Rectangle 23"/>
              <p:cNvSpPr/>
              <p:nvPr/>
            </p:nvSpPr>
            <p:spPr bwMode="auto">
              <a:xfrm>
                <a:off x="4271749" y="1978926"/>
                <a:ext cx="409432" cy="34119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 name="Rectangle 25"/>
              <p:cNvSpPr/>
              <p:nvPr/>
            </p:nvSpPr>
            <p:spPr bwMode="auto">
              <a:xfrm>
                <a:off x="3973773" y="2554407"/>
                <a:ext cx="409432" cy="34119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aphicFrame>
            <p:nvGraphicFramePr>
              <p:cNvPr id="21" name="Object 5"/>
              <p:cNvGraphicFramePr>
                <a:graphicFrameLocks noChangeAspect="1"/>
              </p:cNvGraphicFramePr>
              <p:nvPr/>
            </p:nvGraphicFramePr>
            <p:xfrm>
              <a:off x="3984625" y="2438400"/>
              <a:ext cx="273050" cy="403225"/>
            </p:xfrm>
            <a:graphic>
              <a:graphicData uri="http://schemas.openxmlformats.org/presentationml/2006/ole">
                <p:oleObj spid="_x0000_s38920" name="Equation" r:id="rId9" imgW="164880" imgH="241200" progId="Equation.3">
                  <p:embed/>
                </p:oleObj>
              </a:graphicData>
            </a:graphic>
          </p:graphicFrame>
          <p:graphicFrame>
            <p:nvGraphicFramePr>
              <p:cNvPr id="28" name="Object 5"/>
              <p:cNvGraphicFramePr>
                <a:graphicFrameLocks noChangeAspect="1"/>
              </p:cNvGraphicFramePr>
              <p:nvPr/>
            </p:nvGraphicFramePr>
            <p:xfrm>
              <a:off x="4159250" y="1841500"/>
              <a:ext cx="419100" cy="403225"/>
            </p:xfrm>
            <a:graphic>
              <a:graphicData uri="http://schemas.openxmlformats.org/presentationml/2006/ole">
                <p:oleObj spid="_x0000_s38921" name="Equation" r:id="rId10" imgW="253800" imgH="241200" progId="Equation.3">
                  <p:embed/>
                </p:oleObj>
              </a:graphicData>
            </a:graphic>
          </p:graphicFrame>
        </p:grpSp>
        <p:sp>
          <p:nvSpPr>
            <p:cNvPr id="27" name="Rectangle 26"/>
            <p:cNvSpPr/>
            <p:nvPr/>
          </p:nvSpPr>
          <p:spPr bwMode="auto">
            <a:xfrm>
              <a:off x="419243" y="2935265"/>
              <a:ext cx="409432" cy="34119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aphicFrame>
          <p:nvGraphicFramePr>
            <p:cNvPr id="29" name="Object 5"/>
            <p:cNvGraphicFramePr>
              <a:graphicFrameLocks noChangeAspect="1"/>
            </p:cNvGraphicFramePr>
            <p:nvPr/>
          </p:nvGraphicFramePr>
          <p:xfrm>
            <a:off x="456942" y="2968625"/>
            <a:ext cx="417512" cy="403225"/>
          </p:xfrm>
          <a:graphic>
            <a:graphicData uri="http://schemas.openxmlformats.org/presentationml/2006/ole">
              <p:oleObj spid="_x0000_s38922" name="Equation" r:id="rId11" imgW="253800" imgH="2412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idx="1"/>
          </p:nvPr>
        </p:nvSpPr>
        <p:spPr>
          <a:xfrm>
            <a:off x="0" y="1438274"/>
            <a:ext cx="4391025" cy="4257676"/>
          </a:xfrm>
        </p:spPr>
        <p:txBody>
          <a:bodyPr>
            <a:normAutofit fontScale="85000" lnSpcReduction="20000"/>
          </a:bodyPr>
          <a:lstStyle/>
          <a:p>
            <a:r>
              <a:rPr lang="en-GB" sz="2400" dirty="0" smtClean="0"/>
              <a:t>Use spreading to estimate</a:t>
            </a:r>
            <a:br>
              <a:rPr lang="en-GB" sz="2400" dirty="0" smtClean="0"/>
            </a:br>
            <a:r>
              <a:rPr lang="en-GB" sz="2400" dirty="0" smtClean="0"/>
              <a:t>divergence instead of dynamic ray equations (like GRAB).</a:t>
            </a:r>
          </a:p>
          <a:p>
            <a:r>
              <a:rPr lang="en-GB" sz="2400" dirty="0" smtClean="0"/>
              <a:t>Mostly to avoid normalization problems reported by </a:t>
            </a:r>
            <a:r>
              <a:rPr lang="de-DE" sz="2400" dirty="0" smtClean="0"/>
              <a:t>Baxley, Bucker, &amp; Porter.</a:t>
            </a:r>
            <a:endParaRPr lang="en-GB" sz="2400" dirty="0" smtClean="0"/>
          </a:p>
          <a:p>
            <a:r>
              <a:rPr lang="en-GB" sz="2400" dirty="0" smtClean="0"/>
              <a:t>Form 2-D Gaussian beams that are </a:t>
            </a:r>
            <a:r>
              <a:rPr lang="en-GB" sz="2400" dirty="0" err="1" smtClean="0"/>
              <a:t>centered</a:t>
            </a:r>
            <a:r>
              <a:rPr lang="en-GB" sz="2400" dirty="0" smtClean="0"/>
              <a:t> between rays to make width calculation easier. </a:t>
            </a:r>
          </a:p>
          <a:p>
            <a:r>
              <a:rPr lang="en-GB" sz="2400" dirty="0" smtClean="0"/>
              <a:t>Re-use GRAB min-width factor,</a:t>
            </a:r>
            <a:br>
              <a:rPr lang="en-GB" sz="2400" dirty="0" smtClean="0"/>
            </a:br>
            <a:r>
              <a:rPr lang="en-GB" sz="2400" dirty="0" smtClean="0"/>
              <a:t>but re-cast as natural width + </a:t>
            </a:r>
            <a:r>
              <a:rPr lang="en-GB" sz="2400" dirty="0" err="1" smtClean="0"/>
              <a:t>wavenumber</a:t>
            </a:r>
            <a:r>
              <a:rPr lang="en-GB" sz="2400" dirty="0" smtClean="0"/>
              <a:t> windowing convolution.</a:t>
            </a:r>
          </a:p>
          <a:p>
            <a:r>
              <a:rPr lang="en-GB" sz="2400" dirty="0" smtClean="0"/>
              <a:t>Single eigenray collision used for all Gaussian beams. Time domain approach </a:t>
            </a:r>
            <a:r>
              <a:rPr lang="en-GB" sz="2400" dirty="0" smtClean="0">
                <a:sym typeface="Wingdings"/>
              </a:rPr>
              <a:t> </a:t>
            </a:r>
            <a:r>
              <a:rPr lang="en-GB" sz="2400" dirty="0" smtClean="0"/>
              <a:t>contributions in phase. </a:t>
            </a:r>
          </a:p>
          <a:p>
            <a:endParaRPr lang="en-GB" sz="2400" dirty="0" smtClean="0"/>
          </a:p>
        </p:txBody>
      </p:sp>
      <p:sp>
        <p:nvSpPr>
          <p:cNvPr id="16386" name="Rectangle 1"/>
          <p:cNvSpPr>
            <a:spLocks noGrp="1" noChangeArrowheads="1"/>
          </p:cNvSpPr>
          <p:nvPr>
            <p:ph type="title"/>
          </p:nvPr>
        </p:nvSpPr>
        <p:spPr/>
        <p:txBody>
          <a:bodyPr/>
          <a:lstStyle/>
          <a:p>
            <a:r>
              <a:rPr lang="en-GB" dirty="0" smtClean="0"/>
              <a:t>Hybrid Gaussian Beam TL</a:t>
            </a:r>
          </a:p>
        </p:txBody>
      </p:sp>
      <p:sp>
        <p:nvSpPr>
          <p:cNvPr id="15408" name="Text Box 48"/>
          <p:cNvSpPr txBox="1">
            <a:spLocks noChangeArrowheads="1"/>
          </p:cNvSpPr>
          <p:nvPr/>
        </p:nvSpPr>
        <p:spPr bwMode="auto">
          <a:xfrm>
            <a:off x="7791450" y="1895475"/>
            <a:ext cx="1304925" cy="806450"/>
          </a:xfrm>
          <a:prstGeom prst="rect">
            <a:avLst/>
          </a:prstGeom>
          <a:noFill/>
          <a:ln w="9525">
            <a:noFill/>
            <a:round/>
            <a:headEnd/>
            <a:tailEnd/>
          </a:ln>
        </p:spPr>
        <p:txBody>
          <a:bodyPr lIns="0" tIns="0" rIns="0" bIns="0"/>
          <a:lstStyle/>
          <a:p>
            <a:pP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mn-lt"/>
              </a:rPr>
              <a:t>Gaussian</a:t>
            </a:r>
          </a:p>
          <a:p>
            <a:pP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mn-lt"/>
              </a:rPr>
              <a:t>beam </a:t>
            </a:r>
            <a:r>
              <a:rPr lang="en-GB" dirty="0" err="1">
                <a:solidFill>
                  <a:srgbClr val="C00000"/>
                </a:solidFill>
                <a:latin typeface="+mn-lt"/>
              </a:rPr>
              <a:t>centers</a:t>
            </a:r>
            <a:endParaRPr lang="en-GB" dirty="0">
              <a:solidFill>
                <a:srgbClr val="C00000"/>
              </a:solidFill>
              <a:latin typeface="+mn-lt"/>
            </a:endParaRPr>
          </a:p>
        </p:txBody>
      </p:sp>
      <p:sp>
        <p:nvSpPr>
          <p:cNvPr id="15409" name="Line 49"/>
          <p:cNvSpPr>
            <a:spLocks noChangeShapeType="1"/>
          </p:cNvSpPr>
          <p:nvPr/>
        </p:nvSpPr>
        <p:spPr bwMode="auto">
          <a:xfrm flipH="1">
            <a:off x="6856413" y="2181225"/>
            <a:ext cx="715962" cy="20638"/>
          </a:xfrm>
          <a:prstGeom prst="line">
            <a:avLst/>
          </a:prstGeom>
          <a:noFill/>
          <a:ln w="9360">
            <a:solidFill>
              <a:srgbClr val="C00000"/>
            </a:solidFill>
            <a:miter lim="800000"/>
            <a:headEnd/>
            <a:tailEnd type="triangle" w="med" len="med"/>
          </a:ln>
        </p:spPr>
        <p:txBody>
          <a:bodyPr/>
          <a:lstStyle/>
          <a:p>
            <a:endParaRPr lang="en-US"/>
          </a:p>
        </p:txBody>
      </p:sp>
      <p:sp>
        <p:nvSpPr>
          <p:cNvPr id="16390" name="Text Box 50"/>
          <p:cNvSpPr txBox="1">
            <a:spLocks noChangeArrowheads="1"/>
          </p:cNvSpPr>
          <p:nvPr/>
        </p:nvSpPr>
        <p:spPr bwMode="auto">
          <a:xfrm>
            <a:off x="5562600" y="3724275"/>
            <a:ext cx="914400" cy="381000"/>
          </a:xfrm>
          <a:prstGeom prst="rect">
            <a:avLst/>
          </a:prstGeom>
          <a:solidFill>
            <a:srgbClr val="FFFFFF"/>
          </a:solidFill>
          <a:ln w="9525">
            <a:noFill/>
            <a:round/>
            <a:headEnd/>
            <a:tailEnd/>
          </a:ln>
        </p:spPr>
        <p:txBody>
          <a:bodyPr lIns="0" tIns="0" rIns="0" bIns="0"/>
          <a:lstStyle/>
          <a:p>
            <a:pP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CC"/>
                </a:solidFill>
                <a:latin typeface="+mn-lt"/>
              </a:rPr>
              <a:t>e</a:t>
            </a:r>
            <a:r>
              <a:rPr lang="en-GB" dirty="0" smtClean="0">
                <a:solidFill>
                  <a:srgbClr val="0000CC"/>
                </a:solidFill>
                <a:latin typeface="+mn-lt"/>
              </a:rPr>
              <a:t>igenray</a:t>
            </a:r>
            <a:endParaRPr lang="en-GB" dirty="0">
              <a:solidFill>
                <a:srgbClr val="0000CC"/>
              </a:solidFill>
              <a:latin typeface="+mn-lt"/>
            </a:endParaRPr>
          </a:p>
          <a:p>
            <a:pP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CC"/>
                </a:solidFill>
                <a:latin typeface="+mn-lt"/>
              </a:rPr>
              <a:t>target </a:t>
            </a:r>
            <a:endParaRPr lang="en-GB" dirty="0">
              <a:solidFill>
                <a:srgbClr val="0000CC"/>
              </a:solidFill>
              <a:latin typeface="+mn-lt"/>
            </a:endParaRPr>
          </a:p>
        </p:txBody>
      </p:sp>
      <p:sp>
        <p:nvSpPr>
          <p:cNvPr id="16391" name="Line 51"/>
          <p:cNvSpPr>
            <a:spLocks noChangeShapeType="1"/>
          </p:cNvSpPr>
          <p:nvPr/>
        </p:nvSpPr>
        <p:spPr bwMode="auto">
          <a:xfrm flipV="1">
            <a:off x="6019800" y="3113088"/>
            <a:ext cx="762000" cy="612775"/>
          </a:xfrm>
          <a:prstGeom prst="line">
            <a:avLst/>
          </a:prstGeom>
          <a:noFill/>
          <a:ln w="9360">
            <a:solidFill>
              <a:srgbClr val="0000CC"/>
            </a:solidFill>
            <a:miter lim="800000"/>
            <a:headEnd/>
            <a:tailEnd type="triangle" w="med" len="med"/>
          </a:ln>
        </p:spPr>
        <p:txBody>
          <a:bodyPr/>
          <a:lstStyle/>
          <a:p>
            <a:endParaRPr lang="en-US"/>
          </a:p>
        </p:txBody>
      </p:sp>
      <p:grpSp>
        <p:nvGrpSpPr>
          <p:cNvPr id="3" name="Group 55"/>
          <p:cNvGrpSpPr>
            <a:grpSpLocks/>
          </p:cNvGrpSpPr>
          <p:nvPr/>
        </p:nvGrpSpPr>
        <p:grpSpPr bwMode="auto">
          <a:xfrm>
            <a:off x="6675438" y="1592263"/>
            <a:ext cx="349250" cy="3351212"/>
            <a:chOff x="4205" y="1389"/>
            <a:chExt cx="220" cy="2111"/>
          </a:xfrm>
        </p:grpSpPr>
        <p:sp>
          <p:nvSpPr>
            <p:cNvPr id="16538" name="Freeform 56"/>
            <p:cNvSpPr>
              <a:spLocks noChangeArrowheads="1"/>
            </p:cNvSpPr>
            <p:nvPr/>
          </p:nvSpPr>
          <p:spPr bwMode="auto">
            <a:xfrm>
              <a:off x="4205" y="1389"/>
              <a:ext cx="8" cy="32"/>
            </a:xfrm>
            <a:custGeom>
              <a:avLst/>
              <a:gdLst>
                <a:gd name="T0" fmla="*/ 12 w 12"/>
                <a:gd name="T1" fmla="*/ 0 h 48"/>
                <a:gd name="T2" fmla="*/ 0 w 12"/>
                <a:gd name="T3" fmla="*/ 0 h 48"/>
                <a:gd name="T4" fmla="*/ 0 w 12"/>
                <a:gd name="T5" fmla="*/ 0 h 48"/>
                <a:gd name="T6" fmla="*/ 0 w 12"/>
                <a:gd name="T7" fmla="*/ 48 h 48"/>
                <a:gd name="T8" fmla="*/ 12 w 12"/>
                <a:gd name="T9" fmla="*/ 48 h 48"/>
                <a:gd name="T10" fmla="*/ 12 w 12"/>
                <a:gd name="T11" fmla="*/ 48 h 48"/>
                <a:gd name="T12" fmla="*/ 12 w 12"/>
                <a:gd name="T13" fmla="*/ 0 h 48"/>
                <a:gd name="T14" fmla="*/ 0 60000 65536"/>
                <a:gd name="T15" fmla="*/ 0 60000 65536"/>
                <a:gd name="T16" fmla="*/ 0 60000 65536"/>
                <a:gd name="T17" fmla="*/ 0 60000 65536"/>
                <a:gd name="T18" fmla="*/ 0 60000 65536"/>
                <a:gd name="T19" fmla="*/ 0 60000 65536"/>
                <a:gd name="T20" fmla="*/ 0 60000 65536"/>
                <a:gd name="T21" fmla="*/ 0 w 12"/>
                <a:gd name="T22" fmla="*/ 0 h 48"/>
                <a:gd name="T23" fmla="*/ 12 w 1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48">
                  <a:moveTo>
                    <a:pt x="12" y="0"/>
                  </a:moveTo>
                  <a:lnTo>
                    <a:pt x="0" y="0"/>
                  </a:lnTo>
                  <a:lnTo>
                    <a:pt x="0" y="48"/>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39" name="Freeform 57"/>
            <p:cNvSpPr>
              <a:spLocks noChangeArrowheads="1"/>
            </p:cNvSpPr>
            <p:nvPr/>
          </p:nvSpPr>
          <p:spPr bwMode="auto">
            <a:xfrm>
              <a:off x="4213" y="1436"/>
              <a:ext cx="8" cy="39"/>
            </a:xfrm>
            <a:custGeom>
              <a:avLst/>
              <a:gdLst>
                <a:gd name="T0" fmla="*/ 12 w 12"/>
                <a:gd name="T1" fmla="*/ 12 h 60"/>
                <a:gd name="T2" fmla="*/ 0 w 12"/>
                <a:gd name="T3" fmla="*/ 0 h 60"/>
                <a:gd name="T4" fmla="*/ 0 w 12"/>
                <a:gd name="T5" fmla="*/ 12 h 60"/>
                <a:gd name="T6" fmla="*/ 0 w 12"/>
                <a:gd name="T7" fmla="*/ 60 h 60"/>
                <a:gd name="T8" fmla="*/ 12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40" name="Freeform 58"/>
            <p:cNvSpPr>
              <a:spLocks noChangeArrowheads="1"/>
            </p:cNvSpPr>
            <p:nvPr/>
          </p:nvSpPr>
          <p:spPr bwMode="auto">
            <a:xfrm>
              <a:off x="4221" y="1492"/>
              <a:ext cx="8" cy="39"/>
            </a:xfrm>
            <a:custGeom>
              <a:avLst/>
              <a:gdLst>
                <a:gd name="T0" fmla="*/ 12 w 12"/>
                <a:gd name="T1" fmla="*/ 12 h 60"/>
                <a:gd name="T2" fmla="*/ 0 w 12"/>
                <a:gd name="T3" fmla="*/ 0 h 60"/>
                <a:gd name="T4" fmla="*/ 0 w 12"/>
                <a:gd name="T5" fmla="*/ 12 h 60"/>
                <a:gd name="T6" fmla="*/ 0 w 12"/>
                <a:gd name="T7" fmla="*/ 60 h 60"/>
                <a:gd name="T8" fmla="*/ 12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41" name="Freeform 59"/>
            <p:cNvSpPr>
              <a:spLocks noChangeArrowheads="1"/>
            </p:cNvSpPr>
            <p:nvPr/>
          </p:nvSpPr>
          <p:spPr bwMode="auto">
            <a:xfrm>
              <a:off x="4229" y="1547"/>
              <a:ext cx="7" cy="39"/>
            </a:xfrm>
            <a:custGeom>
              <a:avLst/>
              <a:gdLst>
                <a:gd name="T0" fmla="*/ 11 w 11"/>
                <a:gd name="T1" fmla="*/ 12 h 60"/>
                <a:gd name="T2" fmla="*/ 0 w 11"/>
                <a:gd name="T3" fmla="*/ 0 h 60"/>
                <a:gd name="T4" fmla="*/ 0 w 11"/>
                <a:gd name="T5" fmla="*/ 12 h 60"/>
                <a:gd name="T6" fmla="*/ 0 w 11"/>
                <a:gd name="T7" fmla="*/ 12 h 60"/>
                <a:gd name="T8" fmla="*/ 0 w 11"/>
                <a:gd name="T9" fmla="*/ 60 h 60"/>
                <a:gd name="T10" fmla="*/ 11 w 11"/>
                <a:gd name="T11" fmla="*/ 60 h 60"/>
                <a:gd name="T12" fmla="*/ 11 w 11"/>
                <a:gd name="T13" fmla="*/ 60 h 60"/>
                <a:gd name="T14" fmla="*/ 11 w 11"/>
                <a:gd name="T15" fmla="*/ 12 h 60"/>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60"/>
                <a:gd name="T26" fmla="*/ 11 w 11"/>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60">
                  <a:moveTo>
                    <a:pt x="11" y="12"/>
                  </a:moveTo>
                  <a:lnTo>
                    <a:pt x="0" y="0"/>
                  </a:lnTo>
                  <a:lnTo>
                    <a:pt x="0" y="12"/>
                  </a:lnTo>
                  <a:lnTo>
                    <a:pt x="0" y="60"/>
                  </a:lnTo>
                  <a:lnTo>
                    <a:pt x="11" y="60"/>
                  </a:lnTo>
                  <a:lnTo>
                    <a:pt x="11" y="12"/>
                  </a:lnTo>
                  <a:close/>
                </a:path>
              </a:pathLst>
            </a:custGeom>
            <a:solidFill>
              <a:srgbClr val="000000"/>
            </a:solidFill>
            <a:ln w="9525">
              <a:noFill/>
              <a:round/>
              <a:headEnd/>
              <a:tailEnd/>
            </a:ln>
          </p:spPr>
          <p:txBody>
            <a:bodyPr wrap="none" anchor="ctr"/>
            <a:lstStyle/>
            <a:p>
              <a:endParaRPr lang="en-US"/>
            </a:p>
          </p:txBody>
        </p:sp>
        <p:sp>
          <p:nvSpPr>
            <p:cNvPr id="16542" name="Freeform 60"/>
            <p:cNvSpPr>
              <a:spLocks noChangeArrowheads="1"/>
            </p:cNvSpPr>
            <p:nvPr/>
          </p:nvSpPr>
          <p:spPr bwMode="auto">
            <a:xfrm>
              <a:off x="4236" y="1602"/>
              <a:ext cx="8" cy="39"/>
            </a:xfrm>
            <a:custGeom>
              <a:avLst/>
              <a:gdLst>
                <a:gd name="T0" fmla="*/ 12 w 12"/>
                <a:gd name="T1" fmla="*/ 12 h 60"/>
                <a:gd name="T2" fmla="*/ 0 w 12"/>
                <a:gd name="T3" fmla="*/ 0 h 60"/>
                <a:gd name="T4" fmla="*/ 0 w 12"/>
                <a:gd name="T5" fmla="*/ 12 h 60"/>
                <a:gd name="T6" fmla="*/ 0 w 12"/>
                <a:gd name="T7" fmla="*/ 36 h 60"/>
                <a:gd name="T8" fmla="*/ 0 w 12"/>
                <a:gd name="T9" fmla="*/ 60 h 60"/>
                <a:gd name="T10" fmla="*/ 12 w 12"/>
                <a:gd name="T11" fmla="*/ 60 h 60"/>
                <a:gd name="T12" fmla="*/ 12 w 12"/>
                <a:gd name="T13" fmla="*/ 60 h 60"/>
                <a:gd name="T14" fmla="*/ 12 w 12"/>
                <a:gd name="T15" fmla="*/ 36 h 60"/>
                <a:gd name="T16" fmla="*/ 12 w 12"/>
                <a:gd name="T17" fmla="*/ 12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60"/>
                <a:gd name="T29" fmla="*/ 12 w 12"/>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60">
                  <a:moveTo>
                    <a:pt x="12" y="12"/>
                  </a:moveTo>
                  <a:lnTo>
                    <a:pt x="0" y="0"/>
                  </a:lnTo>
                  <a:lnTo>
                    <a:pt x="0" y="12"/>
                  </a:lnTo>
                  <a:lnTo>
                    <a:pt x="0" y="36"/>
                  </a:lnTo>
                  <a:lnTo>
                    <a:pt x="0" y="60"/>
                  </a:lnTo>
                  <a:lnTo>
                    <a:pt x="12" y="60"/>
                  </a:lnTo>
                  <a:lnTo>
                    <a:pt x="12" y="36"/>
                  </a:lnTo>
                  <a:lnTo>
                    <a:pt x="12" y="12"/>
                  </a:lnTo>
                  <a:close/>
                </a:path>
              </a:pathLst>
            </a:custGeom>
            <a:solidFill>
              <a:srgbClr val="000000"/>
            </a:solidFill>
            <a:ln w="9525">
              <a:noFill/>
              <a:round/>
              <a:headEnd/>
              <a:tailEnd/>
            </a:ln>
          </p:spPr>
          <p:txBody>
            <a:bodyPr wrap="none" anchor="ctr"/>
            <a:lstStyle/>
            <a:p>
              <a:endParaRPr lang="en-US"/>
            </a:p>
          </p:txBody>
        </p:sp>
        <p:sp>
          <p:nvSpPr>
            <p:cNvPr id="16543" name="Freeform 61"/>
            <p:cNvSpPr>
              <a:spLocks noChangeArrowheads="1"/>
            </p:cNvSpPr>
            <p:nvPr/>
          </p:nvSpPr>
          <p:spPr bwMode="auto">
            <a:xfrm>
              <a:off x="4244" y="1658"/>
              <a:ext cx="8" cy="39"/>
            </a:xfrm>
            <a:custGeom>
              <a:avLst/>
              <a:gdLst>
                <a:gd name="T0" fmla="*/ 12 w 12"/>
                <a:gd name="T1" fmla="*/ 12 h 60"/>
                <a:gd name="T2" fmla="*/ 0 w 12"/>
                <a:gd name="T3" fmla="*/ 0 h 60"/>
                <a:gd name="T4" fmla="*/ 0 w 12"/>
                <a:gd name="T5" fmla="*/ 12 h 60"/>
                <a:gd name="T6" fmla="*/ 0 w 12"/>
                <a:gd name="T7" fmla="*/ 60 h 60"/>
                <a:gd name="T8" fmla="*/ 12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44" name="Freeform 62"/>
            <p:cNvSpPr>
              <a:spLocks noChangeArrowheads="1"/>
            </p:cNvSpPr>
            <p:nvPr/>
          </p:nvSpPr>
          <p:spPr bwMode="auto">
            <a:xfrm>
              <a:off x="4252" y="1713"/>
              <a:ext cx="8" cy="39"/>
            </a:xfrm>
            <a:custGeom>
              <a:avLst/>
              <a:gdLst>
                <a:gd name="T0" fmla="*/ 12 w 12"/>
                <a:gd name="T1" fmla="*/ 12 h 60"/>
                <a:gd name="T2" fmla="*/ 0 w 12"/>
                <a:gd name="T3" fmla="*/ 0 h 60"/>
                <a:gd name="T4" fmla="*/ 0 w 12"/>
                <a:gd name="T5" fmla="*/ 12 h 60"/>
                <a:gd name="T6" fmla="*/ 0 w 12"/>
                <a:gd name="T7" fmla="*/ 60 h 60"/>
                <a:gd name="T8" fmla="*/ 12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45" name="Freeform 63"/>
            <p:cNvSpPr>
              <a:spLocks noChangeArrowheads="1"/>
            </p:cNvSpPr>
            <p:nvPr/>
          </p:nvSpPr>
          <p:spPr bwMode="auto">
            <a:xfrm>
              <a:off x="4252" y="1769"/>
              <a:ext cx="16" cy="39"/>
            </a:xfrm>
            <a:custGeom>
              <a:avLst/>
              <a:gdLst>
                <a:gd name="T0" fmla="*/ 12 w 24"/>
                <a:gd name="T1" fmla="*/ 0 h 60"/>
                <a:gd name="T2" fmla="*/ 12 w 24"/>
                <a:gd name="T3" fmla="*/ 0 h 60"/>
                <a:gd name="T4" fmla="*/ 0 w 24"/>
                <a:gd name="T5" fmla="*/ 0 h 60"/>
                <a:gd name="T6" fmla="*/ 12 w 24"/>
                <a:gd name="T7" fmla="*/ 36 h 60"/>
                <a:gd name="T8" fmla="*/ 12 w 24"/>
                <a:gd name="T9" fmla="*/ 48 h 60"/>
                <a:gd name="T10" fmla="*/ 24 w 24"/>
                <a:gd name="T11" fmla="*/ 60 h 60"/>
                <a:gd name="T12" fmla="*/ 24 w 24"/>
                <a:gd name="T13" fmla="*/ 48 h 60"/>
                <a:gd name="T14" fmla="*/ 24 w 24"/>
                <a:gd name="T15" fmla="*/ 36 h 60"/>
                <a:gd name="T16" fmla="*/ 12 w 24"/>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0"/>
                <a:gd name="T29" fmla="*/ 24 w 24"/>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0">
                  <a:moveTo>
                    <a:pt x="12" y="0"/>
                  </a:moveTo>
                  <a:lnTo>
                    <a:pt x="12" y="0"/>
                  </a:lnTo>
                  <a:lnTo>
                    <a:pt x="0" y="0"/>
                  </a:lnTo>
                  <a:lnTo>
                    <a:pt x="12" y="36"/>
                  </a:lnTo>
                  <a:lnTo>
                    <a:pt x="12" y="48"/>
                  </a:lnTo>
                  <a:lnTo>
                    <a:pt x="24" y="60"/>
                  </a:lnTo>
                  <a:lnTo>
                    <a:pt x="24" y="48"/>
                  </a:lnTo>
                  <a:lnTo>
                    <a:pt x="24" y="36"/>
                  </a:lnTo>
                  <a:lnTo>
                    <a:pt x="12" y="0"/>
                  </a:lnTo>
                  <a:close/>
                </a:path>
              </a:pathLst>
            </a:custGeom>
            <a:solidFill>
              <a:srgbClr val="000000"/>
            </a:solidFill>
            <a:ln w="9525">
              <a:noFill/>
              <a:round/>
              <a:headEnd/>
              <a:tailEnd/>
            </a:ln>
          </p:spPr>
          <p:txBody>
            <a:bodyPr wrap="none" anchor="ctr"/>
            <a:lstStyle/>
            <a:p>
              <a:endParaRPr lang="en-US"/>
            </a:p>
          </p:txBody>
        </p:sp>
        <p:sp>
          <p:nvSpPr>
            <p:cNvPr id="16546" name="Freeform 64"/>
            <p:cNvSpPr>
              <a:spLocks noChangeArrowheads="1"/>
            </p:cNvSpPr>
            <p:nvPr/>
          </p:nvSpPr>
          <p:spPr bwMode="auto">
            <a:xfrm>
              <a:off x="4260" y="1824"/>
              <a:ext cx="16" cy="39"/>
            </a:xfrm>
            <a:custGeom>
              <a:avLst/>
              <a:gdLst>
                <a:gd name="T0" fmla="*/ 12 w 24"/>
                <a:gd name="T1" fmla="*/ 0 h 60"/>
                <a:gd name="T2" fmla="*/ 12 w 24"/>
                <a:gd name="T3" fmla="*/ 0 h 60"/>
                <a:gd name="T4" fmla="*/ 0 w 24"/>
                <a:gd name="T5" fmla="*/ 0 h 60"/>
                <a:gd name="T6" fmla="*/ 12 w 24"/>
                <a:gd name="T7" fmla="*/ 48 h 60"/>
                <a:gd name="T8" fmla="*/ 24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24"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47" name="Freeform 65"/>
            <p:cNvSpPr>
              <a:spLocks noChangeArrowheads="1"/>
            </p:cNvSpPr>
            <p:nvPr/>
          </p:nvSpPr>
          <p:spPr bwMode="auto">
            <a:xfrm>
              <a:off x="4268" y="1879"/>
              <a:ext cx="16" cy="39"/>
            </a:xfrm>
            <a:custGeom>
              <a:avLst/>
              <a:gdLst>
                <a:gd name="T0" fmla="*/ 12 w 24"/>
                <a:gd name="T1" fmla="*/ 0 h 60"/>
                <a:gd name="T2" fmla="*/ 12 w 24"/>
                <a:gd name="T3" fmla="*/ 0 h 60"/>
                <a:gd name="T4" fmla="*/ 0 w 24"/>
                <a:gd name="T5" fmla="*/ 0 h 60"/>
                <a:gd name="T6" fmla="*/ 12 w 24"/>
                <a:gd name="T7" fmla="*/ 48 h 60"/>
                <a:gd name="T8" fmla="*/ 24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24"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48" name="Freeform 66"/>
            <p:cNvSpPr>
              <a:spLocks noChangeArrowheads="1"/>
            </p:cNvSpPr>
            <p:nvPr/>
          </p:nvSpPr>
          <p:spPr bwMode="auto">
            <a:xfrm>
              <a:off x="4276" y="1935"/>
              <a:ext cx="16" cy="39"/>
            </a:xfrm>
            <a:custGeom>
              <a:avLst/>
              <a:gdLst>
                <a:gd name="T0" fmla="*/ 12 w 24"/>
                <a:gd name="T1" fmla="*/ 0 h 60"/>
                <a:gd name="T2" fmla="*/ 12 w 24"/>
                <a:gd name="T3" fmla="*/ 0 h 60"/>
                <a:gd name="T4" fmla="*/ 0 w 24"/>
                <a:gd name="T5" fmla="*/ 0 h 60"/>
                <a:gd name="T6" fmla="*/ 12 w 24"/>
                <a:gd name="T7" fmla="*/ 48 h 60"/>
                <a:gd name="T8" fmla="*/ 24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24"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49" name="Freeform 67"/>
            <p:cNvSpPr>
              <a:spLocks noChangeArrowheads="1"/>
            </p:cNvSpPr>
            <p:nvPr/>
          </p:nvSpPr>
          <p:spPr bwMode="auto">
            <a:xfrm>
              <a:off x="4283" y="1990"/>
              <a:ext cx="16" cy="39"/>
            </a:xfrm>
            <a:custGeom>
              <a:avLst/>
              <a:gdLst>
                <a:gd name="T0" fmla="*/ 12 w 24"/>
                <a:gd name="T1" fmla="*/ 0 h 60"/>
                <a:gd name="T2" fmla="*/ 12 w 24"/>
                <a:gd name="T3" fmla="*/ 0 h 60"/>
                <a:gd name="T4" fmla="*/ 0 w 24"/>
                <a:gd name="T5" fmla="*/ 0 h 60"/>
                <a:gd name="T6" fmla="*/ 12 w 24"/>
                <a:gd name="T7" fmla="*/ 48 h 60"/>
                <a:gd name="T8" fmla="*/ 12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12"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50" name="Freeform 68"/>
            <p:cNvSpPr>
              <a:spLocks noChangeArrowheads="1"/>
            </p:cNvSpPr>
            <p:nvPr/>
          </p:nvSpPr>
          <p:spPr bwMode="auto">
            <a:xfrm>
              <a:off x="4291" y="2045"/>
              <a:ext cx="16" cy="39"/>
            </a:xfrm>
            <a:custGeom>
              <a:avLst/>
              <a:gdLst>
                <a:gd name="T0" fmla="*/ 12 w 24"/>
                <a:gd name="T1" fmla="*/ 0 h 60"/>
                <a:gd name="T2" fmla="*/ 12 w 24"/>
                <a:gd name="T3" fmla="*/ 0 h 60"/>
                <a:gd name="T4" fmla="*/ 0 w 24"/>
                <a:gd name="T5" fmla="*/ 0 h 60"/>
                <a:gd name="T6" fmla="*/ 12 w 24"/>
                <a:gd name="T7" fmla="*/ 48 h 60"/>
                <a:gd name="T8" fmla="*/ 12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12"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51" name="Freeform 69"/>
            <p:cNvSpPr>
              <a:spLocks noChangeArrowheads="1"/>
            </p:cNvSpPr>
            <p:nvPr/>
          </p:nvSpPr>
          <p:spPr bwMode="auto">
            <a:xfrm>
              <a:off x="4299" y="2101"/>
              <a:ext cx="16" cy="39"/>
            </a:xfrm>
            <a:custGeom>
              <a:avLst/>
              <a:gdLst>
                <a:gd name="T0" fmla="*/ 12 w 24"/>
                <a:gd name="T1" fmla="*/ 0 h 60"/>
                <a:gd name="T2" fmla="*/ 12 w 24"/>
                <a:gd name="T3" fmla="*/ 0 h 60"/>
                <a:gd name="T4" fmla="*/ 0 w 24"/>
                <a:gd name="T5" fmla="*/ 0 h 60"/>
                <a:gd name="T6" fmla="*/ 12 w 24"/>
                <a:gd name="T7" fmla="*/ 48 h 60"/>
                <a:gd name="T8" fmla="*/ 12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12"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52" name="Freeform 70"/>
            <p:cNvSpPr>
              <a:spLocks noChangeArrowheads="1"/>
            </p:cNvSpPr>
            <p:nvPr/>
          </p:nvSpPr>
          <p:spPr bwMode="auto">
            <a:xfrm>
              <a:off x="4307" y="2156"/>
              <a:ext cx="16" cy="32"/>
            </a:xfrm>
            <a:custGeom>
              <a:avLst/>
              <a:gdLst>
                <a:gd name="T0" fmla="*/ 12 w 24"/>
                <a:gd name="T1" fmla="*/ 0 h 48"/>
                <a:gd name="T2" fmla="*/ 12 w 24"/>
                <a:gd name="T3" fmla="*/ 0 h 48"/>
                <a:gd name="T4" fmla="*/ 0 w 24"/>
                <a:gd name="T5" fmla="*/ 0 h 48"/>
                <a:gd name="T6" fmla="*/ 0 w 24"/>
                <a:gd name="T7" fmla="*/ 12 h 48"/>
                <a:gd name="T8" fmla="*/ 12 w 24"/>
                <a:gd name="T9" fmla="*/ 48 h 48"/>
                <a:gd name="T10" fmla="*/ 12 w 24"/>
                <a:gd name="T11" fmla="*/ 48 h 48"/>
                <a:gd name="T12" fmla="*/ 24 w 24"/>
                <a:gd name="T13" fmla="*/ 48 h 48"/>
                <a:gd name="T14" fmla="*/ 12 w 24"/>
                <a:gd name="T15" fmla="*/ 12 h 48"/>
                <a:gd name="T16" fmla="*/ 12 w 24"/>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48"/>
                <a:gd name="T29" fmla="*/ 24 w 24"/>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48">
                  <a:moveTo>
                    <a:pt x="12" y="0"/>
                  </a:moveTo>
                  <a:lnTo>
                    <a:pt x="12" y="0"/>
                  </a:lnTo>
                  <a:lnTo>
                    <a:pt x="0" y="0"/>
                  </a:lnTo>
                  <a:lnTo>
                    <a:pt x="0" y="12"/>
                  </a:lnTo>
                  <a:lnTo>
                    <a:pt x="12" y="48"/>
                  </a:lnTo>
                  <a:lnTo>
                    <a:pt x="24" y="48"/>
                  </a:lnTo>
                  <a:lnTo>
                    <a:pt x="12" y="12"/>
                  </a:lnTo>
                  <a:lnTo>
                    <a:pt x="12" y="0"/>
                  </a:lnTo>
                  <a:close/>
                </a:path>
              </a:pathLst>
            </a:custGeom>
            <a:solidFill>
              <a:srgbClr val="000000"/>
            </a:solidFill>
            <a:ln w="9525">
              <a:noFill/>
              <a:round/>
              <a:headEnd/>
              <a:tailEnd/>
            </a:ln>
          </p:spPr>
          <p:txBody>
            <a:bodyPr wrap="none" anchor="ctr"/>
            <a:lstStyle/>
            <a:p>
              <a:endParaRPr lang="en-US"/>
            </a:p>
          </p:txBody>
        </p:sp>
        <p:sp>
          <p:nvSpPr>
            <p:cNvPr id="16553" name="Freeform 71"/>
            <p:cNvSpPr>
              <a:spLocks noChangeArrowheads="1"/>
            </p:cNvSpPr>
            <p:nvPr/>
          </p:nvSpPr>
          <p:spPr bwMode="auto">
            <a:xfrm>
              <a:off x="4315" y="2204"/>
              <a:ext cx="16" cy="39"/>
            </a:xfrm>
            <a:custGeom>
              <a:avLst/>
              <a:gdLst>
                <a:gd name="T0" fmla="*/ 12 w 24"/>
                <a:gd name="T1" fmla="*/ 12 h 60"/>
                <a:gd name="T2" fmla="*/ 12 w 24"/>
                <a:gd name="T3" fmla="*/ 0 h 60"/>
                <a:gd name="T4" fmla="*/ 0 w 24"/>
                <a:gd name="T5" fmla="*/ 12 h 60"/>
                <a:gd name="T6" fmla="*/ 12 w 24"/>
                <a:gd name="T7" fmla="*/ 60 h 60"/>
                <a:gd name="T8" fmla="*/ 12 w 24"/>
                <a:gd name="T9" fmla="*/ 60 h 60"/>
                <a:gd name="T10" fmla="*/ 24 w 24"/>
                <a:gd name="T11" fmla="*/ 60 h 60"/>
                <a:gd name="T12" fmla="*/ 12 w 24"/>
                <a:gd name="T13" fmla="*/ 12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12"/>
                  </a:moveTo>
                  <a:lnTo>
                    <a:pt x="12" y="0"/>
                  </a:lnTo>
                  <a:lnTo>
                    <a:pt x="0" y="12"/>
                  </a:lnTo>
                  <a:lnTo>
                    <a:pt x="12" y="60"/>
                  </a:lnTo>
                  <a:lnTo>
                    <a:pt x="24" y="60"/>
                  </a:lnTo>
                  <a:lnTo>
                    <a:pt x="12" y="12"/>
                  </a:lnTo>
                  <a:close/>
                </a:path>
              </a:pathLst>
            </a:custGeom>
            <a:solidFill>
              <a:srgbClr val="000000"/>
            </a:solidFill>
            <a:ln w="9525">
              <a:noFill/>
              <a:round/>
              <a:headEnd/>
              <a:tailEnd/>
            </a:ln>
          </p:spPr>
          <p:txBody>
            <a:bodyPr wrap="none" anchor="ctr"/>
            <a:lstStyle/>
            <a:p>
              <a:endParaRPr lang="en-US"/>
            </a:p>
          </p:txBody>
        </p:sp>
        <p:sp>
          <p:nvSpPr>
            <p:cNvPr id="16554" name="Freeform 72"/>
            <p:cNvSpPr>
              <a:spLocks noChangeArrowheads="1"/>
            </p:cNvSpPr>
            <p:nvPr/>
          </p:nvSpPr>
          <p:spPr bwMode="auto">
            <a:xfrm>
              <a:off x="4323" y="2259"/>
              <a:ext cx="16" cy="39"/>
            </a:xfrm>
            <a:custGeom>
              <a:avLst/>
              <a:gdLst>
                <a:gd name="T0" fmla="*/ 12 w 24"/>
                <a:gd name="T1" fmla="*/ 12 h 60"/>
                <a:gd name="T2" fmla="*/ 12 w 24"/>
                <a:gd name="T3" fmla="*/ 0 h 60"/>
                <a:gd name="T4" fmla="*/ 0 w 24"/>
                <a:gd name="T5" fmla="*/ 12 h 60"/>
                <a:gd name="T6" fmla="*/ 12 w 24"/>
                <a:gd name="T7" fmla="*/ 60 h 60"/>
                <a:gd name="T8" fmla="*/ 12 w 24"/>
                <a:gd name="T9" fmla="*/ 60 h 60"/>
                <a:gd name="T10" fmla="*/ 24 w 24"/>
                <a:gd name="T11" fmla="*/ 60 h 60"/>
                <a:gd name="T12" fmla="*/ 12 w 24"/>
                <a:gd name="T13" fmla="*/ 12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12"/>
                  </a:moveTo>
                  <a:lnTo>
                    <a:pt x="12" y="0"/>
                  </a:lnTo>
                  <a:lnTo>
                    <a:pt x="0" y="12"/>
                  </a:lnTo>
                  <a:lnTo>
                    <a:pt x="12" y="60"/>
                  </a:lnTo>
                  <a:lnTo>
                    <a:pt x="24" y="60"/>
                  </a:lnTo>
                  <a:lnTo>
                    <a:pt x="12" y="12"/>
                  </a:lnTo>
                  <a:close/>
                </a:path>
              </a:pathLst>
            </a:custGeom>
            <a:solidFill>
              <a:srgbClr val="000000"/>
            </a:solidFill>
            <a:ln w="9525">
              <a:noFill/>
              <a:round/>
              <a:headEnd/>
              <a:tailEnd/>
            </a:ln>
          </p:spPr>
          <p:txBody>
            <a:bodyPr wrap="none" anchor="ctr"/>
            <a:lstStyle/>
            <a:p>
              <a:endParaRPr lang="en-US"/>
            </a:p>
          </p:txBody>
        </p:sp>
        <p:sp>
          <p:nvSpPr>
            <p:cNvPr id="16555" name="Freeform 73"/>
            <p:cNvSpPr>
              <a:spLocks noChangeArrowheads="1"/>
            </p:cNvSpPr>
            <p:nvPr/>
          </p:nvSpPr>
          <p:spPr bwMode="auto">
            <a:xfrm>
              <a:off x="4331" y="2314"/>
              <a:ext cx="16" cy="39"/>
            </a:xfrm>
            <a:custGeom>
              <a:avLst/>
              <a:gdLst>
                <a:gd name="T0" fmla="*/ 12 w 24"/>
                <a:gd name="T1" fmla="*/ 12 h 60"/>
                <a:gd name="T2" fmla="*/ 12 w 24"/>
                <a:gd name="T3" fmla="*/ 0 h 60"/>
                <a:gd name="T4" fmla="*/ 0 w 24"/>
                <a:gd name="T5" fmla="*/ 12 h 60"/>
                <a:gd name="T6" fmla="*/ 12 w 24"/>
                <a:gd name="T7" fmla="*/ 48 h 60"/>
                <a:gd name="T8" fmla="*/ 12 w 24"/>
                <a:gd name="T9" fmla="*/ 60 h 60"/>
                <a:gd name="T10" fmla="*/ 12 w 24"/>
                <a:gd name="T11" fmla="*/ 60 h 60"/>
                <a:gd name="T12" fmla="*/ 24 w 24"/>
                <a:gd name="T13" fmla="*/ 60 h 60"/>
                <a:gd name="T14" fmla="*/ 24 w 24"/>
                <a:gd name="T15" fmla="*/ 48 h 60"/>
                <a:gd name="T16" fmla="*/ 12 w 24"/>
                <a:gd name="T17" fmla="*/ 12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0"/>
                <a:gd name="T29" fmla="*/ 24 w 24"/>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0">
                  <a:moveTo>
                    <a:pt x="12" y="12"/>
                  </a:moveTo>
                  <a:lnTo>
                    <a:pt x="12" y="0"/>
                  </a:lnTo>
                  <a:lnTo>
                    <a:pt x="0" y="12"/>
                  </a:lnTo>
                  <a:lnTo>
                    <a:pt x="12" y="48"/>
                  </a:lnTo>
                  <a:lnTo>
                    <a:pt x="12" y="60"/>
                  </a:lnTo>
                  <a:lnTo>
                    <a:pt x="24" y="60"/>
                  </a:lnTo>
                  <a:lnTo>
                    <a:pt x="24" y="48"/>
                  </a:lnTo>
                  <a:lnTo>
                    <a:pt x="12" y="12"/>
                  </a:lnTo>
                  <a:close/>
                </a:path>
              </a:pathLst>
            </a:custGeom>
            <a:solidFill>
              <a:srgbClr val="000000"/>
            </a:solidFill>
            <a:ln w="9525">
              <a:noFill/>
              <a:round/>
              <a:headEnd/>
              <a:tailEnd/>
            </a:ln>
          </p:spPr>
          <p:txBody>
            <a:bodyPr wrap="none" anchor="ctr"/>
            <a:lstStyle/>
            <a:p>
              <a:endParaRPr lang="en-US"/>
            </a:p>
          </p:txBody>
        </p:sp>
        <p:sp>
          <p:nvSpPr>
            <p:cNvPr id="16556" name="Freeform 74"/>
            <p:cNvSpPr>
              <a:spLocks noChangeArrowheads="1"/>
            </p:cNvSpPr>
            <p:nvPr/>
          </p:nvSpPr>
          <p:spPr bwMode="auto">
            <a:xfrm>
              <a:off x="4339" y="2370"/>
              <a:ext cx="16" cy="39"/>
            </a:xfrm>
            <a:custGeom>
              <a:avLst/>
              <a:gdLst>
                <a:gd name="T0" fmla="*/ 12 w 24"/>
                <a:gd name="T1" fmla="*/ 12 h 60"/>
                <a:gd name="T2" fmla="*/ 0 w 24"/>
                <a:gd name="T3" fmla="*/ 0 h 60"/>
                <a:gd name="T4" fmla="*/ 0 w 24"/>
                <a:gd name="T5" fmla="*/ 12 h 60"/>
                <a:gd name="T6" fmla="*/ 12 w 24"/>
                <a:gd name="T7" fmla="*/ 60 h 60"/>
                <a:gd name="T8" fmla="*/ 12 w 24"/>
                <a:gd name="T9" fmla="*/ 60 h 60"/>
                <a:gd name="T10" fmla="*/ 24 w 24"/>
                <a:gd name="T11" fmla="*/ 60 h 60"/>
                <a:gd name="T12" fmla="*/ 12 w 24"/>
                <a:gd name="T13" fmla="*/ 12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12"/>
                  </a:moveTo>
                  <a:lnTo>
                    <a:pt x="0" y="0"/>
                  </a:lnTo>
                  <a:lnTo>
                    <a:pt x="0" y="12"/>
                  </a:lnTo>
                  <a:lnTo>
                    <a:pt x="12" y="60"/>
                  </a:lnTo>
                  <a:lnTo>
                    <a:pt x="24" y="60"/>
                  </a:lnTo>
                  <a:lnTo>
                    <a:pt x="12" y="12"/>
                  </a:lnTo>
                  <a:close/>
                </a:path>
              </a:pathLst>
            </a:custGeom>
            <a:solidFill>
              <a:srgbClr val="000000"/>
            </a:solidFill>
            <a:ln w="9525">
              <a:noFill/>
              <a:round/>
              <a:headEnd/>
              <a:tailEnd/>
            </a:ln>
          </p:spPr>
          <p:txBody>
            <a:bodyPr wrap="none" anchor="ctr"/>
            <a:lstStyle/>
            <a:p>
              <a:endParaRPr lang="en-US"/>
            </a:p>
          </p:txBody>
        </p:sp>
        <p:sp>
          <p:nvSpPr>
            <p:cNvPr id="16557" name="Freeform 75"/>
            <p:cNvSpPr>
              <a:spLocks noChangeArrowheads="1"/>
            </p:cNvSpPr>
            <p:nvPr/>
          </p:nvSpPr>
          <p:spPr bwMode="auto">
            <a:xfrm>
              <a:off x="4347" y="2425"/>
              <a:ext cx="8" cy="39"/>
            </a:xfrm>
            <a:custGeom>
              <a:avLst/>
              <a:gdLst>
                <a:gd name="T0" fmla="*/ 12 w 12"/>
                <a:gd name="T1" fmla="*/ 12 h 60"/>
                <a:gd name="T2" fmla="*/ 0 w 12"/>
                <a:gd name="T3" fmla="*/ 0 h 60"/>
                <a:gd name="T4" fmla="*/ 0 w 12"/>
                <a:gd name="T5" fmla="*/ 12 h 60"/>
                <a:gd name="T6" fmla="*/ 0 w 12"/>
                <a:gd name="T7" fmla="*/ 60 h 60"/>
                <a:gd name="T8" fmla="*/ 12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58" name="Freeform 76"/>
            <p:cNvSpPr>
              <a:spLocks noChangeArrowheads="1"/>
            </p:cNvSpPr>
            <p:nvPr/>
          </p:nvSpPr>
          <p:spPr bwMode="auto">
            <a:xfrm>
              <a:off x="4355" y="2480"/>
              <a:ext cx="8" cy="39"/>
            </a:xfrm>
            <a:custGeom>
              <a:avLst/>
              <a:gdLst>
                <a:gd name="T0" fmla="*/ 12 w 12"/>
                <a:gd name="T1" fmla="*/ 12 h 60"/>
                <a:gd name="T2" fmla="*/ 0 w 12"/>
                <a:gd name="T3" fmla="*/ 0 h 60"/>
                <a:gd name="T4" fmla="*/ 0 w 12"/>
                <a:gd name="T5" fmla="*/ 12 h 60"/>
                <a:gd name="T6" fmla="*/ 0 w 12"/>
                <a:gd name="T7" fmla="*/ 60 h 60"/>
                <a:gd name="T8" fmla="*/ 0 w 12"/>
                <a:gd name="T9" fmla="*/ 60 h 60"/>
                <a:gd name="T10" fmla="*/ 12 w 12"/>
                <a:gd name="T11" fmla="*/ 60 h 60"/>
                <a:gd name="T12" fmla="*/ 12 w 12"/>
                <a:gd name="T13" fmla="*/ 60 h 60"/>
                <a:gd name="T14" fmla="*/ 12 w 12"/>
                <a:gd name="T15" fmla="*/ 60 h 60"/>
                <a:gd name="T16" fmla="*/ 12 w 12"/>
                <a:gd name="T17" fmla="*/ 12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60"/>
                <a:gd name="T29" fmla="*/ 12 w 12"/>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59" name="Freeform 77"/>
            <p:cNvSpPr>
              <a:spLocks noChangeArrowheads="1"/>
            </p:cNvSpPr>
            <p:nvPr/>
          </p:nvSpPr>
          <p:spPr bwMode="auto">
            <a:xfrm>
              <a:off x="4363" y="2536"/>
              <a:ext cx="8" cy="39"/>
            </a:xfrm>
            <a:custGeom>
              <a:avLst/>
              <a:gdLst>
                <a:gd name="T0" fmla="*/ 12 w 12"/>
                <a:gd name="T1" fmla="*/ 12 h 60"/>
                <a:gd name="T2" fmla="*/ 0 w 12"/>
                <a:gd name="T3" fmla="*/ 0 h 60"/>
                <a:gd name="T4" fmla="*/ 0 w 12"/>
                <a:gd name="T5" fmla="*/ 12 h 60"/>
                <a:gd name="T6" fmla="*/ 0 w 12"/>
                <a:gd name="T7" fmla="*/ 60 h 60"/>
                <a:gd name="T8" fmla="*/ 12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60" name="Freeform 78"/>
            <p:cNvSpPr>
              <a:spLocks noChangeArrowheads="1"/>
            </p:cNvSpPr>
            <p:nvPr/>
          </p:nvSpPr>
          <p:spPr bwMode="auto">
            <a:xfrm>
              <a:off x="4371" y="2591"/>
              <a:ext cx="8" cy="39"/>
            </a:xfrm>
            <a:custGeom>
              <a:avLst/>
              <a:gdLst>
                <a:gd name="T0" fmla="*/ 12 w 12"/>
                <a:gd name="T1" fmla="*/ 12 h 60"/>
                <a:gd name="T2" fmla="*/ 0 w 12"/>
                <a:gd name="T3" fmla="*/ 0 h 60"/>
                <a:gd name="T4" fmla="*/ 0 w 12"/>
                <a:gd name="T5" fmla="*/ 12 h 60"/>
                <a:gd name="T6" fmla="*/ 0 w 12"/>
                <a:gd name="T7" fmla="*/ 60 h 60"/>
                <a:gd name="T8" fmla="*/ 0 w 12"/>
                <a:gd name="T9" fmla="*/ 60 h 60"/>
                <a:gd name="T10" fmla="*/ 12 w 12"/>
                <a:gd name="T11" fmla="*/ 60 h 60"/>
                <a:gd name="T12" fmla="*/ 12 w 12"/>
                <a:gd name="T13" fmla="*/ 12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12"/>
                  </a:moveTo>
                  <a:lnTo>
                    <a:pt x="0" y="0"/>
                  </a:lnTo>
                  <a:lnTo>
                    <a:pt x="0" y="12"/>
                  </a:lnTo>
                  <a:lnTo>
                    <a:pt x="0" y="60"/>
                  </a:lnTo>
                  <a:lnTo>
                    <a:pt x="12" y="60"/>
                  </a:lnTo>
                  <a:lnTo>
                    <a:pt x="12" y="12"/>
                  </a:lnTo>
                  <a:close/>
                </a:path>
              </a:pathLst>
            </a:custGeom>
            <a:solidFill>
              <a:srgbClr val="000000"/>
            </a:solidFill>
            <a:ln w="9525">
              <a:noFill/>
              <a:round/>
              <a:headEnd/>
              <a:tailEnd/>
            </a:ln>
          </p:spPr>
          <p:txBody>
            <a:bodyPr wrap="none" anchor="ctr"/>
            <a:lstStyle/>
            <a:p>
              <a:endParaRPr lang="en-US"/>
            </a:p>
          </p:txBody>
        </p:sp>
        <p:sp>
          <p:nvSpPr>
            <p:cNvPr id="16561" name="Freeform 79"/>
            <p:cNvSpPr>
              <a:spLocks noChangeArrowheads="1"/>
            </p:cNvSpPr>
            <p:nvPr/>
          </p:nvSpPr>
          <p:spPr bwMode="auto">
            <a:xfrm>
              <a:off x="4371" y="2647"/>
              <a:ext cx="16" cy="39"/>
            </a:xfrm>
            <a:custGeom>
              <a:avLst/>
              <a:gdLst>
                <a:gd name="T0" fmla="*/ 12 w 24"/>
                <a:gd name="T1" fmla="*/ 12 h 60"/>
                <a:gd name="T2" fmla="*/ 12 w 24"/>
                <a:gd name="T3" fmla="*/ 0 h 60"/>
                <a:gd name="T4" fmla="*/ 0 w 24"/>
                <a:gd name="T5" fmla="*/ 12 h 60"/>
                <a:gd name="T6" fmla="*/ 12 w 24"/>
                <a:gd name="T7" fmla="*/ 24 h 60"/>
                <a:gd name="T8" fmla="*/ 12 w 24"/>
                <a:gd name="T9" fmla="*/ 48 h 60"/>
                <a:gd name="T10" fmla="*/ 12 w 24"/>
                <a:gd name="T11" fmla="*/ 60 h 60"/>
                <a:gd name="T12" fmla="*/ 24 w 24"/>
                <a:gd name="T13" fmla="*/ 48 h 60"/>
                <a:gd name="T14" fmla="*/ 24 w 24"/>
                <a:gd name="T15" fmla="*/ 24 h 60"/>
                <a:gd name="T16" fmla="*/ 12 w 24"/>
                <a:gd name="T17" fmla="*/ 12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0"/>
                <a:gd name="T29" fmla="*/ 24 w 24"/>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0">
                  <a:moveTo>
                    <a:pt x="12" y="12"/>
                  </a:moveTo>
                  <a:lnTo>
                    <a:pt x="12" y="0"/>
                  </a:lnTo>
                  <a:lnTo>
                    <a:pt x="0" y="12"/>
                  </a:lnTo>
                  <a:lnTo>
                    <a:pt x="12" y="24"/>
                  </a:lnTo>
                  <a:lnTo>
                    <a:pt x="12" y="48"/>
                  </a:lnTo>
                  <a:lnTo>
                    <a:pt x="12" y="60"/>
                  </a:lnTo>
                  <a:lnTo>
                    <a:pt x="24" y="48"/>
                  </a:lnTo>
                  <a:lnTo>
                    <a:pt x="24" y="24"/>
                  </a:lnTo>
                  <a:lnTo>
                    <a:pt x="12" y="12"/>
                  </a:lnTo>
                  <a:close/>
                </a:path>
              </a:pathLst>
            </a:custGeom>
            <a:solidFill>
              <a:srgbClr val="000000"/>
            </a:solidFill>
            <a:ln w="9525">
              <a:noFill/>
              <a:round/>
              <a:headEnd/>
              <a:tailEnd/>
            </a:ln>
          </p:spPr>
          <p:txBody>
            <a:bodyPr wrap="none" anchor="ctr"/>
            <a:lstStyle/>
            <a:p>
              <a:endParaRPr lang="en-US"/>
            </a:p>
          </p:txBody>
        </p:sp>
        <p:sp>
          <p:nvSpPr>
            <p:cNvPr id="16562" name="Freeform 80"/>
            <p:cNvSpPr>
              <a:spLocks noChangeArrowheads="1"/>
            </p:cNvSpPr>
            <p:nvPr/>
          </p:nvSpPr>
          <p:spPr bwMode="auto">
            <a:xfrm>
              <a:off x="4379" y="2702"/>
              <a:ext cx="8" cy="39"/>
            </a:xfrm>
            <a:custGeom>
              <a:avLst/>
              <a:gdLst>
                <a:gd name="T0" fmla="*/ 12 w 12"/>
                <a:gd name="T1" fmla="*/ 0 h 60"/>
                <a:gd name="T2" fmla="*/ 0 w 12"/>
                <a:gd name="T3" fmla="*/ 0 h 60"/>
                <a:gd name="T4" fmla="*/ 0 w 12"/>
                <a:gd name="T5" fmla="*/ 0 h 60"/>
                <a:gd name="T6" fmla="*/ 0 w 12"/>
                <a:gd name="T7" fmla="*/ 48 h 60"/>
                <a:gd name="T8" fmla="*/ 12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12"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63" name="Freeform 81"/>
            <p:cNvSpPr>
              <a:spLocks noChangeArrowheads="1"/>
            </p:cNvSpPr>
            <p:nvPr/>
          </p:nvSpPr>
          <p:spPr bwMode="auto">
            <a:xfrm>
              <a:off x="4379" y="2757"/>
              <a:ext cx="16" cy="39"/>
            </a:xfrm>
            <a:custGeom>
              <a:avLst/>
              <a:gdLst>
                <a:gd name="T0" fmla="*/ 12 w 24"/>
                <a:gd name="T1" fmla="*/ 0 h 60"/>
                <a:gd name="T2" fmla="*/ 12 w 24"/>
                <a:gd name="T3" fmla="*/ 0 h 60"/>
                <a:gd name="T4" fmla="*/ 0 w 24"/>
                <a:gd name="T5" fmla="*/ 0 h 60"/>
                <a:gd name="T6" fmla="*/ 12 w 24"/>
                <a:gd name="T7" fmla="*/ 48 h 60"/>
                <a:gd name="T8" fmla="*/ 12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12"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64" name="Freeform 82"/>
            <p:cNvSpPr>
              <a:spLocks noChangeArrowheads="1"/>
            </p:cNvSpPr>
            <p:nvPr/>
          </p:nvSpPr>
          <p:spPr bwMode="auto">
            <a:xfrm>
              <a:off x="4386" y="2813"/>
              <a:ext cx="8" cy="39"/>
            </a:xfrm>
            <a:custGeom>
              <a:avLst/>
              <a:gdLst>
                <a:gd name="T0" fmla="*/ 12 w 12"/>
                <a:gd name="T1" fmla="*/ 0 h 60"/>
                <a:gd name="T2" fmla="*/ 0 w 12"/>
                <a:gd name="T3" fmla="*/ 0 h 60"/>
                <a:gd name="T4" fmla="*/ 0 w 12"/>
                <a:gd name="T5" fmla="*/ 0 h 60"/>
                <a:gd name="T6" fmla="*/ 0 w 12"/>
                <a:gd name="T7" fmla="*/ 48 h 60"/>
                <a:gd name="T8" fmla="*/ 12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12"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65" name="Freeform 83"/>
            <p:cNvSpPr>
              <a:spLocks noChangeArrowheads="1"/>
            </p:cNvSpPr>
            <p:nvPr/>
          </p:nvSpPr>
          <p:spPr bwMode="auto">
            <a:xfrm>
              <a:off x="4386" y="2868"/>
              <a:ext cx="16" cy="39"/>
            </a:xfrm>
            <a:custGeom>
              <a:avLst/>
              <a:gdLst>
                <a:gd name="T0" fmla="*/ 12 w 24"/>
                <a:gd name="T1" fmla="*/ 0 h 60"/>
                <a:gd name="T2" fmla="*/ 12 w 24"/>
                <a:gd name="T3" fmla="*/ 0 h 60"/>
                <a:gd name="T4" fmla="*/ 0 w 24"/>
                <a:gd name="T5" fmla="*/ 0 h 60"/>
                <a:gd name="T6" fmla="*/ 12 w 24"/>
                <a:gd name="T7" fmla="*/ 48 h 60"/>
                <a:gd name="T8" fmla="*/ 12 w 24"/>
                <a:gd name="T9" fmla="*/ 60 h 60"/>
                <a:gd name="T10" fmla="*/ 24 w 24"/>
                <a:gd name="T11" fmla="*/ 48 h 60"/>
                <a:gd name="T12" fmla="*/ 12 w 24"/>
                <a:gd name="T13" fmla="*/ 0 h 60"/>
                <a:gd name="T14" fmla="*/ 0 60000 65536"/>
                <a:gd name="T15" fmla="*/ 0 60000 65536"/>
                <a:gd name="T16" fmla="*/ 0 60000 65536"/>
                <a:gd name="T17" fmla="*/ 0 60000 65536"/>
                <a:gd name="T18" fmla="*/ 0 60000 65536"/>
                <a:gd name="T19" fmla="*/ 0 60000 65536"/>
                <a:gd name="T20" fmla="*/ 0 60000 65536"/>
                <a:gd name="T21" fmla="*/ 0 w 24"/>
                <a:gd name="T22" fmla="*/ 0 h 60"/>
                <a:gd name="T23" fmla="*/ 24 w 24"/>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60">
                  <a:moveTo>
                    <a:pt x="12" y="0"/>
                  </a:moveTo>
                  <a:lnTo>
                    <a:pt x="12" y="0"/>
                  </a:lnTo>
                  <a:lnTo>
                    <a:pt x="0" y="0"/>
                  </a:lnTo>
                  <a:lnTo>
                    <a:pt x="12" y="48"/>
                  </a:lnTo>
                  <a:lnTo>
                    <a:pt x="12" y="60"/>
                  </a:lnTo>
                  <a:lnTo>
                    <a:pt x="24" y="48"/>
                  </a:lnTo>
                  <a:lnTo>
                    <a:pt x="12" y="0"/>
                  </a:lnTo>
                  <a:close/>
                </a:path>
              </a:pathLst>
            </a:custGeom>
            <a:solidFill>
              <a:srgbClr val="000000"/>
            </a:solidFill>
            <a:ln w="9525">
              <a:noFill/>
              <a:round/>
              <a:headEnd/>
              <a:tailEnd/>
            </a:ln>
          </p:spPr>
          <p:txBody>
            <a:bodyPr wrap="none" anchor="ctr"/>
            <a:lstStyle/>
            <a:p>
              <a:endParaRPr lang="en-US"/>
            </a:p>
          </p:txBody>
        </p:sp>
        <p:sp>
          <p:nvSpPr>
            <p:cNvPr id="16566" name="Freeform 84"/>
            <p:cNvSpPr>
              <a:spLocks noChangeArrowheads="1"/>
            </p:cNvSpPr>
            <p:nvPr/>
          </p:nvSpPr>
          <p:spPr bwMode="auto">
            <a:xfrm>
              <a:off x="4394" y="2923"/>
              <a:ext cx="8" cy="39"/>
            </a:xfrm>
            <a:custGeom>
              <a:avLst/>
              <a:gdLst>
                <a:gd name="T0" fmla="*/ 12 w 12"/>
                <a:gd name="T1" fmla="*/ 0 h 60"/>
                <a:gd name="T2" fmla="*/ 0 w 12"/>
                <a:gd name="T3" fmla="*/ 0 h 60"/>
                <a:gd name="T4" fmla="*/ 0 w 12"/>
                <a:gd name="T5" fmla="*/ 0 h 60"/>
                <a:gd name="T6" fmla="*/ 0 w 12"/>
                <a:gd name="T7" fmla="*/ 48 h 60"/>
                <a:gd name="T8" fmla="*/ 12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12"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67" name="Freeform 85"/>
            <p:cNvSpPr>
              <a:spLocks noChangeArrowheads="1"/>
            </p:cNvSpPr>
            <p:nvPr/>
          </p:nvSpPr>
          <p:spPr bwMode="auto">
            <a:xfrm>
              <a:off x="4394" y="2979"/>
              <a:ext cx="8" cy="39"/>
            </a:xfrm>
            <a:custGeom>
              <a:avLst/>
              <a:gdLst>
                <a:gd name="T0" fmla="*/ 12 w 12"/>
                <a:gd name="T1" fmla="*/ 0 h 60"/>
                <a:gd name="T2" fmla="*/ 12 w 12"/>
                <a:gd name="T3" fmla="*/ 0 h 60"/>
                <a:gd name="T4" fmla="*/ 0 w 12"/>
                <a:gd name="T5" fmla="*/ 0 h 60"/>
                <a:gd name="T6" fmla="*/ 0 w 12"/>
                <a:gd name="T7" fmla="*/ 48 h 60"/>
                <a:gd name="T8" fmla="*/ 12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12" y="0"/>
                  </a:lnTo>
                  <a:lnTo>
                    <a:pt x="0" y="0"/>
                  </a:lnTo>
                  <a:lnTo>
                    <a:pt x="0" y="48"/>
                  </a:lnTo>
                  <a:lnTo>
                    <a:pt x="12"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68" name="Freeform 86"/>
            <p:cNvSpPr>
              <a:spLocks noChangeArrowheads="1"/>
            </p:cNvSpPr>
            <p:nvPr/>
          </p:nvSpPr>
          <p:spPr bwMode="auto">
            <a:xfrm>
              <a:off x="4402" y="3034"/>
              <a:ext cx="8" cy="39"/>
            </a:xfrm>
            <a:custGeom>
              <a:avLst/>
              <a:gdLst>
                <a:gd name="T0" fmla="*/ 12 w 12"/>
                <a:gd name="T1" fmla="*/ 0 h 60"/>
                <a:gd name="T2" fmla="*/ 0 w 12"/>
                <a:gd name="T3" fmla="*/ 0 h 60"/>
                <a:gd name="T4" fmla="*/ 0 w 12"/>
                <a:gd name="T5" fmla="*/ 0 h 60"/>
                <a:gd name="T6" fmla="*/ 0 w 12"/>
                <a:gd name="T7" fmla="*/ 12 h 60"/>
                <a:gd name="T8" fmla="*/ 0 w 12"/>
                <a:gd name="T9" fmla="*/ 48 h 60"/>
                <a:gd name="T10" fmla="*/ 0 w 12"/>
                <a:gd name="T11" fmla="*/ 60 h 60"/>
                <a:gd name="T12" fmla="*/ 12 w 12"/>
                <a:gd name="T13" fmla="*/ 48 h 60"/>
                <a:gd name="T14" fmla="*/ 12 w 12"/>
                <a:gd name="T15" fmla="*/ 12 h 60"/>
                <a:gd name="T16" fmla="*/ 12 w 12"/>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60"/>
                <a:gd name="T29" fmla="*/ 12 w 12"/>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60">
                  <a:moveTo>
                    <a:pt x="12" y="0"/>
                  </a:moveTo>
                  <a:lnTo>
                    <a:pt x="0" y="0"/>
                  </a:lnTo>
                  <a:lnTo>
                    <a:pt x="0" y="12"/>
                  </a:lnTo>
                  <a:lnTo>
                    <a:pt x="0" y="48"/>
                  </a:lnTo>
                  <a:lnTo>
                    <a:pt x="0" y="60"/>
                  </a:lnTo>
                  <a:lnTo>
                    <a:pt x="12" y="48"/>
                  </a:lnTo>
                  <a:lnTo>
                    <a:pt x="12" y="12"/>
                  </a:lnTo>
                  <a:lnTo>
                    <a:pt x="12" y="0"/>
                  </a:lnTo>
                  <a:close/>
                </a:path>
              </a:pathLst>
            </a:custGeom>
            <a:solidFill>
              <a:srgbClr val="000000"/>
            </a:solidFill>
            <a:ln w="9525">
              <a:noFill/>
              <a:round/>
              <a:headEnd/>
              <a:tailEnd/>
            </a:ln>
          </p:spPr>
          <p:txBody>
            <a:bodyPr wrap="none" anchor="ctr"/>
            <a:lstStyle/>
            <a:p>
              <a:endParaRPr lang="en-US"/>
            </a:p>
          </p:txBody>
        </p:sp>
        <p:sp>
          <p:nvSpPr>
            <p:cNvPr id="16569" name="Freeform 87"/>
            <p:cNvSpPr>
              <a:spLocks noChangeArrowheads="1"/>
            </p:cNvSpPr>
            <p:nvPr/>
          </p:nvSpPr>
          <p:spPr bwMode="auto">
            <a:xfrm>
              <a:off x="4402" y="3090"/>
              <a:ext cx="8" cy="39"/>
            </a:xfrm>
            <a:custGeom>
              <a:avLst/>
              <a:gdLst>
                <a:gd name="T0" fmla="*/ 12 w 12"/>
                <a:gd name="T1" fmla="*/ 0 h 60"/>
                <a:gd name="T2" fmla="*/ 0 w 12"/>
                <a:gd name="T3" fmla="*/ 0 h 60"/>
                <a:gd name="T4" fmla="*/ 0 w 12"/>
                <a:gd name="T5" fmla="*/ 0 h 60"/>
                <a:gd name="T6" fmla="*/ 0 w 12"/>
                <a:gd name="T7" fmla="*/ 48 h 60"/>
                <a:gd name="T8" fmla="*/ 0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0"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70" name="Freeform 88"/>
            <p:cNvSpPr>
              <a:spLocks noChangeArrowheads="1"/>
            </p:cNvSpPr>
            <p:nvPr/>
          </p:nvSpPr>
          <p:spPr bwMode="auto">
            <a:xfrm>
              <a:off x="4402" y="3145"/>
              <a:ext cx="8" cy="39"/>
            </a:xfrm>
            <a:custGeom>
              <a:avLst/>
              <a:gdLst>
                <a:gd name="T0" fmla="*/ 12 w 12"/>
                <a:gd name="T1" fmla="*/ 0 h 60"/>
                <a:gd name="T2" fmla="*/ 12 w 12"/>
                <a:gd name="T3" fmla="*/ 0 h 60"/>
                <a:gd name="T4" fmla="*/ 0 w 12"/>
                <a:gd name="T5" fmla="*/ 0 h 60"/>
                <a:gd name="T6" fmla="*/ 0 w 12"/>
                <a:gd name="T7" fmla="*/ 12 h 60"/>
                <a:gd name="T8" fmla="*/ 0 w 12"/>
                <a:gd name="T9" fmla="*/ 48 h 60"/>
                <a:gd name="T10" fmla="*/ 12 w 12"/>
                <a:gd name="T11" fmla="*/ 60 h 60"/>
                <a:gd name="T12" fmla="*/ 12 w 12"/>
                <a:gd name="T13" fmla="*/ 48 h 60"/>
                <a:gd name="T14" fmla="*/ 12 w 12"/>
                <a:gd name="T15" fmla="*/ 12 h 60"/>
                <a:gd name="T16" fmla="*/ 12 w 12"/>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60"/>
                <a:gd name="T29" fmla="*/ 12 w 12"/>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60">
                  <a:moveTo>
                    <a:pt x="12" y="0"/>
                  </a:moveTo>
                  <a:lnTo>
                    <a:pt x="12" y="0"/>
                  </a:lnTo>
                  <a:lnTo>
                    <a:pt x="0" y="0"/>
                  </a:lnTo>
                  <a:lnTo>
                    <a:pt x="0" y="12"/>
                  </a:lnTo>
                  <a:lnTo>
                    <a:pt x="0" y="48"/>
                  </a:lnTo>
                  <a:lnTo>
                    <a:pt x="12" y="60"/>
                  </a:lnTo>
                  <a:lnTo>
                    <a:pt x="12" y="48"/>
                  </a:lnTo>
                  <a:lnTo>
                    <a:pt x="12" y="12"/>
                  </a:lnTo>
                  <a:lnTo>
                    <a:pt x="12" y="0"/>
                  </a:lnTo>
                  <a:close/>
                </a:path>
              </a:pathLst>
            </a:custGeom>
            <a:solidFill>
              <a:srgbClr val="000000"/>
            </a:solidFill>
            <a:ln w="9525">
              <a:noFill/>
              <a:round/>
              <a:headEnd/>
              <a:tailEnd/>
            </a:ln>
          </p:spPr>
          <p:txBody>
            <a:bodyPr wrap="none" anchor="ctr"/>
            <a:lstStyle/>
            <a:p>
              <a:endParaRPr lang="en-US"/>
            </a:p>
          </p:txBody>
        </p:sp>
        <p:sp>
          <p:nvSpPr>
            <p:cNvPr id="16571" name="Freeform 89"/>
            <p:cNvSpPr>
              <a:spLocks noChangeArrowheads="1"/>
            </p:cNvSpPr>
            <p:nvPr/>
          </p:nvSpPr>
          <p:spPr bwMode="auto">
            <a:xfrm>
              <a:off x="4402" y="3200"/>
              <a:ext cx="8" cy="39"/>
            </a:xfrm>
            <a:custGeom>
              <a:avLst/>
              <a:gdLst>
                <a:gd name="T0" fmla="*/ 12 w 12"/>
                <a:gd name="T1" fmla="*/ 0 h 60"/>
                <a:gd name="T2" fmla="*/ 12 w 12"/>
                <a:gd name="T3" fmla="*/ 0 h 60"/>
                <a:gd name="T4" fmla="*/ 0 w 12"/>
                <a:gd name="T5" fmla="*/ 0 h 60"/>
                <a:gd name="T6" fmla="*/ 0 w 12"/>
                <a:gd name="T7" fmla="*/ 48 h 60"/>
                <a:gd name="T8" fmla="*/ 12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12" y="0"/>
                  </a:lnTo>
                  <a:lnTo>
                    <a:pt x="0" y="0"/>
                  </a:lnTo>
                  <a:lnTo>
                    <a:pt x="0" y="48"/>
                  </a:lnTo>
                  <a:lnTo>
                    <a:pt x="12"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72" name="Freeform 90"/>
            <p:cNvSpPr>
              <a:spLocks noChangeArrowheads="1"/>
            </p:cNvSpPr>
            <p:nvPr/>
          </p:nvSpPr>
          <p:spPr bwMode="auto">
            <a:xfrm>
              <a:off x="4410" y="3256"/>
              <a:ext cx="8" cy="39"/>
            </a:xfrm>
            <a:custGeom>
              <a:avLst/>
              <a:gdLst>
                <a:gd name="T0" fmla="*/ 12 w 12"/>
                <a:gd name="T1" fmla="*/ 0 h 60"/>
                <a:gd name="T2" fmla="*/ 0 w 12"/>
                <a:gd name="T3" fmla="*/ 0 h 60"/>
                <a:gd name="T4" fmla="*/ 0 w 12"/>
                <a:gd name="T5" fmla="*/ 0 h 60"/>
                <a:gd name="T6" fmla="*/ 0 w 12"/>
                <a:gd name="T7" fmla="*/ 48 h 60"/>
                <a:gd name="T8" fmla="*/ 0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0"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73" name="Freeform 91"/>
            <p:cNvSpPr>
              <a:spLocks noChangeArrowheads="1"/>
            </p:cNvSpPr>
            <p:nvPr/>
          </p:nvSpPr>
          <p:spPr bwMode="auto">
            <a:xfrm>
              <a:off x="4410" y="3311"/>
              <a:ext cx="8" cy="39"/>
            </a:xfrm>
            <a:custGeom>
              <a:avLst/>
              <a:gdLst>
                <a:gd name="T0" fmla="*/ 12 w 12"/>
                <a:gd name="T1" fmla="*/ 0 h 60"/>
                <a:gd name="T2" fmla="*/ 0 w 12"/>
                <a:gd name="T3" fmla="*/ 0 h 60"/>
                <a:gd name="T4" fmla="*/ 0 w 12"/>
                <a:gd name="T5" fmla="*/ 0 h 60"/>
                <a:gd name="T6" fmla="*/ 0 w 12"/>
                <a:gd name="T7" fmla="*/ 48 h 60"/>
                <a:gd name="T8" fmla="*/ 0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0"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74" name="Freeform 92"/>
            <p:cNvSpPr>
              <a:spLocks noChangeArrowheads="1"/>
            </p:cNvSpPr>
            <p:nvPr/>
          </p:nvSpPr>
          <p:spPr bwMode="auto">
            <a:xfrm>
              <a:off x="4410" y="3366"/>
              <a:ext cx="8" cy="39"/>
            </a:xfrm>
            <a:custGeom>
              <a:avLst/>
              <a:gdLst>
                <a:gd name="T0" fmla="*/ 12 w 12"/>
                <a:gd name="T1" fmla="*/ 0 h 60"/>
                <a:gd name="T2" fmla="*/ 0 w 12"/>
                <a:gd name="T3" fmla="*/ 0 h 60"/>
                <a:gd name="T4" fmla="*/ 0 w 12"/>
                <a:gd name="T5" fmla="*/ 0 h 60"/>
                <a:gd name="T6" fmla="*/ 0 w 12"/>
                <a:gd name="T7" fmla="*/ 48 h 60"/>
                <a:gd name="T8" fmla="*/ 12 w 12"/>
                <a:gd name="T9" fmla="*/ 60 h 60"/>
                <a:gd name="T10" fmla="*/ 12 w 12"/>
                <a:gd name="T11" fmla="*/ 48 h 60"/>
                <a:gd name="T12" fmla="*/ 12 w 12"/>
                <a:gd name="T13" fmla="*/ 0 h 60"/>
                <a:gd name="T14" fmla="*/ 0 60000 65536"/>
                <a:gd name="T15" fmla="*/ 0 60000 65536"/>
                <a:gd name="T16" fmla="*/ 0 60000 65536"/>
                <a:gd name="T17" fmla="*/ 0 60000 65536"/>
                <a:gd name="T18" fmla="*/ 0 60000 65536"/>
                <a:gd name="T19" fmla="*/ 0 60000 65536"/>
                <a:gd name="T20" fmla="*/ 0 60000 65536"/>
                <a:gd name="T21" fmla="*/ 0 w 12"/>
                <a:gd name="T22" fmla="*/ 0 h 60"/>
                <a:gd name="T23" fmla="*/ 12 w 12"/>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0">
                  <a:moveTo>
                    <a:pt x="12" y="0"/>
                  </a:moveTo>
                  <a:lnTo>
                    <a:pt x="0" y="0"/>
                  </a:lnTo>
                  <a:lnTo>
                    <a:pt x="0" y="48"/>
                  </a:lnTo>
                  <a:lnTo>
                    <a:pt x="12" y="60"/>
                  </a:lnTo>
                  <a:lnTo>
                    <a:pt x="12" y="48"/>
                  </a:lnTo>
                  <a:lnTo>
                    <a:pt x="12" y="0"/>
                  </a:lnTo>
                  <a:close/>
                </a:path>
              </a:pathLst>
            </a:custGeom>
            <a:solidFill>
              <a:srgbClr val="000000"/>
            </a:solidFill>
            <a:ln w="9525">
              <a:noFill/>
              <a:round/>
              <a:headEnd/>
              <a:tailEnd/>
            </a:ln>
          </p:spPr>
          <p:txBody>
            <a:bodyPr wrap="none" anchor="ctr"/>
            <a:lstStyle/>
            <a:p>
              <a:endParaRPr lang="en-US"/>
            </a:p>
          </p:txBody>
        </p:sp>
        <p:sp>
          <p:nvSpPr>
            <p:cNvPr id="16575" name="Freeform 93"/>
            <p:cNvSpPr>
              <a:spLocks noChangeArrowheads="1"/>
            </p:cNvSpPr>
            <p:nvPr/>
          </p:nvSpPr>
          <p:spPr bwMode="auto">
            <a:xfrm>
              <a:off x="4410" y="3422"/>
              <a:ext cx="8" cy="39"/>
            </a:xfrm>
            <a:custGeom>
              <a:avLst/>
              <a:gdLst>
                <a:gd name="T0" fmla="*/ 12 w 12"/>
                <a:gd name="T1" fmla="*/ 0 h 60"/>
                <a:gd name="T2" fmla="*/ 12 w 12"/>
                <a:gd name="T3" fmla="*/ 0 h 60"/>
                <a:gd name="T4" fmla="*/ 0 w 12"/>
                <a:gd name="T5" fmla="*/ 0 h 60"/>
                <a:gd name="T6" fmla="*/ 0 w 12"/>
                <a:gd name="T7" fmla="*/ 12 h 60"/>
                <a:gd name="T8" fmla="*/ 0 w 12"/>
                <a:gd name="T9" fmla="*/ 48 h 60"/>
                <a:gd name="T10" fmla="*/ 12 w 12"/>
                <a:gd name="T11" fmla="*/ 60 h 60"/>
                <a:gd name="T12" fmla="*/ 12 w 12"/>
                <a:gd name="T13" fmla="*/ 48 h 60"/>
                <a:gd name="T14" fmla="*/ 12 w 12"/>
                <a:gd name="T15" fmla="*/ 12 h 60"/>
                <a:gd name="T16" fmla="*/ 12 w 12"/>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60"/>
                <a:gd name="T29" fmla="*/ 12 w 12"/>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60">
                  <a:moveTo>
                    <a:pt x="12" y="0"/>
                  </a:moveTo>
                  <a:lnTo>
                    <a:pt x="12" y="0"/>
                  </a:lnTo>
                  <a:lnTo>
                    <a:pt x="0" y="0"/>
                  </a:lnTo>
                  <a:lnTo>
                    <a:pt x="0" y="12"/>
                  </a:lnTo>
                  <a:lnTo>
                    <a:pt x="0" y="48"/>
                  </a:lnTo>
                  <a:lnTo>
                    <a:pt x="12" y="60"/>
                  </a:lnTo>
                  <a:lnTo>
                    <a:pt x="12" y="48"/>
                  </a:lnTo>
                  <a:lnTo>
                    <a:pt x="12" y="12"/>
                  </a:lnTo>
                  <a:lnTo>
                    <a:pt x="12" y="0"/>
                  </a:lnTo>
                  <a:close/>
                </a:path>
              </a:pathLst>
            </a:custGeom>
            <a:solidFill>
              <a:srgbClr val="000000"/>
            </a:solidFill>
            <a:ln w="9525">
              <a:noFill/>
              <a:round/>
              <a:headEnd/>
              <a:tailEnd/>
            </a:ln>
          </p:spPr>
          <p:txBody>
            <a:bodyPr wrap="none" anchor="ctr"/>
            <a:lstStyle/>
            <a:p>
              <a:endParaRPr lang="en-US"/>
            </a:p>
          </p:txBody>
        </p:sp>
        <p:sp>
          <p:nvSpPr>
            <p:cNvPr id="16576" name="Freeform 94"/>
            <p:cNvSpPr>
              <a:spLocks noChangeArrowheads="1"/>
            </p:cNvSpPr>
            <p:nvPr/>
          </p:nvSpPr>
          <p:spPr bwMode="auto">
            <a:xfrm>
              <a:off x="4410" y="3477"/>
              <a:ext cx="16" cy="24"/>
            </a:xfrm>
            <a:custGeom>
              <a:avLst/>
              <a:gdLst>
                <a:gd name="T0" fmla="*/ 12 w 24"/>
                <a:gd name="T1" fmla="*/ 0 h 36"/>
                <a:gd name="T2" fmla="*/ 12 w 24"/>
                <a:gd name="T3" fmla="*/ 0 h 36"/>
                <a:gd name="T4" fmla="*/ 0 w 24"/>
                <a:gd name="T5" fmla="*/ 0 h 36"/>
                <a:gd name="T6" fmla="*/ 12 w 24"/>
                <a:gd name="T7" fmla="*/ 36 h 36"/>
                <a:gd name="T8" fmla="*/ 12 w 24"/>
                <a:gd name="T9" fmla="*/ 36 h 36"/>
                <a:gd name="T10" fmla="*/ 24 w 24"/>
                <a:gd name="T11" fmla="*/ 36 h 36"/>
                <a:gd name="T12" fmla="*/ 12 w 24"/>
                <a:gd name="T13" fmla="*/ 0 h 36"/>
                <a:gd name="T14" fmla="*/ 0 60000 65536"/>
                <a:gd name="T15" fmla="*/ 0 60000 65536"/>
                <a:gd name="T16" fmla="*/ 0 60000 65536"/>
                <a:gd name="T17" fmla="*/ 0 60000 65536"/>
                <a:gd name="T18" fmla="*/ 0 60000 65536"/>
                <a:gd name="T19" fmla="*/ 0 60000 65536"/>
                <a:gd name="T20" fmla="*/ 0 60000 65536"/>
                <a:gd name="T21" fmla="*/ 0 w 24"/>
                <a:gd name="T22" fmla="*/ 0 h 36"/>
                <a:gd name="T23" fmla="*/ 24 w 24"/>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6">
                  <a:moveTo>
                    <a:pt x="12" y="0"/>
                  </a:moveTo>
                  <a:lnTo>
                    <a:pt x="12" y="0"/>
                  </a:lnTo>
                  <a:lnTo>
                    <a:pt x="0" y="0"/>
                  </a:lnTo>
                  <a:lnTo>
                    <a:pt x="12" y="36"/>
                  </a:lnTo>
                  <a:lnTo>
                    <a:pt x="24" y="36"/>
                  </a:lnTo>
                  <a:lnTo>
                    <a:pt x="12" y="0"/>
                  </a:lnTo>
                  <a:close/>
                </a:path>
              </a:pathLst>
            </a:custGeom>
            <a:solidFill>
              <a:srgbClr val="000000"/>
            </a:solidFill>
            <a:ln w="9525">
              <a:noFill/>
              <a:round/>
              <a:headEnd/>
              <a:tailEnd/>
            </a:ln>
          </p:spPr>
          <p:txBody>
            <a:bodyPr wrap="none" anchor="ctr"/>
            <a:lstStyle/>
            <a:p>
              <a:endParaRPr lang="en-US"/>
            </a:p>
          </p:txBody>
        </p:sp>
      </p:grpSp>
      <p:sp>
        <p:nvSpPr>
          <p:cNvPr id="16533" name="Oval 95"/>
          <p:cNvSpPr>
            <a:spLocks noChangeArrowheads="1"/>
          </p:cNvSpPr>
          <p:nvPr/>
        </p:nvSpPr>
        <p:spPr bwMode="auto">
          <a:xfrm>
            <a:off x="6700838" y="2157413"/>
            <a:ext cx="136525" cy="138112"/>
          </a:xfrm>
          <a:prstGeom prst="ellipse">
            <a:avLst/>
          </a:prstGeom>
          <a:solidFill>
            <a:srgbClr val="C00000"/>
          </a:solidFill>
          <a:ln w="7560">
            <a:solidFill>
              <a:srgbClr val="000000"/>
            </a:solidFill>
            <a:miter lim="800000"/>
            <a:headEnd/>
            <a:tailEnd/>
          </a:ln>
        </p:spPr>
        <p:txBody>
          <a:bodyPr wrap="none" anchor="ctr"/>
          <a:lstStyle/>
          <a:p>
            <a:endParaRPr lang="en-US"/>
          </a:p>
        </p:txBody>
      </p:sp>
      <p:sp>
        <p:nvSpPr>
          <p:cNvPr id="16534" name="Oval 96"/>
          <p:cNvSpPr>
            <a:spLocks noChangeArrowheads="1"/>
          </p:cNvSpPr>
          <p:nvPr/>
        </p:nvSpPr>
        <p:spPr bwMode="auto">
          <a:xfrm>
            <a:off x="6888163" y="3897313"/>
            <a:ext cx="138112" cy="138112"/>
          </a:xfrm>
          <a:prstGeom prst="ellipse">
            <a:avLst/>
          </a:prstGeom>
          <a:solidFill>
            <a:srgbClr val="C00000"/>
          </a:solidFill>
          <a:ln w="7560">
            <a:solidFill>
              <a:srgbClr val="000000"/>
            </a:solidFill>
            <a:miter lim="800000"/>
            <a:headEnd/>
            <a:tailEnd/>
          </a:ln>
        </p:spPr>
        <p:txBody>
          <a:bodyPr wrap="none" anchor="ctr"/>
          <a:lstStyle/>
          <a:p>
            <a:endParaRPr lang="en-US"/>
          </a:p>
        </p:txBody>
      </p:sp>
      <p:sp>
        <p:nvSpPr>
          <p:cNvPr id="16535" name="Oval 97"/>
          <p:cNvSpPr>
            <a:spLocks noChangeArrowheads="1"/>
          </p:cNvSpPr>
          <p:nvPr/>
        </p:nvSpPr>
        <p:spPr bwMode="auto">
          <a:xfrm>
            <a:off x="6786563" y="2811463"/>
            <a:ext cx="138112" cy="138112"/>
          </a:xfrm>
          <a:prstGeom prst="ellipse">
            <a:avLst/>
          </a:prstGeom>
          <a:solidFill>
            <a:srgbClr val="C00000"/>
          </a:solidFill>
          <a:ln w="7560">
            <a:solidFill>
              <a:srgbClr val="000000"/>
            </a:solidFill>
            <a:miter lim="800000"/>
            <a:headEnd/>
            <a:tailEnd/>
          </a:ln>
        </p:spPr>
        <p:txBody>
          <a:bodyPr wrap="none" anchor="ctr"/>
          <a:lstStyle/>
          <a:p>
            <a:endParaRPr lang="en-US"/>
          </a:p>
        </p:txBody>
      </p:sp>
      <p:sp>
        <p:nvSpPr>
          <p:cNvPr id="16536" name="Oval 98"/>
          <p:cNvSpPr>
            <a:spLocks noChangeArrowheads="1"/>
          </p:cNvSpPr>
          <p:nvPr/>
        </p:nvSpPr>
        <p:spPr bwMode="auto">
          <a:xfrm>
            <a:off x="6611938" y="1566863"/>
            <a:ext cx="138112" cy="138112"/>
          </a:xfrm>
          <a:prstGeom prst="ellipse">
            <a:avLst/>
          </a:prstGeom>
          <a:solidFill>
            <a:srgbClr val="C00000"/>
          </a:solidFill>
          <a:ln w="7560">
            <a:solidFill>
              <a:srgbClr val="000000"/>
            </a:solidFill>
            <a:miter lim="800000"/>
            <a:headEnd/>
            <a:tailEnd/>
          </a:ln>
        </p:spPr>
        <p:txBody>
          <a:bodyPr wrap="none" anchor="ctr"/>
          <a:lstStyle/>
          <a:p>
            <a:endParaRPr lang="en-US"/>
          </a:p>
        </p:txBody>
      </p:sp>
      <p:grpSp>
        <p:nvGrpSpPr>
          <p:cNvPr id="200" name="Group 199"/>
          <p:cNvGrpSpPr/>
          <p:nvPr/>
        </p:nvGrpSpPr>
        <p:grpSpPr>
          <a:xfrm>
            <a:off x="6772275" y="1620838"/>
            <a:ext cx="323850" cy="3174999"/>
            <a:chOff x="6772275" y="1620838"/>
            <a:chExt cx="323850" cy="3174999"/>
          </a:xfrm>
        </p:grpSpPr>
        <p:sp>
          <p:nvSpPr>
            <p:cNvPr id="16530" name="Freeform 53"/>
            <p:cNvSpPr>
              <a:spLocks noChangeArrowheads="1"/>
            </p:cNvSpPr>
            <p:nvPr/>
          </p:nvSpPr>
          <p:spPr bwMode="auto">
            <a:xfrm rot="5100000">
              <a:off x="6157913" y="3857625"/>
              <a:ext cx="1754187" cy="122237"/>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A50021"/>
              </a:solidFill>
              <a:round/>
              <a:headEnd/>
              <a:tailEnd/>
            </a:ln>
          </p:spPr>
          <p:txBody>
            <a:bodyPr wrap="none" anchor="ctr"/>
            <a:lstStyle/>
            <a:p>
              <a:endParaRPr lang="en-US"/>
            </a:p>
          </p:txBody>
        </p:sp>
        <p:sp>
          <p:nvSpPr>
            <p:cNvPr id="16531" name="Freeform 54"/>
            <p:cNvSpPr>
              <a:spLocks noChangeArrowheads="1"/>
            </p:cNvSpPr>
            <p:nvPr/>
          </p:nvSpPr>
          <p:spPr bwMode="auto">
            <a:xfrm rot="5040000">
              <a:off x="6276975" y="2116138"/>
              <a:ext cx="1219200" cy="228600"/>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A50021"/>
              </a:solidFill>
              <a:round/>
              <a:headEnd/>
              <a:tailEnd/>
            </a:ln>
          </p:spPr>
          <p:txBody>
            <a:bodyPr wrap="none" anchor="ctr"/>
            <a:lstStyle/>
            <a:p>
              <a:endParaRPr lang="en-US"/>
            </a:p>
          </p:txBody>
        </p:sp>
        <p:sp>
          <p:nvSpPr>
            <p:cNvPr id="16537" name="Freeform 99"/>
            <p:cNvSpPr>
              <a:spLocks noChangeArrowheads="1"/>
            </p:cNvSpPr>
            <p:nvPr/>
          </p:nvSpPr>
          <p:spPr bwMode="auto">
            <a:xfrm rot="5040000">
              <a:off x="6362700" y="2776538"/>
              <a:ext cx="1219200" cy="228600"/>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A50021"/>
              </a:solidFill>
              <a:round/>
              <a:headEnd/>
              <a:tailEnd/>
            </a:ln>
          </p:spPr>
          <p:txBody>
            <a:bodyPr wrap="none" anchor="ctr"/>
            <a:lstStyle/>
            <a:p>
              <a:endParaRPr lang="en-US"/>
            </a:p>
          </p:txBody>
        </p:sp>
      </p:grpSp>
      <p:grpSp>
        <p:nvGrpSpPr>
          <p:cNvPr id="4" name="Group 194"/>
          <p:cNvGrpSpPr>
            <a:grpSpLocks/>
          </p:cNvGrpSpPr>
          <p:nvPr/>
        </p:nvGrpSpPr>
        <p:grpSpPr bwMode="auto">
          <a:xfrm>
            <a:off x="4465639" y="1447801"/>
            <a:ext cx="4454525" cy="3943350"/>
            <a:chOff x="2813" y="1302"/>
            <a:chExt cx="2806" cy="2484"/>
          </a:xfrm>
        </p:grpSpPr>
        <p:sp>
          <p:nvSpPr>
            <p:cNvPr id="16453" name="Rectangle 102"/>
            <p:cNvSpPr>
              <a:spLocks noChangeArrowheads="1"/>
            </p:cNvSpPr>
            <p:nvPr/>
          </p:nvSpPr>
          <p:spPr bwMode="auto">
            <a:xfrm>
              <a:off x="2813" y="1793"/>
              <a:ext cx="150" cy="197"/>
            </a:xfrm>
            <a:prstGeom prst="rect">
              <a:avLst/>
            </a:prstGeom>
            <a:noFill/>
            <a:ln w="9525">
              <a:noFill/>
              <a:round/>
              <a:headEnd/>
              <a:tailEnd/>
            </a:ln>
          </p:spPr>
          <p:txBody>
            <a:bodyPr wrap="none" anchor="ctr"/>
            <a:lstStyle/>
            <a:p>
              <a:endParaRPr lang="en-US"/>
            </a:p>
          </p:txBody>
        </p:sp>
        <p:sp>
          <p:nvSpPr>
            <p:cNvPr id="16454" name="Rectangle 103"/>
            <p:cNvSpPr>
              <a:spLocks noChangeArrowheads="1"/>
            </p:cNvSpPr>
            <p:nvPr/>
          </p:nvSpPr>
          <p:spPr bwMode="auto">
            <a:xfrm>
              <a:off x="2813" y="1792"/>
              <a:ext cx="83"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Symbol" pitchFamily="18" charset="2"/>
                </a:rPr>
                <a:t></a:t>
              </a:r>
            </a:p>
          </p:txBody>
        </p:sp>
        <p:sp>
          <p:nvSpPr>
            <p:cNvPr id="16455" name="Rectangle 104"/>
            <p:cNvSpPr>
              <a:spLocks noChangeArrowheads="1"/>
            </p:cNvSpPr>
            <p:nvPr/>
          </p:nvSpPr>
          <p:spPr bwMode="auto">
            <a:xfrm>
              <a:off x="2909" y="184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56" name="Rectangle 105"/>
            <p:cNvSpPr>
              <a:spLocks noChangeArrowheads="1"/>
            </p:cNvSpPr>
            <p:nvPr/>
          </p:nvSpPr>
          <p:spPr bwMode="auto">
            <a:xfrm>
              <a:off x="2940" y="1801"/>
              <a:ext cx="41" cy="173"/>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t>
              </a:r>
            </a:p>
          </p:txBody>
        </p:sp>
        <p:sp>
          <p:nvSpPr>
            <p:cNvPr id="16457" name="Rectangle 106"/>
            <p:cNvSpPr>
              <a:spLocks noChangeArrowheads="1"/>
            </p:cNvSpPr>
            <p:nvPr/>
          </p:nvSpPr>
          <p:spPr bwMode="auto">
            <a:xfrm>
              <a:off x="2924" y="1888"/>
              <a:ext cx="213" cy="166"/>
            </a:xfrm>
            <a:prstGeom prst="rect">
              <a:avLst/>
            </a:prstGeom>
            <a:noFill/>
            <a:ln w="9525">
              <a:noFill/>
              <a:round/>
              <a:headEnd/>
              <a:tailEnd/>
            </a:ln>
          </p:spPr>
          <p:txBody>
            <a:bodyPr wrap="none" anchor="ctr"/>
            <a:lstStyle/>
            <a:p>
              <a:endParaRPr lang="en-US"/>
            </a:p>
          </p:txBody>
        </p:sp>
        <p:sp>
          <p:nvSpPr>
            <p:cNvPr id="16458" name="Rectangle 107"/>
            <p:cNvSpPr>
              <a:spLocks noChangeArrowheads="1"/>
            </p:cNvSpPr>
            <p:nvPr/>
          </p:nvSpPr>
          <p:spPr bwMode="auto">
            <a:xfrm>
              <a:off x="2922" y="1888"/>
              <a:ext cx="15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j+1</a:t>
              </a:r>
            </a:p>
          </p:txBody>
        </p:sp>
        <p:sp>
          <p:nvSpPr>
            <p:cNvPr id="16459" name="Rectangle 108"/>
            <p:cNvSpPr>
              <a:spLocks noChangeArrowheads="1"/>
            </p:cNvSpPr>
            <p:nvPr/>
          </p:nvSpPr>
          <p:spPr bwMode="auto">
            <a:xfrm>
              <a:off x="3088" y="1888"/>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60" name="Rectangle 109"/>
            <p:cNvSpPr>
              <a:spLocks noChangeArrowheads="1"/>
            </p:cNvSpPr>
            <p:nvPr/>
          </p:nvSpPr>
          <p:spPr bwMode="auto">
            <a:xfrm>
              <a:off x="3119" y="1888"/>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61" name="Rectangle 110"/>
            <p:cNvSpPr>
              <a:spLocks noChangeArrowheads="1"/>
            </p:cNvSpPr>
            <p:nvPr/>
          </p:nvSpPr>
          <p:spPr bwMode="auto">
            <a:xfrm>
              <a:off x="2813" y="2125"/>
              <a:ext cx="150" cy="190"/>
            </a:xfrm>
            <a:prstGeom prst="rect">
              <a:avLst/>
            </a:prstGeom>
            <a:noFill/>
            <a:ln w="9525">
              <a:noFill/>
              <a:round/>
              <a:headEnd/>
              <a:tailEnd/>
            </a:ln>
          </p:spPr>
          <p:txBody>
            <a:bodyPr wrap="none" anchor="ctr"/>
            <a:lstStyle/>
            <a:p>
              <a:endParaRPr lang="en-US"/>
            </a:p>
          </p:txBody>
        </p:sp>
        <p:sp>
          <p:nvSpPr>
            <p:cNvPr id="16462" name="Rectangle 111"/>
            <p:cNvSpPr>
              <a:spLocks noChangeArrowheads="1"/>
            </p:cNvSpPr>
            <p:nvPr/>
          </p:nvSpPr>
          <p:spPr bwMode="auto">
            <a:xfrm>
              <a:off x="2813" y="2125"/>
              <a:ext cx="83"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463" name="Rectangle 112"/>
            <p:cNvSpPr>
              <a:spLocks noChangeArrowheads="1"/>
            </p:cNvSpPr>
            <p:nvPr/>
          </p:nvSpPr>
          <p:spPr bwMode="auto">
            <a:xfrm>
              <a:off x="2909" y="2174"/>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64" name="Rectangle 113"/>
            <p:cNvSpPr>
              <a:spLocks noChangeArrowheads="1"/>
            </p:cNvSpPr>
            <p:nvPr/>
          </p:nvSpPr>
          <p:spPr bwMode="auto">
            <a:xfrm>
              <a:off x="2940" y="2133"/>
              <a:ext cx="41" cy="173"/>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t>
              </a:r>
            </a:p>
          </p:txBody>
        </p:sp>
        <p:sp>
          <p:nvSpPr>
            <p:cNvPr id="16465" name="Rectangle 114"/>
            <p:cNvSpPr>
              <a:spLocks noChangeArrowheads="1"/>
            </p:cNvSpPr>
            <p:nvPr/>
          </p:nvSpPr>
          <p:spPr bwMode="auto">
            <a:xfrm>
              <a:off x="2924" y="2212"/>
              <a:ext cx="166" cy="166"/>
            </a:xfrm>
            <a:prstGeom prst="rect">
              <a:avLst/>
            </a:prstGeom>
            <a:noFill/>
            <a:ln w="9525">
              <a:noFill/>
              <a:round/>
              <a:headEnd/>
              <a:tailEnd/>
            </a:ln>
          </p:spPr>
          <p:txBody>
            <a:bodyPr wrap="none" anchor="ctr"/>
            <a:lstStyle/>
            <a:p>
              <a:endParaRPr lang="en-US"/>
            </a:p>
          </p:txBody>
        </p:sp>
        <p:sp>
          <p:nvSpPr>
            <p:cNvPr id="16466" name="Rectangle 115"/>
            <p:cNvSpPr>
              <a:spLocks noChangeArrowheads="1"/>
            </p:cNvSpPr>
            <p:nvPr/>
          </p:nvSpPr>
          <p:spPr bwMode="auto">
            <a:xfrm>
              <a:off x="2923" y="2213"/>
              <a:ext cx="26"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j</a:t>
              </a:r>
            </a:p>
          </p:txBody>
        </p:sp>
        <p:sp>
          <p:nvSpPr>
            <p:cNvPr id="16467" name="Rectangle 116"/>
            <p:cNvSpPr>
              <a:spLocks noChangeArrowheads="1"/>
            </p:cNvSpPr>
            <p:nvPr/>
          </p:nvSpPr>
          <p:spPr bwMode="auto">
            <a:xfrm>
              <a:off x="2956" y="2213"/>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68" name="Rectangle 117"/>
            <p:cNvSpPr>
              <a:spLocks noChangeArrowheads="1"/>
            </p:cNvSpPr>
            <p:nvPr/>
          </p:nvSpPr>
          <p:spPr bwMode="auto">
            <a:xfrm>
              <a:off x="2987" y="2213"/>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69" name="Rectangle 118"/>
            <p:cNvSpPr>
              <a:spLocks noChangeArrowheads="1"/>
            </p:cNvSpPr>
            <p:nvPr/>
          </p:nvSpPr>
          <p:spPr bwMode="auto">
            <a:xfrm>
              <a:off x="4205" y="3494"/>
              <a:ext cx="141" cy="197"/>
            </a:xfrm>
            <a:prstGeom prst="rect">
              <a:avLst/>
            </a:prstGeom>
            <a:noFill/>
            <a:ln w="9525">
              <a:noFill/>
              <a:round/>
              <a:headEnd/>
              <a:tailEnd/>
            </a:ln>
          </p:spPr>
          <p:txBody>
            <a:bodyPr wrap="none" anchor="ctr"/>
            <a:lstStyle/>
            <a:p>
              <a:endParaRPr lang="en-US"/>
            </a:p>
          </p:txBody>
        </p:sp>
        <p:sp>
          <p:nvSpPr>
            <p:cNvPr id="16470" name="Rectangle 119"/>
            <p:cNvSpPr>
              <a:spLocks noChangeArrowheads="1"/>
            </p:cNvSpPr>
            <p:nvPr/>
          </p:nvSpPr>
          <p:spPr bwMode="auto">
            <a:xfrm>
              <a:off x="4205" y="3494"/>
              <a:ext cx="8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471" name="Rectangle 120"/>
            <p:cNvSpPr>
              <a:spLocks noChangeArrowheads="1"/>
            </p:cNvSpPr>
            <p:nvPr/>
          </p:nvSpPr>
          <p:spPr bwMode="auto">
            <a:xfrm>
              <a:off x="4298" y="3532"/>
              <a:ext cx="28" cy="134"/>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Symbol" pitchFamily="18" charset="2"/>
                </a:rPr>
                <a:t></a:t>
              </a:r>
            </a:p>
          </p:txBody>
        </p:sp>
        <p:sp>
          <p:nvSpPr>
            <p:cNvPr id="16472" name="Rectangle 121"/>
            <p:cNvSpPr>
              <a:spLocks noChangeArrowheads="1"/>
            </p:cNvSpPr>
            <p:nvPr/>
          </p:nvSpPr>
          <p:spPr bwMode="auto">
            <a:xfrm>
              <a:off x="4331" y="3494"/>
              <a:ext cx="3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473" name="Rectangle 122"/>
            <p:cNvSpPr>
              <a:spLocks noChangeArrowheads="1"/>
            </p:cNvSpPr>
            <p:nvPr/>
          </p:nvSpPr>
          <p:spPr bwMode="auto">
            <a:xfrm>
              <a:off x="4315" y="3620"/>
              <a:ext cx="277" cy="166"/>
            </a:xfrm>
            <a:prstGeom prst="rect">
              <a:avLst/>
            </a:prstGeom>
            <a:noFill/>
            <a:ln w="9525">
              <a:noFill/>
              <a:round/>
              <a:headEnd/>
              <a:tailEnd/>
            </a:ln>
          </p:spPr>
          <p:txBody>
            <a:bodyPr wrap="none" anchor="ctr"/>
            <a:lstStyle/>
            <a:p>
              <a:endParaRPr lang="en-US"/>
            </a:p>
          </p:txBody>
        </p:sp>
        <p:sp>
          <p:nvSpPr>
            <p:cNvPr id="16474" name="Rectangle 123"/>
            <p:cNvSpPr>
              <a:spLocks noChangeArrowheads="1"/>
            </p:cNvSpPr>
            <p:nvPr/>
          </p:nvSpPr>
          <p:spPr bwMode="auto">
            <a:xfrm>
              <a:off x="4315" y="3620"/>
              <a:ext cx="57"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k</a:t>
              </a:r>
            </a:p>
          </p:txBody>
        </p:sp>
        <p:sp>
          <p:nvSpPr>
            <p:cNvPr id="16475" name="Rectangle 124"/>
            <p:cNvSpPr>
              <a:spLocks noChangeArrowheads="1"/>
            </p:cNvSpPr>
            <p:nvPr/>
          </p:nvSpPr>
          <p:spPr bwMode="auto">
            <a:xfrm>
              <a:off x="4376"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76" name="Rectangle 125"/>
            <p:cNvSpPr>
              <a:spLocks noChangeArrowheads="1"/>
            </p:cNvSpPr>
            <p:nvPr/>
          </p:nvSpPr>
          <p:spPr bwMode="auto">
            <a:xfrm>
              <a:off x="4410"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77" name="Freeform 126"/>
            <p:cNvSpPr>
              <a:spLocks noChangeArrowheads="1"/>
            </p:cNvSpPr>
            <p:nvPr/>
          </p:nvSpPr>
          <p:spPr bwMode="auto">
            <a:xfrm>
              <a:off x="3335" y="1358"/>
              <a:ext cx="110" cy="2064"/>
            </a:xfrm>
            <a:custGeom>
              <a:avLst/>
              <a:gdLst>
                <a:gd name="T0" fmla="*/ 132 w 168"/>
                <a:gd name="T1" fmla="*/ 0 h 3132"/>
                <a:gd name="T2" fmla="*/ 132 w 168"/>
                <a:gd name="T3" fmla="*/ 60 h 3132"/>
                <a:gd name="T4" fmla="*/ 132 w 168"/>
                <a:gd name="T5" fmla="*/ 144 h 3132"/>
                <a:gd name="T6" fmla="*/ 132 w 168"/>
                <a:gd name="T7" fmla="*/ 228 h 3132"/>
                <a:gd name="T8" fmla="*/ 144 w 168"/>
                <a:gd name="T9" fmla="*/ 336 h 3132"/>
                <a:gd name="T10" fmla="*/ 156 w 168"/>
                <a:gd name="T11" fmla="*/ 564 h 3132"/>
                <a:gd name="T12" fmla="*/ 156 w 168"/>
                <a:gd name="T13" fmla="*/ 816 h 3132"/>
                <a:gd name="T14" fmla="*/ 168 w 168"/>
                <a:gd name="T15" fmla="*/ 1080 h 3132"/>
                <a:gd name="T16" fmla="*/ 168 w 168"/>
                <a:gd name="T17" fmla="*/ 1344 h 3132"/>
                <a:gd name="T18" fmla="*/ 168 w 168"/>
                <a:gd name="T19" fmla="*/ 1584 h 3132"/>
                <a:gd name="T20" fmla="*/ 168 w 168"/>
                <a:gd name="T21" fmla="*/ 1800 h 3132"/>
                <a:gd name="T22" fmla="*/ 132 w 168"/>
                <a:gd name="T23" fmla="*/ 2184 h 3132"/>
                <a:gd name="T24" fmla="*/ 84 w 168"/>
                <a:gd name="T25" fmla="*/ 2556 h 3132"/>
                <a:gd name="T26" fmla="*/ 60 w 168"/>
                <a:gd name="T27" fmla="*/ 2724 h 3132"/>
                <a:gd name="T28" fmla="*/ 36 w 168"/>
                <a:gd name="T29" fmla="*/ 2880 h 3132"/>
                <a:gd name="T30" fmla="*/ 12 w 168"/>
                <a:gd name="T31" fmla="*/ 3012 h 3132"/>
                <a:gd name="T32" fmla="*/ 0 w 168"/>
                <a:gd name="T33" fmla="*/ 3132 h 3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3132"/>
                <a:gd name="T53" fmla="*/ 168 w 168"/>
                <a:gd name="T54" fmla="*/ 3132 h 31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3132">
                  <a:moveTo>
                    <a:pt x="132" y="0"/>
                  </a:moveTo>
                  <a:lnTo>
                    <a:pt x="132" y="60"/>
                  </a:lnTo>
                  <a:lnTo>
                    <a:pt x="132" y="144"/>
                  </a:lnTo>
                  <a:lnTo>
                    <a:pt x="132" y="228"/>
                  </a:lnTo>
                  <a:lnTo>
                    <a:pt x="144" y="336"/>
                  </a:lnTo>
                  <a:lnTo>
                    <a:pt x="156" y="564"/>
                  </a:lnTo>
                  <a:lnTo>
                    <a:pt x="156" y="816"/>
                  </a:lnTo>
                  <a:lnTo>
                    <a:pt x="168" y="1080"/>
                  </a:lnTo>
                  <a:lnTo>
                    <a:pt x="168" y="1344"/>
                  </a:lnTo>
                  <a:lnTo>
                    <a:pt x="168" y="1584"/>
                  </a:lnTo>
                  <a:lnTo>
                    <a:pt x="168" y="1800"/>
                  </a:lnTo>
                  <a:lnTo>
                    <a:pt x="132" y="2184"/>
                  </a:lnTo>
                  <a:lnTo>
                    <a:pt x="84" y="2556"/>
                  </a:lnTo>
                  <a:lnTo>
                    <a:pt x="60" y="2724"/>
                  </a:lnTo>
                  <a:lnTo>
                    <a:pt x="36" y="2880"/>
                  </a:lnTo>
                  <a:lnTo>
                    <a:pt x="12" y="3012"/>
                  </a:lnTo>
                  <a:lnTo>
                    <a:pt x="0" y="3132"/>
                  </a:lnTo>
                </a:path>
              </a:pathLst>
            </a:custGeom>
            <a:noFill/>
            <a:ln w="7560">
              <a:solidFill>
                <a:srgbClr val="000000"/>
              </a:solidFill>
              <a:round/>
              <a:headEnd/>
              <a:tailEnd/>
            </a:ln>
          </p:spPr>
          <p:txBody>
            <a:bodyPr wrap="none" anchor="ctr"/>
            <a:lstStyle/>
            <a:p>
              <a:endParaRPr lang="en-US"/>
            </a:p>
          </p:txBody>
        </p:sp>
        <p:sp>
          <p:nvSpPr>
            <p:cNvPr id="16478" name="Freeform 127"/>
            <p:cNvSpPr>
              <a:spLocks noChangeArrowheads="1"/>
            </p:cNvSpPr>
            <p:nvPr/>
          </p:nvSpPr>
          <p:spPr bwMode="auto">
            <a:xfrm>
              <a:off x="4094" y="1381"/>
              <a:ext cx="213" cy="2120"/>
            </a:xfrm>
            <a:custGeom>
              <a:avLst/>
              <a:gdLst>
                <a:gd name="T0" fmla="*/ 0 w 323"/>
                <a:gd name="T1" fmla="*/ 0 h 3216"/>
                <a:gd name="T2" fmla="*/ 12 w 323"/>
                <a:gd name="T3" fmla="*/ 72 h 3216"/>
                <a:gd name="T4" fmla="*/ 24 w 323"/>
                <a:gd name="T5" fmla="*/ 156 h 3216"/>
                <a:gd name="T6" fmla="*/ 36 w 323"/>
                <a:gd name="T7" fmla="*/ 252 h 3216"/>
                <a:gd name="T8" fmla="*/ 48 w 323"/>
                <a:gd name="T9" fmla="*/ 360 h 3216"/>
                <a:gd name="T10" fmla="*/ 84 w 323"/>
                <a:gd name="T11" fmla="*/ 612 h 3216"/>
                <a:gd name="T12" fmla="*/ 132 w 323"/>
                <a:gd name="T13" fmla="*/ 888 h 3216"/>
                <a:gd name="T14" fmla="*/ 168 w 323"/>
                <a:gd name="T15" fmla="*/ 1176 h 3216"/>
                <a:gd name="T16" fmla="*/ 204 w 323"/>
                <a:gd name="T17" fmla="*/ 1464 h 3216"/>
                <a:gd name="T18" fmla="*/ 239 w 323"/>
                <a:gd name="T19" fmla="*/ 1716 h 3216"/>
                <a:gd name="T20" fmla="*/ 251 w 323"/>
                <a:gd name="T21" fmla="*/ 1836 h 3216"/>
                <a:gd name="T22" fmla="*/ 263 w 323"/>
                <a:gd name="T23" fmla="*/ 1944 h 3216"/>
                <a:gd name="T24" fmla="*/ 287 w 323"/>
                <a:gd name="T25" fmla="*/ 2328 h 3216"/>
                <a:gd name="T26" fmla="*/ 311 w 323"/>
                <a:gd name="T27" fmla="*/ 2676 h 3216"/>
                <a:gd name="T28" fmla="*/ 311 w 323"/>
                <a:gd name="T29" fmla="*/ 2832 h 3216"/>
                <a:gd name="T30" fmla="*/ 311 w 323"/>
                <a:gd name="T31" fmla="*/ 2976 h 3216"/>
                <a:gd name="T32" fmla="*/ 323 w 323"/>
                <a:gd name="T33" fmla="*/ 3108 h 3216"/>
                <a:gd name="T34" fmla="*/ 323 w 323"/>
                <a:gd name="T35" fmla="*/ 3216 h 32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3"/>
                <a:gd name="T55" fmla="*/ 0 h 3216"/>
                <a:gd name="T56" fmla="*/ 323 w 323"/>
                <a:gd name="T57" fmla="*/ 3216 h 32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3" h="3216">
                  <a:moveTo>
                    <a:pt x="0" y="0"/>
                  </a:moveTo>
                  <a:lnTo>
                    <a:pt x="12" y="72"/>
                  </a:lnTo>
                  <a:lnTo>
                    <a:pt x="24" y="156"/>
                  </a:lnTo>
                  <a:lnTo>
                    <a:pt x="36" y="252"/>
                  </a:lnTo>
                  <a:lnTo>
                    <a:pt x="48" y="360"/>
                  </a:lnTo>
                  <a:lnTo>
                    <a:pt x="84" y="612"/>
                  </a:lnTo>
                  <a:lnTo>
                    <a:pt x="132" y="888"/>
                  </a:lnTo>
                  <a:lnTo>
                    <a:pt x="168" y="1176"/>
                  </a:lnTo>
                  <a:lnTo>
                    <a:pt x="204" y="1464"/>
                  </a:lnTo>
                  <a:lnTo>
                    <a:pt x="239" y="1716"/>
                  </a:lnTo>
                  <a:lnTo>
                    <a:pt x="251" y="1836"/>
                  </a:lnTo>
                  <a:lnTo>
                    <a:pt x="263" y="1944"/>
                  </a:lnTo>
                  <a:lnTo>
                    <a:pt x="287" y="2328"/>
                  </a:lnTo>
                  <a:lnTo>
                    <a:pt x="311" y="2676"/>
                  </a:lnTo>
                  <a:lnTo>
                    <a:pt x="311" y="2832"/>
                  </a:lnTo>
                  <a:lnTo>
                    <a:pt x="311" y="2976"/>
                  </a:lnTo>
                  <a:lnTo>
                    <a:pt x="323" y="3108"/>
                  </a:lnTo>
                  <a:lnTo>
                    <a:pt x="323" y="3216"/>
                  </a:lnTo>
                </a:path>
              </a:pathLst>
            </a:custGeom>
            <a:noFill/>
            <a:ln w="7560">
              <a:solidFill>
                <a:srgbClr val="000000"/>
              </a:solidFill>
              <a:round/>
              <a:headEnd/>
              <a:tailEnd/>
            </a:ln>
          </p:spPr>
          <p:txBody>
            <a:bodyPr wrap="none" anchor="ctr"/>
            <a:lstStyle/>
            <a:p>
              <a:endParaRPr lang="en-US"/>
            </a:p>
          </p:txBody>
        </p:sp>
        <p:sp>
          <p:nvSpPr>
            <p:cNvPr id="16479" name="Freeform 128"/>
            <p:cNvSpPr>
              <a:spLocks noChangeArrowheads="1"/>
            </p:cNvSpPr>
            <p:nvPr/>
          </p:nvSpPr>
          <p:spPr bwMode="auto">
            <a:xfrm>
              <a:off x="4718" y="1302"/>
              <a:ext cx="475" cy="2184"/>
            </a:xfrm>
            <a:custGeom>
              <a:avLst/>
              <a:gdLst>
                <a:gd name="T0" fmla="*/ 0 w 720"/>
                <a:gd name="T1" fmla="*/ 0 h 3312"/>
                <a:gd name="T2" fmla="*/ 36 w 720"/>
                <a:gd name="T3" fmla="*/ 120 h 3312"/>
                <a:gd name="T4" fmla="*/ 84 w 720"/>
                <a:gd name="T5" fmla="*/ 276 h 3312"/>
                <a:gd name="T6" fmla="*/ 132 w 720"/>
                <a:gd name="T7" fmla="*/ 468 h 3312"/>
                <a:gd name="T8" fmla="*/ 204 w 720"/>
                <a:gd name="T9" fmla="*/ 684 h 3312"/>
                <a:gd name="T10" fmla="*/ 264 w 720"/>
                <a:gd name="T11" fmla="*/ 912 h 3312"/>
                <a:gd name="T12" fmla="*/ 324 w 720"/>
                <a:gd name="T13" fmla="*/ 1140 h 3312"/>
                <a:gd name="T14" fmla="*/ 384 w 720"/>
                <a:gd name="T15" fmla="*/ 1368 h 3312"/>
                <a:gd name="T16" fmla="*/ 432 w 720"/>
                <a:gd name="T17" fmla="*/ 1584 h 3312"/>
                <a:gd name="T18" fmla="*/ 480 w 720"/>
                <a:gd name="T19" fmla="*/ 1800 h 3312"/>
                <a:gd name="T20" fmla="*/ 516 w 720"/>
                <a:gd name="T21" fmla="*/ 2040 h 3312"/>
                <a:gd name="T22" fmla="*/ 600 w 720"/>
                <a:gd name="T23" fmla="*/ 2520 h 3312"/>
                <a:gd name="T24" fmla="*/ 636 w 720"/>
                <a:gd name="T25" fmla="*/ 2748 h 3312"/>
                <a:gd name="T26" fmla="*/ 672 w 720"/>
                <a:gd name="T27" fmla="*/ 2964 h 3312"/>
                <a:gd name="T28" fmla="*/ 696 w 720"/>
                <a:gd name="T29" fmla="*/ 3156 h 3312"/>
                <a:gd name="T30" fmla="*/ 720 w 720"/>
                <a:gd name="T31" fmla="*/ 3312 h 33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20"/>
                <a:gd name="T49" fmla="*/ 0 h 3312"/>
                <a:gd name="T50" fmla="*/ 720 w 720"/>
                <a:gd name="T51" fmla="*/ 3312 h 33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20" h="3312">
                  <a:moveTo>
                    <a:pt x="0" y="0"/>
                  </a:moveTo>
                  <a:lnTo>
                    <a:pt x="36" y="120"/>
                  </a:lnTo>
                  <a:lnTo>
                    <a:pt x="84" y="276"/>
                  </a:lnTo>
                  <a:lnTo>
                    <a:pt x="132" y="468"/>
                  </a:lnTo>
                  <a:lnTo>
                    <a:pt x="204" y="684"/>
                  </a:lnTo>
                  <a:lnTo>
                    <a:pt x="264" y="912"/>
                  </a:lnTo>
                  <a:lnTo>
                    <a:pt x="324" y="1140"/>
                  </a:lnTo>
                  <a:lnTo>
                    <a:pt x="384" y="1368"/>
                  </a:lnTo>
                  <a:lnTo>
                    <a:pt x="432" y="1584"/>
                  </a:lnTo>
                  <a:lnTo>
                    <a:pt x="480" y="1800"/>
                  </a:lnTo>
                  <a:lnTo>
                    <a:pt x="516" y="2040"/>
                  </a:lnTo>
                  <a:lnTo>
                    <a:pt x="600" y="2520"/>
                  </a:lnTo>
                  <a:lnTo>
                    <a:pt x="636" y="2748"/>
                  </a:lnTo>
                  <a:lnTo>
                    <a:pt x="672" y="2964"/>
                  </a:lnTo>
                  <a:lnTo>
                    <a:pt x="696" y="3156"/>
                  </a:lnTo>
                  <a:lnTo>
                    <a:pt x="720" y="3312"/>
                  </a:lnTo>
                </a:path>
              </a:pathLst>
            </a:custGeom>
            <a:noFill/>
            <a:ln w="7560">
              <a:solidFill>
                <a:srgbClr val="000000"/>
              </a:solidFill>
              <a:round/>
              <a:headEnd/>
              <a:tailEnd/>
            </a:ln>
          </p:spPr>
          <p:txBody>
            <a:bodyPr wrap="none" anchor="ctr"/>
            <a:lstStyle/>
            <a:p>
              <a:endParaRPr lang="en-US"/>
            </a:p>
          </p:txBody>
        </p:sp>
        <p:sp>
          <p:nvSpPr>
            <p:cNvPr id="16480" name="Freeform 129"/>
            <p:cNvSpPr>
              <a:spLocks noChangeArrowheads="1"/>
            </p:cNvSpPr>
            <p:nvPr/>
          </p:nvSpPr>
          <p:spPr bwMode="auto">
            <a:xfrm>
              <a:off x="3090" y="3043"/>
              <a:ext cx="2529" cy="229"/>
            </a:xfrm>
            <a:custGeom>
              <a:avLst/>
              <a:gdLst>
                <a:gd name="T0" fmla="*/ 3837 w 3837"/>
                <a:gd name="T1" fmla="*/ 300 h 348"/>
                <a:gd name="T2" fmla="*/ 3346 w 3837"/>
                <a:gd name="T3" fmla="*/ 324 h 348"/>
                <a:gd name="T4" fmla="*/ 2842 w 3837"/>
                <a:gd name="T5" fmla="*/ 348 h 348"/>
                <a:gd name="T6" fmla="*/ 2338 w 3837"/>
                <a:gd name="T7" fmla="*/ 336 h 348"/>
                <a:gd name="T8" fmla="*/ 1846 w 3837"/>
                <a:gd name="T9" fmla="*/ 312 h 348"/>
                <a:gd name="T10" fmla="*/ 1607 w 3837"/>
                <a:gd name="T11" fmla="*/ 288 h 348"/>
                <a:gd name="T12" fmla="*/ 1343 w 3837"/>
                <a:gd name="T13" fmla="*/ 252 h 348"/>
                <a:gd name="T14" fmla="*/ 827 w 3837"/>
                <a:gd name="T15" fmla="*/ 168 h 348"/>
                <a:gd name="T16" fmla="*/ 587 w 3837"/>
                <a:gd name="T17" fmla="*/ 120 h 348"/>
                <a:gd name="T18" fmla="*/ 359 w 3837"/>
                <a:gd name="T19" fmla="*/ 72 h 348"/>
                <a:gd name="T20" fmla="*/ 167 w 3837"/>
                <a:gd name="T21" fmla="*/ 36 h 348"/>
                <a:gd name="T22" fmla="*/ 0 w 3837"/>
                <a:gd name="T23" fmla="*/ 0 h 3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37"/>
                <a:gd name="T37" fmla="*/ 0 h 348"/>
                <a:gd name="T38" fmla="*/ 3837 w 3837"/>
                <a:gd name="T39" fmla="*/ 348 h 3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37" h="348">
                  <a:moveTo>
                    <a:pt x="3837" y="300"/>
                  </a:moveTo>
                  <a:lnTo>
                    <a:pt x="3346" y="324"/>
                  </a:lnTo>
                  <a:lnTo>
                    <a:pt x="2842" y="348"/>
                  </a:lnTo>
                  <a:lnTo>
                    <a:pt x="2338" y="336"/>
                  </a:lnTo>
                  <a:lnTo>
                    <a:pt x="1846" y="312"/>
                  </a:lnTo>
                  <a:lnTo>
                    <a:pt x="1607" y="288"/>
                  </a:lnTo>
                  <a:lnTo>
                    <a:pt x="1343" y="252"/>
                  </a:lnTo>
                  <a:lnTo>
                    <a:pt x="827" y="168"/>
                  </a:lnTo>
                  <a:lnTo>
                    <a:pt x="587" y="120"/>
                  </a:lnTo>
                  <a:lnTo>
                    <a:pt x="359" y="72"/>
                  </a:lnTo>
                  <a:lnTo>
                    <a:pt x="167" y="36"/>
                  </a:lnTo>
                  <a:lnTo>
                    <a:pt x="0" y="0"/>
                  </a:lnTo>
                </a:path>
              </a:pathLst>
            </a:custGeom>
            <a:noFill/>
            <a:ln w="7560">
              <a:solidFill>
                <a:srgbClr val="000000"/>
              </a:solidFill>
              <a:round/>
              <a:headEnd/>
              <a:tailEnd/>
            </a:ln>
          </p:spPr>
          <p:txBody>
            <a:bodyPr wrap="none" anchor="ctr"/>
            <a:lstStyle/>
            <a:p>
              <a:endParaRPr lang="en-US"/>
            </a:p>
          </p:txBody>
        </p:sp>
        <p:sp>
          <p:nvSpPr>
            <p:cNvPr id="16481" name="Freeform 130"/>
            <p:cNvSpPr>
              <a:spLocks noChangeArrowheads="1"/>
            </p:cNvSpPr>
            <p:nvPr/>
          </p:nvSpPr>
          <p:spPr bwMode="auto">
            <a:xfrm>
              <a:off x="3113" y="2307"/>
              <a:ext cx="2419" cy="126"/>
            </a:xfrm>
            <a:custGeom>
              <a:avLst/>
              <a:gdLst>
                <a:gd name="T0" fmla="*/ 3670 w 3670"/>
                <a:gd name="T1" fmla="*/ 156 h 192"/>
                <a:gd name="T2" fmla="*/ 3610 w 3670"/>
                <a:gd name="T3" fmla="*/ 156 h 192"/>
                <a:gd name="T4" fmla="*/ 3526 w 3670"/>
                <a:gd name="T5" fmla="*/ 156 h 192"/>
                <a:gd name="T6" fmla="*/ 3347 w 3670"/>
                <a:gd name="T7" fmla="*/ 168 h 192"/>
                <a:gd name="T8" fmla="*/ 3119 w 3670"/>
                <a:gd name="T9" fmla="*/ 168 h 192"/>
                <a:gd name="T10" fmla="*/ 2867 w 3670"/>
                <a:gd name="T11" fmla="*/ 180 h 192"/>
                <a:gd name="T12" fmla="*/ 2603 w 3670"/>
                <a:gd name="T13" fmla="*/ 180 h 192"/>
                <a:gd name="T14" fmla="*/ 2339 w 3670"/>
                <a:gd name="T15" fmla="*/ 192 h 192"/>
                <a:gd name="T16" fmla="*/ 2075 w 3670"/>
                <a:gd name="T17" fmla="*/ 192 h 192"/>
                <a:gd name="T18" fmla="*/ 1835 w 3670"/>
                <a:gd name="T19" fmla="*/ 180 h 192"/>
                <a:gd name="T20" fmla="*/ 1596 w 3670"/>
                <a:gd name="T21" fmla="*/ 168 h 192"/>
                <a:gd name="T22" fmla="*/ 1344 w 3670"/>
                <a:gd name="T23" fmla="*/ 144 h 192"/>
                <a:gd name="T24" fmla="*/ 828 w 3670"/>
                <a:gd name="T25" fmla="*/ 96 h 192"/>
                <a:gd name="T26" fmla="*/ 588 w 3670"/>
                <a:gd name="T27" fmla="*/ 72 h 192"/>
                <a:gd name="T28" fmla="*/ 360 w 3670"/>
                <a:gd name="T29" fmla="*/ 36 h 192"/>
                <a:gd name="T30" fmla="*/ 168 w 3670"/>
                <a:gd name="T31" fmla="*/ 12 h 192"/>
                <a:gd name="T32" fmla="*/ 0 w 3670"/>
                <a:gd name="T33" fmla="*/ 0 h 1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70"/>
                <a:gd name="T52" fmla="*/ 0 h 192"/>
                <a:gd name="T53" fmla="*/ 3670 w 3670"/>
                <a:gd name="T54" fmla="*/ 192 h 1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70" h="192">
                  <a:moveTo>
                    <a:pt x="3670" y="156"/>
                  </a:moveTo>
                  <a:lnTo>
                    <a:pt x="3610" y="156"/>
                  </a:lnTo>
                  <a:lnTo>
                    <a:pt x="3526" y="156"/>
                  </a:lnTo>
                  <a:lnTo>
                    <a:pt x="3347" y="168"/>
                  </a:lnTo>
                  <a:lnTo>
                    <a:pt x="3119" y="168"/>
                  </a:lnTo>
                  <a:lnTo>
                    <a:pt x="2867" y="180"/>
                  </a:lnTo>
                  <a:lnTo>
                    <a:pt x="2603" y="180"/>
                  </a:lnTo>
                  <a:lnTo>
                    <a:pt x="2339" y="192"/>
                  </a:lnTo>
                  <a:lnTo>
                    <a:pt x="2075" y="192"/>
                  </a:lnTo>
                  <a:lnTo>
                    <a:pt x="1835" y="180"/>
                  </a:lnTo>
                  <a:lnTo>
                    <a:pt x="1596" y="168"/>
                  </a:lnTo>
                  <a:lnTo>
                    <a:pt x="1344" y="144"/>
                  </a:lnTo>
                  <a:lnTo>
                    <a:pt x="828" y="96"/>
                  </a:lnTo>
                  <a:lnTo>
                    <a:pt x="588" y="72"/>
                  </a:lnTo>
                  <a:lnTo>
                    <a:pt x="360" y="36"/>
                  </a:lnTo>
                  <a:lnTo>
                    <a:pt x="168" y="12"/>
                  </a:lnTo>
                  <a:lnTo>
                    <a:pt x="0" y="0"/>
                  </a:lnTo>
                </a:path>
              </a:pathLst>
            </a:custGeom>
            <a:noFill/>
            <a:ln w="7560">
              <a:solidFill>
                <a:srgbClr val="000000"/>
              </a:solidFill>
              <a:round/>
              <a:headEnd/>
              <a:tailEnd/>
            </a:ln>
          </p:spPr>
          <p:txBody>
            <a:bodyPr wrap="none" anchor="ctr"/>
            <a:lstStyle/>
            <a:p>
              <a:endParaRPr lang="en-US"/>
            </a:p>
          </p:txBody>
        </p:sp>
        <p:sp>
          <p:nvSpPr>
            <p:cNvPr id="16482" name="Freeform 131"/>
            <p:cNvSpPr>
              <a:spLocks noChangeArrowheads="1"/>
            </p:cNvSpPr>
            <p:nvPr/>
          </p:nvSpPr>
          <p:spPr bwMode="auto">
            <a:xfrm>
              <a:off x="3145" y="1555"/>
              <a:ext cx="2190" cy="40"/>
            </a:xfrm>
            <a:custGeom>
              <a:avLst/>
              <a:gdLst>
                <a:gd name="T0" fmla="*/ 3323 w 3323"/>
                <a:gd name="T1" fmla="*/ 0 h 60"/>
                <a:gd name="T2" fmla="*/ 3203 w 3323"/>
                <a:gd name="T3" fmla="*/ 0 h 60"/>
                <a:gd name="T4" fmla="*/ 3047 w 3323"/>
                <a:gd name="T5" fmla="*/ 12 h 60"/>
                <a:gd name="T6" fmla="*/ 2855 w 3323"/>
                <a:gd name="T7" fmla="*/ 24 h 60"/>
                <a:gd name="T8" fmla="*/ 2639 w 3323"/>
                <a:gd name="T9" fmla="*/ 36 h 60"/>
                <a:gd name="T10" fmla="*/ 2411 w 3323"/>
                <a:gd name="T11" fmla="*/ 36 h 60"/>
                <a:gd name="T12" fmla="*/ 2183 w 3323"/>
                <a:gd name="T13" fmla="*/ 48 h 60"/>
                <a:gd name="T14" fmla="*/ 1955 w 3323"/>
                <a:gd name="T15" fmla="*/ 60 h 60"/>
                <a:gd name="T16" fmla="*/ 1739 w 3323"/>
                <a:gd name="T17" fmla="*/ 60 h 60"/>
                <a:gd name="T18" fmla="*/ 1524 w 3323"/>
                <a:gd name="T19" fmla="*/ 60 h 60"/>
                <a:gd name="T20" fmla="*/ 1284 w 3323"/>
                <a:gd name="T21" fmla="*/ 60 h 60"/>
                <a:gd name="T22" fmla="*/ 804 w 3323"/>
                <a:gd name="T23" fmla="*/ 48 h 60"/>
                <a:gd name="T24" fmla="*/ 564 w 3323"/>
                <a:gd name="T25" fmla="*/ 36 h 60"/>
                <a:gd name="T26" fmla="*/ 348 w 3323"/>
                <a:gd name="T27" fmla="*/ 36 h 60"/>
                <a:gd name="T28" fmla="*/ 156 w 3323"/>
                <a:gd name="T29" fmla="*/ 24 h 60"/>
                <a:gd name="T30" fmla="*/ 0 w 3323"/>
                <a:gd name="T31" fmla="*/ 2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3"/>
                <a:gd name="T49" fmla="*/ 0 h 60"/>
                <a:gd name="T50" fmla="*/ 3323 w 3323"/>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3" h="60">
                  <a:moveTo>
                    <a:pt x="3323" y="0"/>
                  </a:moveTo>
                  <a:lnTo>
                    <a:pt x="3203" y="0"/>
                  </a:lnTo>
                  <a:lnTo>
                    <a:pt x="3047" y="12"/>
                  </a:lnTo>
                  <a:lnTo>
                    <a:pt x="2855" y="24"/>
                  </a:lnTo>
                  <a:lnTo>
                    <a:pt x="2639" y="36"/>
                  </a:lnTo>
                  <a:lnTo>
                    <a:pt x="2411" y="36"/>
                  </a:lnTo>
                  <a:lnTo>
                    <a:pt x="2183" y="48"/>
                  </a:lnTo>
                  <a:lnTo>
                    <a:pt x="1955" y="60"/>
                  </a:lnTo>
                  <a:lnTo>
                    <a:pt x="1739" y="60"/>
                  </a:lnTo>
                  <a:lnTo>
                    <a:pt x="1524" y="60"/>
                  </a:lnTo>
                  <a:lnTo>
                    <a:pt x="1284" y="60"/>
                  </a:lnTo>
                  <a:lnTo>
                    <a:pt x="804" y="48"/>
                  </a:lnTo>
                  <a:lnTo>
                    <a:pt x="564" y="36"/>
                  </a:lnTo>
                  <a:lnTo>
                    <a:pt x="348" y="36"/>
                  </a:lnTo>
                  <a:lnTo>
                    <a:pt x="156" y="24"/>
                  </a:lnTo>
                  <a:lnTo>
                    <a:pt x="0" y="24"/>
                  </a:lnTo>
                </a:path>
              </a:pathLst>
            </a:custGeom>
            <a:noFill/>
            <a:ln w="7560">
              <a:solidFill>
                <a:srgbClr val="000000"/>
              </a:solidFill>
              <a:round/>
              <a:headEnd/>
              <a:tailEnd/>
            </a:ln>
          </p:spPr>
          <p:txBody>
            <a:bodyPr wrap="none" anchor="ctr"/>
            <a:lstStyle/>
            <a:p>
              <a:endParaRPr lang="en-US"/>
            </a:p>
          </p:txBody>
        </p:sp>
        <p:sp>
          <p:nvSpPr>
            <p:cNvPr id="16483" name="Freeform 132"/>
            <p:cNvSpPr>
              <a:spLocks noChangeArrowheads="1"/>
            </p:cNvSpPr>
            <p:nvPr/>
          </p:nvSpPr>
          <p:spPr bwMode="auto">
            <a:xfrm>
              <a:off x="3153" y="1943"/>
              <a:ext cx="2229" cy="39"/>
            </a:xfrm>
            <a:custGeom>
              <a:avLst/>
              <a:gdLst>
                <a:gd name="T0" fmla="*/ 3382 w 3382"/>
                <a:gd name="T1" fmla="*/ 0 h 60"/>
                <a:gd name="T2" fmla="*/ 3263 w 3382"/>
                <a:gd name="T3" fmla="*/ 0 h 60"/>
                <a:gd name="T4" fmla="*/ 3107 w 3382"/>
                <a:gd name="T5" fmla="*/ 12 h 60"/>
                <a:gd name="T6" fmla="*/ 2915 w 3382"/>
                <a:gd name="T7" fmla="*/ 24 h 60"/>
                <a:gd name="T8" fmla="*/ 2699 w 3382"/>
                <a:gd name="T9" fmla="*/ 36 h 60"/>
                <a:gd name="T10" fmla="*/ 2483 w 3382"/>
                <a:gd name="T11" fmla="*/ 36 h 60"/>
                <a:gd name="T12" fmla="*/ 2243 w 3382"/>
                <a:gd name="T13" fmla="*/ 48 h 60"/>
                <a:gd name="T14" fmla="*/ 2015 w 3382"/>
                <a:gd name="T15" fmla="*/ 60 h 60"/>
                <a:gd name="T16" fmla="*/ 1799 w 3382"/>
                <a:gd name="T17" fmla="*/ 60 h 60"/>
                <a:gd name="T18" fmla="*/ 1572 w 3382"/>
                <a:gd name="T19" fmla="*/ 60 h 60"/>
                <a:gd name="T20" fmla="*/ 1332 w 3382"/>
                <a:gd name="T21" fmla="*/ 60 h 60"/>
                <a:gd name="T22" fmla="*/ 828 w 3382"/>
                <a:gd name="T23" fmla="*/ 48 h 60"/>
                <a:gd name="T24" fmla="*/ 588 w 3382"/>
                <a:gd name="T25" fmla="*/ 36 h 60"/>
                <a:gd name="T26" fmla="*/ 360 w 3382"/>
                <a:gd name="T27" fmla="*/ 36 h 60"/>
                <a:gd name="T28" fmla="*/ 168 w 3382"/>
                <a:gd name="T29" fmla="*/ 24 h 60"/>
                <a:gd name="T30" fmla="*/ 0 w 3382"/>
                <a:gd name="T31" fmla="*/ 2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2"/>
                <a:gd name="T49" fmla="*/ 0 h 60"/>
                <a:gd name="T50" fmla="*/ 3382 w 338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2" h="60">
                  <a:moveTo>
                    <a:pt x="3382" y="0"/>
                  </a:moveTo>
                  <a:lnTo>
                    <a:pt x="3263" y="0"/>
                  </a:lnTo>
                  <a:lnTo>
                    <a:pt x="3107" y="12"/>
                  </a:lnTo>
                  <a:lnTo>
                    <a:pt x="2915" y="24"/>
                  </a:lnTo>
                  <a:lnTo>
                    <a:pt x="2699" y="36"/>
                  </a:lnTo>
                  <a:lnTo>
                    <a:pt x="2483" y="36"/>
                  </a:lnTo>
                  <a:lnTo>
                    <a:pt x="2243" y="48"/>
                  </a:lnTo>
                  <a:lnTo>
                    <a:pt x="2015" y="60"/>
                  </a:lnTo>
                  <a:lnTo>
                    <a:pt x="1799" y="60"/>
                  </a:lnTo>
                  <a:lnTo>
                    <a:pt x="1572" y="60"/>
                  </a:lnTo>
                  <a:lnTo>
                    <a:pt x="1332" y="60"/>
                  </a:lnTo>
                  <a:lnTo>
                    <a:pt x="828" y="48"/>
                  </a:lnTo>
                  <a:lnTo>
                    <a:pt x="588" y="36"/>
                  </a:lnTo>
                  <a:lnTo>
                    <a:pt x="360" y="36"/>
                  </a:lnTo>
                  <a:lnTo>
                    <a:pt x="168" y="24"/>
                  </a:lnTo>
                  <a:lnTo>
                    <a:pt x="0" y="24"/>
                  </a:lnTo>
                </a:path>
              </a:pathLst>
            </a:custGeom>
            <a:noFill/>
            <a:ln w="7560">
              <a:solidFill>
                <a:srgbClr val="000000"/>
              </a:solidFill>
              <a:round/>
              <a:headEnd/>
              <a:tailEnd/>
            </a:ln>
          </p:spPr>
          <p:txBody>
            <a:bodyPr wrap="none" anchor="ctr"/>
            <a:lstStyle/>
            <a:p>
              <a:endParaRPr lang="en-US"/>
            </a:p>
          </p:txBody>
        </p:sp>
        <p:sp>
          <p:nvSpPr>
            <p:cNvPr id="16484" name="Freeform 133"/>
            <p:cNvSpPr>
              <a:spLocks noChangeArrowheads="1"/>
            </p:cNvSpPr>
            <p:nvPr/>
          </p:nvSpPr>
          <p:spPr bwMode="auto">
            <a:xfrm>
              <a:off x="4433" y="1381"/>
              <a:ext cx="277" cy="2136"/>
            </a:xfrm>
            <a:custGeom>
              <a:avLst/>
              <a:gdLst>
                <a:gd name="T0" fmla="*/ 0 w 420"/>
                <a:gd name="T1" fmla="*/ 0 h 3240"/>
                <a:gd name="T2" fmla="*/ 12 w 420"/>
                <a:gd name="T3" fmla="*/ 72 h 3240"/>
                <a:gd name="T4" fmla="*/ 24 w 420"/>
                <a:gd name="T5" fmla="*/ 156 h 3240"/>
                <a:gd name="T6" fmla="*/ 48 w 420"/>
                <a:gd name="T7" fmla="*/ 252 h 3240"/>
                <a:gd name="T8" fmla="*/ 72 w 420"/>
                <a:gd name="T9" fmla="*/ 372 h 3240"/>
                <a:gd name="T10" fmla="*/ 120 w 420"/>
                <a:gd name="T11" fmla="*/ 624 h 3240"/>
                <a:gd name="T12" fmla="*/ 168 w 420"/>
                <a:gd name="T13" fmla="*/ 900 h 3240"/>
                <a:gd name="T14" fmla="*/ 228 w 420"/>
                <a:gd name="T15" fmla="*/ 1188 h 3240"/>
                <a:gd name="T16" fmla="*/ 276 w 420"/>
                <a:gd name="T17" fmla="*/ 1476 h 3240"/>
                <a:gd name="T18" fmla="*/ 324 w 420"/>
                <a:gd name="T19" fmla="*/ 1740 h 3240"/>
                <a:gd name="T20" fmla="*/ 348 w 420"/>
                <a:gd name="T21" fmla="*/ 1860 h 3240"/>
                <a:gd name="T22" fmla="*/ 360 w 420"/>
                <a:gd name="T23" fmla="*/ 1968 h 3240"/>
                <a:gd name="T24" fmla="*/ 396 w 420"/>
                <a:gd name="T25" fmla="*/ 2352 h 3240"/>
                <a:gd name="T26" fmla="*/ 408 w 420"/>
                <a:gd name="T27" fmla="*/ 2544 h 3240"/>
                <a:gd name="T28" fmla="*/ 408 w 420"/>
                <a:gd name="T29" fmla="*/ 2712 h 3240"/>
                <a:gd name="T30" fmla="*/ 408 w 420"/>
                <a:gd name="T31" fmla="*/ 2868 h 3240"/>
                <a:gd name="T32" fmla="*/ 420 w 420"/>
                <a:gd name="T33" fmla="*/ 3012 h 3240"/>
                <a:gd name="T34" fmla="*/ 420 w 420"/>
                <a:gd name="T35" fmla="*/ 3132 h 3240"/>
                <a:gd name="T36" fmla="*/ 420 w 420"/>
                <a:gd name="T37" fmla="*/ 3240 h 3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0"/>
                <a:gd name="T58" fmla="*/ 0 h 3240"/>
                <a:gd name="T59" fmla="*/ 420 w 420"/>
                <a:gd name="T60" fmla="*/ 3240 h 3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0" h="3240">
                  <a:moveTo>
                    <a:pt x="0" y="0"/>
                  </a:moveTo>
                  <a:lnTo>
                    <a:pt x="12" y="72"/>
                  </a:lnTo>
                  <a:lnTo>
                    <a:pt x="24" y="156"/>
                  </a:lnTo>
                  <a:lnTo>
                    <a:pt x="48" y="252"/>
                  </a:lnTo>
                  <a:lnTo>
                    <a:pt x="72" y="372"/>
                  </a:lnTo>
                  <a:lnTo>
                    <a:pt x="120" y="624"/>
                  </a:lnTo>
                  <a:lnTo>
                    <a:pt x="168" y="900"/>
                  </a:lnTo>
                  <a:lnTo>
                    <a:pt x="228" y="1188"/>
                  </a:lnTo>
                  <a:lnTo>
                    <a:pt x="276" y="1476"/>
                  </a:lnTo>
                  <a:lnTo>
                    <a:pt x="324" y="1740"/>
                  </a:lnTo>
                  <a:lnTo>
                    <a:pt x="348" y="1860"/>
                  </a:lnTo>
                  <a:lnTo>
                    <a:pt x="360" y="1968"/>
                  </a:lnTo>
                  <a:lnTo>
                    <a:pt x="396" y="2352"/>
                  </a:lnTo>
                  <a:lnTo>
                    <a:pt x="408" y="2544"/>
                  </a:lnTo>
                  <a:lnTo>
                    <a:pt x="408" y="2712"/>
                  </a:lnTo>
                  <a:lnTo>
                    <a:pt x="408" y="2868"/>
                  </a:lnTo>
                  <a:lnTo>
                    <a:pt x="420" y="3012"/>
                  </a:lnTo>
                  <a:lnTo>
                    <a:pt x="420" y="3132"/>
                  </a:lnTo>
                  <a:lnTo>
                    <a:pt x="420" y="3240"/>
                  </a:lnTo>
                </a:path>
              </a:pathLst>
            </a:custGeom>
            <a:noFill/>
            <a:ln w="7560">
              <a:solidFill>
                <a:srgbClr val="000000"/>
              </a:solidFill>
              <a:round/>
              <a:headEnd/>
              <a:tailEnd/>
            </a:ln>
          </p:spPr>
          <p:txBody>
            <a:bodyPr wrap="none" anchor="ctr"/>
            <a:lstStyle/>
            <a:p>
              <a:endParaRPr lang="en-US"/>
            </a:p>
          </p:txBody>
        </p:sp>
        <p:sp>
          <p:nvSpPr>
            <p:cNvPr id="16485" name="Rectangle 134"/>
            <p:cNvSpPr>
              <a:spLocks noChangeArrowheads="1"/>
            </p:cNvSpPr>
            <p:nvPr/>
          </p:nvSpPr>
          <p:spPr bwMode="auto">
            <a:xfrm>
              <a:off x="2813" y="1413"/>
              <a:ext cx="150" cy="190"/>
            </a:xfrm>
            <a:prstGeom prst="rect">
              <a:avLst/>
            </a:prstGeom>
            <a:noFill/>
            <a:ln w="9525">
              <a:noFill/>
              <a:round/>
              <a:headEnd/>
              <a:tailEnd/>
            </a:ln>
          </p:spPr>
          <p:txBody>
            <a:bodyPr wrap="none" anchor="ctr"/>
            <a:lstStyle/>
            <a:p>
              <a:endParaRPr lang="en-US"/>
            </a:p>
          </p:txBody>
        </p:sp>
        <p:sp>
          <p:nvSpPr>
            <p:cNvPr id="16486" name="Rectangle 135"/>
            <p:cNvSpPr>
              <a:spLocks noChangeArrowheads="1"/>
            </p:cNvSpPr>
            <p:nvPr/>
          </p:nvSpPr>
          <p:spPr bwMode="auto">
            <a:xfrm>
              <a:off x="2813" y="1414"/>
              <a:ext cx="83"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Symbol" pitchFamily="18" charset="2"/>
                </a:rPr>
                <a:t></a:t>
              </a:r>
            </a:p>
          </p:txBody>
        </p:sp>
        <p:sp>
          <p:nvSpPr>
            <p:cNvPr id="16487" name="Rectangle 136"/>
            <p:cNvSpPr>
              <a:spLocks noChangeArrowheads="1"/>
            </p:cNvSpPr>
            <p:nvPr/>
          </p:nvSpPr>
          <p:spPr bwMode="auto">
            <a:xfrm>
              <a:off x="2909" y="1461"/>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88" name="Rectangle 137"/>
            <p:cNvSpPr>
              <a:spLocks noChangeArrowheads="1"/>
            </p:cNvSpPr>
            <p:nvPr/>
          </p:nvSpPr>
          <p:spPr bwMode="auto">
            <a:xfrm>
              <a:off x="2940" y="1422"/>
              <a:ext cx="41" cy="173"/>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t>
              </a:r>
            </a:p>
          </p:txBody>
        </p:sp>
        <p:sp>
          <p:nvSpPr>
            <p:cNvPr id="16489" name="Rectangle 138"/>
            <p:cNvSpPr>
              <a:spLocks noChangeArrowheads="1"/>
            </p:cNvSpPr>
            <p:nvPr/>
          </p:nvSpPr>
          <p:spPr bwMode="auto">
            <a:xfrm>
              <a:off x="2924" y="1508"/>
              <a:ext cx="213" cy="166"/>
            </a:xfrm>
            <a:prstGeom prst="rect">
              <a:avLst/>
            </a:prstGeom>
            <a:noFill/>
            <a:ln w="9525">
              <a:noFill/>
              <a:round/>
              <a:headEnd/>
              <a:tailEnd/>
            </a:ln>
          </p:spPr>
          <p:txBody>
            <a:bodyPr wrap="none" anchor="ctr"/>
            <a:lstStyle/>
            <a:p>
              <a:endParaRPr lang="en-US"/>
            </a:p>
          </p:txBody>
        </p:sp>
        <p:sp>
          <p:nvSpPr>
            <p:cNvPr id="16490" name="Rectangle 139"/>
            <p:cNvSpPr>
              <a:spLocks noChangeArrowheads="1"/>
            </p:cNvSpPr>
            <p:nvPr/>
          </p:nvSpPr>
          <p:spPr bwMode="auto">
            <a:xfrm>
              <a:off x="2922" y="1508"/>
              <a:ext cx="15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j+2</a:t>
              </a:r>
            </a:p>
          </p:txBody>
        </p:sp>
        <p:sp>
          <p:nvSpPr>
            <p:cNvPr id="16491" name="Rectangle 140"/>
            <p:cNvSpPr>
              <a:spLocks noChangeArrowheads="1"/>
            </p:cNvSpPr>
            <p:nvPr/>
          </p:nvSpPr>
          <p:spPr bwMode="auto">
            <a:xfrm>
              <a:off x="3088" y="1508"/>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92" name="Rectangle 141"/>
            <p:cNvSpPr>
              <a:spLocks noChangeArrowheads="1"/>
            </p:cNvSpPr>
            <p:nvPr/>
          </p:nvSpPr>
          <p:spPr bwMode="auto">
            <a:xfrm>
              <a:off x="3119" y="1508"/>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93" name="Rectangle 142"/>
            <p:cNvSpPr>
              <a:spLocks noChangeArrowheads="1"/>
            </p:cNvSpPr>
            <p:nvPr/>
          </p:nvSpPr>
          <p:spPr bwMode="auto">
            <a:xfrm>
              <a:off x="2813" y="2908"/>
              <a:ext cx="150" cy="198"/>
            </a:xfrm>
            <a:prstGeom prst="rect">
              <a:avLst/>
            </a:prstGeom>
            <a:noFill/>
            <a:ln w="9525">
              <a:noFill/>
              <a:round/>
              <a:headEnd/>
              <a:tailEnd/>
            </a:ln>
          </p:spPr>
          <p:txBody>
            <a:bodyPr wrap="none" anchor="ctr"/>
            <a:lstStyle/>
            <a:p>
              <a:endParaRPr lang="en-US"/>
            </a:p>
          </p:txBody>
        </p:sp>
        <p:sp>
          <p:nvSpPr>
            <p:cNvPr id="16494" name="Rectangle 143"/>
            <p:cNvSpPr>
              <a:spLocks noChangeArrowheads="1"/>
            </p:cNvSpPr>
            <p:nvPr/>
          </p:nvSpPr>
          <p:spPr bwMode="auto">
            <a:xfrm>
              <a:off x="2813" y="2907"/>
              <a:ext cx="83"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495" name="Rectangle 144"/>
            <p:cNvSpPr>
              <a:spLocks noChangeArrowheads="1"/>
            </p:cNvSpPr>
            <p:nvPr/>
          </p:nvSpPr>
          <p:spPr bwMode="auto">
            <a:xfrm>
              <a:off x="2909" y="2955"/>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496" name="Rectangle 145"/>
            <p:cNvSpPr>
              <a:spLocks noChangeArrowheads="1"/>
            </p:cNvSpPr>
            <p:nvPr/>
          </p:nvSpPr>
          <p:spPr bwMode="auto">
            <a:xfrm>
              <a:off x="2940" y="2916"/>
              <a:ext cx="41" cy="173"/>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t>
              </a:r>
            </a:p>
          </p:txBody>
        </p:sp>
        <p:sp>
          <p:nvSpPr>
            <p:cNvPr id="16497" name="Rectangle 146"/>
            <p:cNvSpPr>
              <a:spLocks noChangeArrowheads="1"/>
            </p:cNvSpPr>
            <p:nvPr/>
          </p:nvSpPr>
          <p:spPr bwMode="auto">
            <a:xfrm>
              <a:off x="2924" y="3003"/>
              <a:ext cx="166" cy="166"/>
            </a:xfrm>
            <a:prstGeom prst="rect">
              <a:avLst/>
            </a:prstGeom>
            <a:noFill/>
            <a:ln w="9525">
              <a:noFill/>
              <a:round/>
              <a:headEnd/>
              <a:tailEnd/>
            </a:ln>
          </p:spPr>
          <p:txBody>
            <a:bodyPr wrap="none" anchor="ctr"/>
            <a:lstStyle/>
            <a:p>
              <a:endParaRPr lang="en-US"/>
            </a:p>
          </p:txBody>
        </p:sp>
        <p:sp>
          <p:nvSpPr>
            <p:cNvPr id="16498" name="Rectangle 147"/>
            <p:cNvSpPr>
              <a:spLocks noChangeArrowheads="1"/>
            </p:cNvSpPr>
            <p:nvPr/>
          </p:nvSpPr>
          <p:spPr bwMode="auto">
            <a:xfrm>
              <a:off x="2923" y="3004"/>
              <a:ext cx="26"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j</a:t>
              </a:r>
            </a:p>
          </p:txBody>
        </p:sp>
        <p:sp>
          <p:nvSpPr>
            <p:cNvPr id="16499" name="Rectangle 148"/>
            <p:cNvSpPr>
              <a:spLocks noChangeArrowheads="1"/>
            </p:cNvSpPr>
            <p:nvPr/>
          </p:nvSpPr>
          <p:spPr bwMode="auto">
            <a:xfrm>
              <a:off x="2948" y="3004"/>
              <a:ext cx="38"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a:t>
              </a:r>
            </a:p>
          </p:txBody>
        </p:sp>
        <p:sp>
          <p:nvSpPr>
            <p:cNvPr id="16500" name="Rectangle 149"/>
            <p:cNvSpPr>
              <a:spLocks noChangeArrowheads="1"/>
            </p:cNvSpPr>
            <p:nvPr/>
          </p:nvSpPr>
          <p:spPr bwMode="auto">
            <a:xfrm>
              <a:off x="2987" y="3004"/>
              <a:ext cx="63"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1</a:t>
              </a:r>
            </a:p>
          </p:txBody>
        </p:sp>
        <p:sp>
          <p:nvSpPr>
            <p:cNvPr id="16501" name="Rectangle 150"/>
            <p:cNvSpPr>
              <a:spLocks noChangeArrowheads="1"/>
            </p:cNvSpPr>
            <p:nvPr/>
          </p:nvSpPr>
          <p:spPr bwMode="auto">
            <a:xfrm>
              <a:off x="3058" y="3004"/>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502" name="Rectangle 151"/>
            <p:cNvSpPr>
              <a:spLocks noChangeArrowheads="1"/>
            </p:cNvSpPr>
            <p:nvPr/>
          </p:nvSpPr>
          <p:spPr bwMode="auto">
            <a:xfrm>
              <a:off x="3088" y="3004"/>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503" name="Rectangle 152"/>
            <p:cNvSpPr>
              <a:spLocks noChangeArrowheads="1"/>
            </p:cNvSpPr>
            <p:nvPr/>
          </p:nvSpPr>
          <p:spPr bwMode="auto">
            <a:xfrm>
              <a:off x="4631" y="3494"/>
              <a:ext cx="143" cy="197"/>
            </a:xfrm>
            <a:prstGeom prst="rect">
              <a:avLst/>
            </a:prstGeom>
            <a:noFill/>
            <a:ln w="9525">
              <a:noFill/>
              <a:round/>
              <a:headEnd/>
              <a:tailEnd/>
            </a:ln>
          </p:spPr>
          <p:txBody>
            <a:bodyPr wrap="none" anchor="ctr"/>
            <a:lstStyle/>
            <a:p>
              <a:endParaRPr lang="en-US"/>
            </a:p>
          </p:txBody>
        </p:sp>
        <p:sp>
          <p:nvSpPr>
            <p:cNvPr id="16504" name="Rectangle 153"/>
            <p:cNvSpPr>
              <a:spLocks noChangeArrowheads="1"/>
            </p:cNvSpPr>
            <p:nvPr/>
          </p:nvSpPr>
          <p:spPr bwMode="auto">
            <a:xfrm>
              <a:off x="4632" y="3494"/>
              <a:ext cx="8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505" name="Rectangle 154"/>
            <p:cNvSpPr>
              <a:spLocks noChangeArrowheads="1"/>
            </p:cNvSpPr>
            <p:nvPr/>
          </p:nvSpPr>
          <p:spPr bwMode="auto">
            <a:xfrm>
              <a:off x="4726" y="3532"/>
              <a:ext cx="28" cy="134"/>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Symbol" pitchFamily="18" charset="2"/>
                </a:rPr>
                <a:t></a:t>
              </a:r>
            </a:p>
          </p:txBody>
        </p:sp>
        <p:sp>
          <p:nvSpPr>
            <p:cNvPr id="16506" name="Rectangle 155"/>
            <p:cNvSpPr>
              <a:spLocks noChangeArrowheads="1"/>
            </p:cNvSpPr>
            <p:nvPr/>
          </p:nvSpPr>
          <p:spPr bwMode="auto">
            <a:xfrm>
              <a:off x="4757" y="3494"/>
              <a:ext cx="3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507" name="Rectangle 156"/>
            <p:cNvSpPr>
              <a:spLocks noChangeArrowheads="1"/>
            </p:cNvSpPr>
            <p:nvPr/>
          </p:nvSpPr>
          <p:spPr bwMode="auto">
            <a:xfrm>
              <a:off x="4742" y="3620"/>
              <a:ext cx="277" cy="166"/>
            </a:xfrm>
            <a:prstGeom prst="rect">
              <a:avLst/>
            </a:prstGeom>
            <a:noFill/>
            <a:ln w="9525">
              <a:noFill/>
              <a:round/>
              <a:headEnd/>
              <a:tailEnd/>
            </a:ln>
          </p:spPr>
          <p:txBody>
            <a:bodyPr wrap="none" anchor="ctr"/>
            <a:lstStyle/>
            <a:p>
              <a:endParaRPr lang="en-US"/>
            </a:p>
          </p:txBody>
        </p:sp>
        <p:sp>
          <p:nvSpPr>
            <p:cNvPr id="16508" name="Rectangle 157"/>
            <p:cNvSpPr>
              <a:spLocks noChangeArrowheads="1"/>
            </p:cNvSpPr>
            <p:nvPr/>
          </p:nvSpPr>
          <p:spPr bwMode="auto">
            <a:xfrm>
              <a:off x="4742" y="3620"/>
              <a:ext cx="183"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k+1</a:t>
              </a:r>
            </a:p>
          </p:txBody>
        </p:sp>
        <p:sp>
          <p:nvSpPr>
            <p:cNvPr id="16509" name="Rectangle 158"/>
            <p:cNvSpPr>
              <a:spLocks noChangeArrowheads="1"/>
            </p:cNvSpPr>
            <p:nvPr/>
          </p:nvSpPr>
          <p:spPr bwMode="auto">
            <a:xfrm>
              <a:off x="4940"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510" name="Rectangle 159"/>
            <p:cNvSpPr>
              <a:spLocks noChangeArrowheads="1"/>
            </p:cNvSpPr>
            <p:nvPr/>
          </p:nvSpPr>
          <p:spPr bwMode="auto">
            <a:xfrm>
              <a:off x="4970"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511" name="Rectangle 160"/>
            <p:cNvSpPr>
              <a:spLocks noChangeArrowheads="1"/>
            </p:cNvSpPr>
            <p:nvPr/>
          </p:nvSpPr>
          <p:spPr bwMode="auto">
            <a:xfrm>
              <a:off x="5145" y="3494"/>
              <a:ext cx="143" cy="197"/>
            </a:xfrm>
            <a:prstGeom prst="rect">
              <a:avLst/>
            </a:prstGeom>
            <a:noFill/>
            <a:ln w="9525">
              <a:noFill/>
              <a:round/>
              <a:headEnd/>
              <a:tailEnd/>
            </a:ln>
          </p:spPr>
          <p:txBody>
            <a:bodyPr wrap="none" anchor="ctr"/>
            <a:lstStyle/>
            <a:p>
              <a:endParaRPr lang="en-US"/>
            </a:p>
          </p:txBody>
        </p:sp>
        <p:sp>
          <p:nvSpPr>
            <p:cNvPr id="16512" name="Rectangle 161"/>
            <p:cNvSpPr>
              <a:spLocks noChangeArrowheads="1"/>
            </p:cNvSpPr>
            <p:nvPr/>
          </p:nvSpPr>
          <p:spPr bwMode="auto">
            <a:xfrm>
              <a:off x="5147" y="3494"/>
              <a:ext cx="8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513" name="Rectangle 162"/>
            <p:cNvSpPr>
              <a:spLocks noChangeArrowheads="1"/>
            </p:cNvSpPr>
            <p:nvPr/>
          </p:nvSpPr>
          <p:spPr bwMode="auto">
            <a:xfrm>
              <a:off x="5241" y="3532"/>
              <a:ext cx="28" cy="134"/>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Symbol" pitchFamily="18" charset="2"/>
                </a:rPr>
                <a:t></a:t>
              </a:r>
            </a:p>
          </p:txBody>
        </p:sp>
        <p:sp>
          <p:nvSpPr>
            <p:cNvPr id="16514" name="Rectangle 163"/>
            <p:cNvSpPr>
              <a:spLocks noChangeArrowheads="1"/>
            </p:cNvSpPr>
            <p:nvPr/>
          </p:nvSpPr>
          <p:spPr bwMode="auto">
            <a:xfrm>
              <a:off x="5271" y="3494"/>
              <a:ext cx="3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515" name="Rectangle 164"/>
            <p:cNvSpPr>
              <a:spLocks noChangeArrowheads="1"/>
            </p:cNvSpPr>
            <p:nvPr/>
          </p:nvSpPr>
          <p:spPr bwMode="auto">
            <a:xfrm>
              <a:off x="5264" y="3620"/>
              <a:ext cx="268" cy="166"/>
            </a:xfrm>
            <a:prstGeom prst="rect">
              <a:avLst/>
            </a:prstGeom>
            <a:noFill/>
            <a:ln w="9525">
              <a:noFill/>
              <a:round/>
              <a:headEnd/>
              <a:tailEnd/>
            </a:ln>
          </p:spPr>
          <p:txBody>
            <a:bodyPr wrap="none" anchor="ctr"/>
            <a:lstStyle/>
            <a:p>
              <a:endParaRPr lang="en-US"/>
            </a:p>
          </p:txBody>
        </p:sp>
        <p:sp>
          <p:nvSpPr>
            <p:cNvPr id="16516" name="Rectangle 165"/>
            <p:cNvSpPr>
              <a:spLocks noChangeArrowheads="1"/>
            </p:cNvSpPr>
            <p:nvPr/>
          </p:nvSpPr>
          <p:spPr bwMode="auto">
            <a:xfrm>
              <a:off x="5264" y="3620"/>
              <a:ext cx="183"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k+2</a:t>
              </a:r>
            </a:p>
          </p:txBody>
        </p:sp>
        <p:sp>
          <p:nvSpPr>
            <p:cNvPr id="16517" name="Rectangle 166"/>
            <p:cNvSpPr>
              <a:spLocks noChangeArrowheads="1"/>
            </p:cNvSpPr>
            <p:nvPr/>
          </p:nvSpPr>
          <p:spPr bwMode="auto">
            <a:xfrm>
              <a:off x="5460"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518" name="Rectangle 167"/>
            <p:cNvSpPr>
              <a:spLocks noChangeArrowheads="1"/>
            </p:cNvSpPr>
            <p:nvPr/>
          </p:nvSpPr>
          <p:spPr bwMode="auto">
            <a:xfrm>
              <a:off x="5492"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16519" name="Rectangle 168"/>
            <p:cNvSpPr>
              <a:spLocks noChangeArrowheads="1"/>
            </p:cNvSpPr>
            <p:nvPr/>
          </p:nvSpPr>
          <p:spPr bwMode="auto">
            <a:xfrm>
              <a:off x="3176" y="3494"/>
              <a:ext cx="143" cy="197"/>
            </a:xfrm>
            <a:prstGeom prst="rect">
              <a:avLst/>
            </a:prstGeom>
            <a:noFill/>
            <a:ln w="9525">
              <a:noFill/>
              <a:round/>
              <a:headEnd/>
              <a:tailEnd/>
            </a:ln>
          </p:spPr>
          <p:txBody>
            <a:bodyPr wrap="none" anchor="ctr"/>
            <a:lstStyle/>
            <a:p>
              <a:endParaRPr lang="en-US"/>
            </a:p>
          </p:txBody>
        </p:sp>
        <p:sp>
          <p:nvSpPr>
            <p:cNvPr id="16520" name="Rectangle 169"/>
            <p:cNvSpPr>
              <a:spLocks noChangeArrowheads="1"/>
            </p:cNvSpPr>
            <p:nvPr/>
          </p:nvSpPr>
          <p:spPr bwMode="auto">
            <a:xfrm>
              <a:off x="3177" y="3494"/>
              <a:ext cx="8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521" name="Rectangle 170"/>
            <p:cNvSpPr>
              <a:spLocks noChangeArrowheads="1"/>
            </p:cNvSpPr>
            <p:nvPr/>
          </p:nvSpPr>
          <p:spPr bwMode="auto">
            <a:xfrm>
              <a:off x="3271" y="3532"/>
              <a:ext cx="28" cy="134"/>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Symbol" pitchFamily="18" charset="2"/>
                </a:rPr>
                <a:t></a:t>
              </a:r>
            </a:p>
          </p:txBody>
        </p:sp>
        <p:sp>
          <p:nvSpPr>
            <p:cNvPr id="16522" name="Rectangle 171"/>
            <p:cNvSpPr>
              <a:spLocks noChangeArrowheads="1"/>
            </p:cNvSpPr>
            <p:nvPr/>
          </p:nvSpPr>
          <p:spPr bwMode="auto">
            <a:xfrm>
              <a:off x="3304" y="3494"/>
              <a:ext cx="37" cy="173"/>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Symbol" pitchFamily="18" charset="2"/>
                </a:rPr>
                <a:t></a:t>
              </a:r>
            </a:p>
          </p:txBody>
        </p:sp>
        <p:sp>
          <p:nvSpPr>
            <p:cNvPr id="16523" name="Rectangle 172"/>
            <p:cNvSpPr>
              <a:spLocks noChangeArrowheads="1"/>
            </p:cNvSpPr>
            <p:nvPr/>
          </p:nvSpPr>
          <p:spPr bwMode="auto">
            <a:xfrm>
              <a:off x="3287" y="3620"/>
              <a:ext cx="277" cy="166"/>
            </a:xfrm>
            <a:prstGeom prst="rect">
              <a:avLst/>
            </a:prstGeom>
            <a:noFill/>
            <a:ln w="9525">
              <a:noFill/>
              <a:round/>
              <a:headEnd/>
              <a:tailEnd/>
            </a:ln>
          </p:spPr>
          <p:txBody>
            <a:bodyPr wrap="none" anchor="ctr"/>
            <a:lstStyle/>
            <a:p>
              <a:endParaRPr lang="en-US"/>
            </a:p>
          </p:txBody>
        </p:sp>
        <p:sp>
          <p:nvSpPr>
            <p:cNvPr id="16524" name="Rectangle 173"/>
            <p:cNvSpPr>
              <a:spLocks noChangeArrowheads="1"/>
            </p:cNvSpPr>
            <p:nvPr/>
          </p:nvSpPr>
          <p:spPr bwMode="auto">
            <a:xfrm>
              <a:off x="3287" y="3620"/>
              <a:ext cx="57"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k</a:t>
              </a:r>
            </a:p>
          </p:txBody>
        </p:sp>
        <p:sp>
          <p:nvSpPr>
            <p:cNvPr id="16525" name="Rectangle 174"/>
            <p:cNvSpPr>
              <a:spLocks noChangeArrowheads="1"/>
            </p:cNvSpPr>
            <p:nvPr/>
          </p:nvSpPr>
          <p:spPr bwMode="auto">
            <a:xfrm>
              <a:off x="3344" y="3620"/>
              <a:ext cx="38"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a:t>
              </a:r>
            </a:p>
          </p:txBody>
        </p:sp>
        <p:sp>
          <p:nvSpPr>
            <p:cNvPr id="16526" name="Rectangle 175"/>
            <p:cNvSpPr>
              <a:spLocks noChangeArrowheads="1"/>
            </p:cNvSpPr>
            <p:nvPr/>
          </p:nvSpPr>
          <p:spPr bwMode="auto">
            <a:xfrm>
              <a:off x="3383" y="3620"/>
              <a:ext cx="63"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1</a:t>
              </a:r>
            </a:p>
          </p:txBody>
        </p:sp>
        <p:sp>
          <p:nvSpPr>
            <p:cNvPr id="16527" name="Rectangle 176"/>
            <p:cNvSpPr>
              <a:spLocks noChangeArrowheads="1"/>
            </p:cNvSpPr>
            <p:nvPr/>
          </p:nvSpPr>
          <p:spPr bwMode="auto">
            <a:xfrm>
              <a:off x="3454" y="3620"/>
              <a:ext cx="32" cy="134"/>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 </a:t>
              </a:r>
            </a:p>
          </p:txBody>
        </p:sp>
        <p:sp>
          <p:nvSpPr>
            <p:cNvPr id="216" name="Rectangle 103"/>
            <p:cNvSpPr>
              <a:spLocks noChangeArrowheads="1"/>
            </p:cNvSpPr>
            <p:nvPr/>
          </p:nvSpPr>
          <p:spPr bwMode="auto">
            <a:xfrm>
              <a:off x="3635" y="1678"/>
              <a:ext cx="178" cy="174"/>
            </a:xfrm>
            <a:prstGeom prst="rect">
              <a:avLst/>
            </a:prstGeom>
            <a:noFill/>
            <a:ln w="9525">
              <a:noFill/>
              <a:round/>
              <a:headEnd/>
              <a:tailEnd/>
            </a:ln>
          </p:spPr>
          <p:txBody>
            <a:bodyPr wrap="none" lIns="0" tIns="0" rIns="0" bIns="0">
              <a:spAutoFit/>
            </a:bodyPr>
            <a:lstStyle/>
            <a:p>
              <a:pPr>
                <a:lnSpc>
                  <a:spcPct val="100000"/>
                </a:lnSpc>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mn-lt"/>
                </a:rPr>
                <a:t>2w</a:t>
              </a:r>
              <a:endParaRPr lang="en-GB" baseline="-25000" dirty="0">
                <a:latin typeface="+mn-lt"/>
              </a:endParaRPr>
            </a:p>
          </p:txBody>
        </p:sp>
        <p:sp>
          <p:nvSpPr>
            <p:cNvPr id="217" name="Rectangle 107"/>
            <p:cNvSpPr>
              <a:spLocks noChangeArrowheads="1"/>
            </p:cNvSpPr>
            <p:nvPr/>
          </p:nvSpPr>
          <p:spPr bwMode="auto">
            <a:xfrm>
              <a:off x="3828" y="1774"/>
              <a:ext cx="153" cy="136"/>
            </a:xfrm>
            <a:prstGeom prst="rect">
              <a:avLst/>
            </a:prstGeom>
            <a:noFill/>
            <a:ln w="9525">
              <a:noFill/>
              <a:round/>
              <a:headEnd/>
              <a:tailEnd/>
            </a:ln>
          </p:spPr>
          <p:txBody>
            <a:bodyPr wrap="none" lIns="0" tIns="0" rIns="0" bIns="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t>j+1</a:t>
              </a:r>
            </a:p>
          </p:txBody>
        </p:sp>
      </p:grpSp>
      <p:grpSp>
        <p:nvGrpSpPr>
          <p:cNvPr id="6" name="Group 3"/>
          <p:cNvGrpSpPr>
            <a:grpSpLocks/>
          </p:cNvGrpSpPr>
          <p:nvPr/>
        </p:nvGrpSpPr>
        <p:grpSpPr bwMode="auto">
          <a:xfrm>
            <a:off x="4941888" y="2805113"/>
            <a:ext cx="3825875" cy="198438"/>
            <a:chOff x="3113" y="2157"/>
            <a:chExt cx="2410" cy="125"/>
          </a:xfrm>
        </p:grpSpPr>
        <p:sp>
          <p:nvSpPr>
            <p:cNvPr id="16409" name="Freeform 4"/>
            <p:cNvSpPr>
              <a:spLocks noChangeArrowheads="1"/>
            </p:cNvSpPr>
            <p:nvPr/>
          </p:nvSpPr>
          <p:spPr bwMode="auto">
            <a:xfrm>
              <a:off x="5492" y="2259"/>
              <a:ext cx="32" cy="8"/>
            </a:xfrm>
            <a:custGeom>
              <a:avLst/>
              <a:gdLst>
                <a:gd name="T0" fmla="*/ 48 w 48"/>
                <a:gd name="T1" fmla="*/ 12 h 12"/>
                <a:gd name="T2" fmla="*/ 48 w 48"/>
                <a:gd name="T3" fmla="*/ 0 h 12"/>
                <a:gd name="T4" fmla="*/ 48 w 48"/>
                <a:gd name="T5" fmla="*/ 0 h 12"/>
                <a:gd name="T6" fmla="*/ 0 w 48"/>
                <a:gd name="T7" fmla="*/ 0 h 12"/>
                <a:gd name="T8" fmla="*/ 0 w 48"/>
                <a:gd name="T9" fmla="*/ 0 h 12"/>
                <a:gd name="T10" fmla="*/ 0 w 48"/>
                <a:gd name="T11" fmla="*/ 12 h 12"/>
                <a:gd name="T12" fmla="*/ 48 w 48"/>
                <a:gd name="T13" fmla="*/ 12 h 12"/>
                <a:gd name="T14" fmla="*/ 0 60000 65536"/>
                <a:gd name="T15" fmla="*/ 0 60000 65536"/>
                <a:gd name="T16" fmla="*/ 0 60000 65536"/>
                <a:gd name="T17" fmla="*/ 0 60000 65536"/>
                <a:gd name="T18" fmla="*/ 0 60000 65536"/>
                <a:gd name="T19" fmla="*/ 0 60000 65536"/>
                <a:gd name="T20" fmla="*/ 0 60000 65536"/>
                <a:gd name="T21" fmla="*/ 0 w 48"/>
                <a:gd name="T22" fmla="*/ 0 h 12"/>
                <a:gd name="T23" fmla="*/ 48 w 4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2">
                  <a:moveTo>
                    <a:pt x="48" y="12"/>
                  </a:move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0" name="Freeform 5"/>
            <p:cNvSpPr>
              <a:spLocks noChangeArrowheads="1"/>
            </p:cNvSpPr>
            <p:nvPr/>
          </p:nvSpPr>
          <p:spPr bwMode="auto">
            <a:xfrm>
              <a:off x="5437" y="2259"/>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1" name="Freeform 6"/>
            <p:cNvSpPr>
              <a:spLocks noChangeArrowheads="1"/>
            </p:cNvSpPr>
            <p:nvPr/>
          </p:nvSpPr>
          <p:spPr bwMode="auto">
            <a:xfrm>
              <a:off x="5382" y="2259"/>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2" name="Freeform 7"/>
            <p:cNvSpPr>
              <a:spLocks noChangeArrowheads="1"/>
            </p:cNvSpPr>
            <p:nvPr/>
          </p:nvSpPr>
          <p:spPr bwMode="auto">
            <a:xfrm>
              <a:off x="5327" y="2259"/>
              <a:ext cx="39" cy="8"/>
            </a:xfrm>
            <a:custGeom>
              <a:avLst/>
              <a:gdLst>
                <a:gd name="T0" fmla="*/ 47 w 59"/>
                <a:gd name="T1" fmla="*/ 12 h 12"/>
                <a:gd name="T2" fmla="*/ 59 w 59"/>
                <a:gd name="T3" fmla="*/ 0 h 12"/>
                <a:gd name="T4" fmla="*/ 47 w 59"/>
                <a:gd name="T5" fmla="*/ 0 h 12"/>
                <a:gd name="T6" fmla="*/ 0 w 59"/>
                <a:gd name="T7" fmla="*/ 0 h 12"/>
                <a:gd name="T8" fmla="*/ 0 w 59"/>
                <a:gd name="T9" fmla="*/ 12 h 12"/>
                <a:gd name="T10" fmla="*/ 0 w 59"/>
                <a:gd name="T11" fmla="*/ 12 h 12"/>
                <a:gd name="T12" fmla="*/ 47 w 59"/>
                <a:gd name="T13" fmla="*/ 12 h 12"/>
                <a:gd name="T14" fmla="*/ 0 60000 65536"/>
                <a:gd name="T15" fmla="*/ 0 60000 65536"/>
                <a:gd name="T16" fmla="*/ 0 60000 65536"/>
                <a:gd name="T17" fmla="*/ 0 60000 65536"/>
                <a:gd name="T18" fmla="*/ 0 60000 65536"/>
                <a:gd name="T19" fmla="*/ 0 60000 65536"/>
                <a:gd name="T20" fmla="*/ 0 60000 65536"/>
                <a:gd name="T21" fmla="*/ 0 w 59"/>
                <a:gd name="T22" fmla="*/ 0 h 12"/>
                <a:gd name="T23" fmla="*/ 59 w 59"/>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2">
                  <a:moveTo>
                    <a:pt x="47" y="12"/>
                  </a:moveTo>
                  <a:lnTo>
                    <a:pt x="59" y="0"/>
                  </a:lnTo>
                  <a:lnTo>
                    <a:pt x="47" y="0"/>
                  </a:lnTo>
                  <a:lnTo>
                    <a:pt x="0" y="0"/>
                  </a:lnTo>
                  <a:lnTo>
                    <a:pt x="0" y="12"/>
                  </a:lnTo>
                  <a:lnTo>
                    <a:pt x="47" y="12"/>
                  </a:lnTo>
                  <a:close/>
                </a:path>
              </a:pathLst>
            </a:custGeom>
            <a:solidFill>
              <a:srgbClr val="000000"/>
            </a:solidFill>
            <a:ln w="9525">
              <a:noFill/>
              <a:round/>
              <a:headEnd/>
              <a:tailEnd/>
            </a:ln>
          </p:spPr>
          <p:txBody>
            <a:bodyPr wrap="none" anchor="ctr"/>
            <a:lstStyle/>
            <a:p>
              <a:endParaRPr lang="en-US"/>
            </a:p>
          </p:txBody>
        </p:sp>
        <p:sp>
          <p:nvSpPr>
            <p:cNvPr id="16413" name="Freeform 8"/>
            <p:cNvSpPr>
              <a:spLocks noChangeArrowheads="1"/>
            </p:cNvSpPr>
            <p:nvPr/>
          </p:nvSpPr>
          <p:spPr bwMode="auto">
            <a:xfrm>
              <a:off x="5272" y="2259"/>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4" name="Freeform 9"/>
            <p:cNvSpPr>
              <a:spLocks noChangeArrowheads="1"/>
            </p:cNvSpPr>
            <p:nvPr/>
          </p:nvSpPr>
          <p:spPr bwMode="auto">
            <a:xfrm>
              <a:off x="5216" y="2259"/>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5" name="Freeform 10"/>
            <p:cNvSpPr>
              <a:spLocks noChangeArrowheads="1"/>
            </p:cNvSpPr>
            <p:nvPr/>
          </p:nvSpPr>
          <p:spPr bwMode="auto">
            <a:xfrm>
              <a:off x="5161" y="2267"/>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0 h 12"/>
                <a:gd name="T12" fmla="*/ 0 w 60"/>
                <a:gd name="T13" fmla="*/ 12 h 12"/>
                <a:gd name="T14" fmla="*/ 0 w 60"/>
                <a:gd name="T15" fmla="*/ 12 h 12"/>
                <a:gd name="T16" fmla="*/ 48 w 6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2"/>
                <a:gd name="T29" fmla="*/ 60 w 6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6" name="Freeform 11"/>
            <p:cNvSpPr>
              <a:spLocks noChangeArrowheads="1"/>
            </p:cNvSpPr>
            <p:nvPr/>
          </p:nvSpPr>
          <p:spPr bwMode="auto">
            <a:xfrm>
              <a:off x="5105" y="2267"/>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7" name="Freeform 12"/>
            <p:cNvSpPr>
              <a:spLocks noChangeArrowheads="1"/>
            </p:cNvSpPr>
            <p:nvPr/>
          </p:nvSpPr>
          <p:spPr bwMode="auto">
            <a:xfrm>
              <a:off x="5050" y="2267"/>
              <a:ext cx="39" cy="8"/>
            </a:xfrm>
            <a:custGeom>
              <a:avLst/>
              <a:gdLst>
                <a:gd name="T0" fmla="*/ 48 w 60"/>
                <a:gd name="T1" fmla="*/ 12 h 12"/>
                <a:gd name="T2" fmla="*/ 60 w 60"/>
                <a:gd name="T3" fmla="*/ 0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8" name="Freeform 13"/>
            <p:cNvSpPr>
              <a:spLocks noChangeArrowheads="1"/>
            </p:cNvSpPr>
            <p:nvPr/>
          </p:nvSpPr>
          <p:spPr bwMode="auto">
            <a:xfrm>
              <a:off x="4995" y="2267"/>
              <a:ext cx="39" cy="8"/>
            </a:xfrm>
            <a:custGeom>
              <a:avLst/>
              <a:gdLst>
                <a:gd name="T0" fmla="*/ 48 w 60"/>
                <a:gd name="T1" fmla="*/ 12 h 12"/>
                <a:gd name="T2" fmla="*/ 60 w 60"/>
                <a:gd name="T3" fmla="*/ 12 h 12"/>
                <a:gd name="T4" fmla="*/ 48 w 60"/>
                <a:gd name="T5" fmla="*/ 0 h 12"/>
                <a:gd name="T6" fmla="*/ 0 w 60"/>
                <a:gd name="T7" fmla="*/ 0 h 12"/>
                <a:gd name="T8" fmla="*/ 0 w 60"/>
                <a:gd name="T9" fmla="*/ 0 h 12"/>
                <a:gd name="T10" fmla="*/ 0 w 60"/>
                <a:gd name="T11" fmla="*/ 12 h 12"/>
                <a:gd name="T12" fmla="*/ 0 w 60"/>
                <a:gd name="T13" fmla="*/ 12 h 12"/>
                <a:gd name="T14" fmla="*/ 0 w 60"/>
                <a:gd name="T15" fmla="*/ 12 h 12"/>
                <a:gd name="T16" fmla="*/ 48 w 6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2"/>
                <a:gd name="T29" fmla="*/ 60 w 6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19" name="Freeform 14"/>
            <p:cNvSpPr>
              <a:spLocks noChangeArrowheads="1"/>
            </p:cNvSpPr>
            <p:nvPr/>
          </p:nvSpPr>
          <p:spPr bwMode="auto">
            <a:xfrm>
              <a:off x="4939" y="2267"/>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0" name="Freeform 15"/>
            <p:cNvSpPr>
              <a:spLocks noChangeArrowheads="1"/>
            </p:cNvSpPr>
            <p:nvPr/>
          </p:nvSpPr>
          <p:spPr bwMode="auto">
            <a:xfrm>
              <a:off x="4884" y="2267"/>
              <a:ext cx="39" cy="16"/>
            </a:xfrm>
            <a:custGeom>
              <a:avLst/>
              <a:gdLst>
                <a:gd name="T0" fmla="*/ 48 w 60"/>
                <a:gd name="T1" fmla="*/ 12 h 24"/>
                <a:gd name="T2" fmla="*/ 60 w 60"/>
                <a:gd name="T3" fmla="*/ 12 h 24"/>
                <a:gd name="T4" fmla="*/ 48 w 60"/>
                <a:gd name="T5" fmla="*/ 0 h 24"/>
                <a:gd name="T6" fmla="*/ 0 w 60"/>
                <a:gd name="T7" fmla="*/ 12 h 24"/>
                <a:gd name="T8" fmla="*/ 0 w 60"/>
                <a:gd name="T9" fmla="*/ 12 h 24"/>
                <a:gd name="T10" fmla="*/ 0 w 60"/>
                <a:gd name="T11" fmla="*/ 24 h 24"/>
                <a:gd name="T12" fmla="*/ 48 w 60"/>
                <a:gd name="T13" fmla="*/ 12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12"/>
                  </a:moveTo>
                  <a:lnTo>
                    <a:pt x="60" y="12"/>
                  </a:lnTo>
                  <a:lnTo>
                    <a:pt x="48" y="0"/>
                  </a:lnTo>
                  <a:lnTo>
                    <a:pt x="0" y="12"/>
                  </a:lnTo>
                  <a:lnTo>
                    <a:pt x="0" y="24"/>
                  </a:lnTo>
                  <a:lnTo>
                    <a:pt x="48" y="12"/>
                  </a:lnTo>
                  <a:close/>
                </a:path>
              </a:pathLst>
            </a:custGeom>
            <a:solidFill>
              <a:srgbClr val="000000"/>
            </a:solidFill>
            <a:ln w="9525">
              <a:noFill/>
              <a:round/>
              <a:headEnd/>
              <a:tailEnd/>
            </a:ln>
          </p:spPr>
          <p:txBody>
            <a:bodyPr wrap="none" anchor="ctr"/>
            <a:lstStyle/>
            <a:p>
              <a:endParaRPr lang="en-US"/>
            </a:p>
          </p:txBody>
        </p:sp>
        <p:sp>
          <p:nvSpPr>
            <p:cNvPr id="16421" name="Freeform 16"/>
            <p:cNvSpPr>
              <a:spLocks noChangeArrowheads="1"/>
            </p:cNvSpPr>
            <p:nvPr/>
          </p:nvSpPr>
          <p:spPr bwMode="auto">
            <a:xfrm>
              <a:off x="4828" y="2275"/>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2" name="Freeform 17"/>
            <p:cNvSpPr>
              <a:spLocks noChangeArrowheads="1"/>
            </p:cNvSpPr>
            <p:nvPr/>
          </p:nvSpPr>
          <p:spPr bwMode="auto">
            <a:xfrm>
              <a:off x="4773" y="2275"/>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3" name="Freeform 18"/>
            <p:cNvSpPr>
              <a:spLocks noChangeArrowheads="1"/>
            </p:cNvSpPr>
            <p:nvPr/>
          </p:nvSpPr>
          <p:spPr bwMode="auto">
            <a:xfrm>
              <a:off x="4718" y="2275"/>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4" name="Freeform 19"/>
            <p:cNvSpPr>
              <a:spLocks noChangeArrowheads="1"/>
            </p:cNvSpPr>
            <p:nvPr/>
          </p:nvSpPr>
          <p:spPr bwMode="auto">
            <a:xfrm>
              <a:off x="4662" y="2275"/>
              <a:ext cx="39" cy="8"/>
            </a:xfrm>
            <a:custGeom>
              <a:avLst/>
              <a:gdLst>
                <a:gd name="T0" fmla="*/ 48 w 60"/>
                <a:gd name="T1" fmla="*/ 12 h 12"/>
                <a:gd name="T2" fmla="*/ 60 w 60"/>
                <a:gd name="T3" fmla="*/ 0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5" name="Freeform 20"/>
            <p:cNvSpPr>
              <a:spLocks noChangeArrowheads="1"/>
            </p:cNvSpPr>
            <p:nvPr/>
          </p:nvSpPr>
          <p:spPr bwMode="auto">
            <a:xfrm>
              <a:off x="4607" y="2275"/>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6" name="Freeform 21"/>
            <p:cNvSpPr>
              <a:spLocks noChangeArrowheads="1"/>
            </p:cNvSpPr>
            <p:nvPr/>
          </p:nvSpPr>
          <p:spPr bwMode="auto">
            <a:xfrm>
              <a:off x="4552" y="2275"/>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7" name="Freeform 22"/>
            <p:cNvSpPr>
              <a:spLocks noChangeArrowheads="1"/>
            </p:cNvSpPr>
            <p:nvPr/>
          </p:nvSpPr>
          <p:spPr bwMode="auto">
            <a:xfrm>
              <a:off x="4496" y="2275"/>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8" name="Freeform 23"/>
            <p:cNvSpPr>
              <a:spLocks noChangeArrowheads="1"/>
            </p:cNvSpPr>
            <p:nvPr/>
          </p:nvSpPr>
          <p:spPr bwMode="auto">
            <a:xfrm>
              <a:off x="4441" y="2275"/>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29" name="Freeform 24"/>
            <p:cNvSpPr>
              <a:spLocks noChangeArrowheads="1"/>
            </p:cNvSpPr>
            <p:nvPr/>
          </p:nvSpPr>
          <p:spPr bwMode="auto">
            <a:xfrm>
              <a:off x="4386" y="2275"/>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30" name="Freeform 25"/>
            <p:cNvSpPr>
              <a:spLocks noChangeArrowheads="1"/>
            </p:cNvSpPr>
            <p:nvPr/>
          </p:nvSpPr>
          <p:spPr bwMode="auto">
            <a:xfrm>
              <a:off x="4330" y="2275"/>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31" name="Freeform 26"/>
            <p:cNvSpPr>
              <a:spLocks noChangeArrowheads="1"/>
            </p:cNvSpPr>
            <p:nvPr/>
          </p:nvSpPr>
          <p:spPr bwMode="auto">
            <a:xfrm>
              <a:off x="4275" y="2267"/>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32" name="Freeform 27"/>
            <p:cNvSpPr>
              <a:spLocks noChangeArrowheads="1"/>
            </p:cNvSpPr>
            <p:nvPr/>
          </p:nvSpPr>
          <p:spPr bwMode="auto">
            <a:xfrm>
              <a:off x="4220" y="2267"/>
              <a:ext cx="39" cy="8"/>
            </a:xfrm>
            <a:custGeom>
              <a:avLst/>
              <a:gdLst>
                <a:gd name="T0" fmla="*/ 47 w 59"/>
                <a:gd name="T1" fmla="*/ 12 h 12"/>
                <a:gd name="T2" fmla="*/ 59 w 59"/>
                <a:gd name="T3" fmla="*/ 12 h 12"/>
                <a:gd name="T4" fmla="*/ 47 w 59"/>
                <a:gd name="T5" fmla="*/ 0 h 12"/>
                <a:gd name="T6" fmla="*/ 0 w 59"/>
                <a:gd name="T7" fmla="*/ 0 h 12"/>
                <a:gd name="T8" fmla="*/ 0 w 59"/>
                <a:gd name="T9" fmla="*/ 0 h 12"/>
                <a:gd name="T10" fmla="*/ 0 w 59"/>
                <a:gd name="T11" fmla="*/ 12 h 12"/>
                <a:gd name="T12" fmla="*/ 47 w 59"/>
                <a:gd name="T13" fmla="*/ 12 h 12"/>
                <a:gd name="T14" fmla="*/ 0 60000 65536"/>
                <a:gd name="T15" fmla="*/ 0 60000 65536"/>
                <a:gd name="T16" fmla="*/ 0 60000 65536"/>
                <a:gd name="T17" fmla="*/ 0 60000 65536"/>
                <a:gd name="T18" fmla="*/ 0 60000 65536"/>
                <a:gd name="T19" fmla="*/ 0 60000 65536"/>
                <a:gd name="T20" fmla="*/ 0 60000 65536"/>
                <a:gd name="T21" fmla="*/ 0 w 59"/>
                <a:gd name="T22" fmla="*/ 0 h 12"/>
                <a:gd name="T23" fmla="*/ 59 w 59"/>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2">
                  <a:moveTo>
                    <a:pt x="47" y="12"/>
                  </a:moveTo>
                  <a:lnTo>
                    <a:pt x="59" y="12"/>
                  </a:lnTo>
                  <a:lnTo>
                    <a:pt x="47" y="0"/>
                  </a:lnTo>
                  <a:lnTo>
                    <a:pt x="0" y="0"/>
                  </a:lnTo>
                  <a:lnTo>
                    <a:pt x="0" y="12"/>
                  </a:lnTo>
                  <a:lnTo>
                    <a:pt x="47" y="12"/>
                  </a:lnTo>
                  <a:close/>
                </a:path>
              </a:pathLst>
            </a:custGeom>
            <a:solidFill>
              <a:srgbClr val="000000"/>
            </a:solidFill>
            <a:ln w="9525">
              <a:noFill/>
              <a:round/>
              <a:headEnd/>
              <a:tailEnd/>
            </a:ln>
          </p:spPr>
          <p:txBody>
            <a:bodyPr wrap="none" anchor="ctr"/>
            <a:lstStyle/>
            <a:p>
              <a:endParaRPr lang="en-US"/>
            </a:p>
          </p:txBody>
        </p:sp>
        <p:sp>
          <p:nvSpPr>
            <p:cNvPr id="16433" name="Freeform 28"/>
            <p:cNvSpPr>
              <a:spLocks noChangeArrowheads="1"/>
            </p:cNvSpPr>
            <p:nvPr/>
          </p:nvSpPr>
          <p:spPr bwMode="auto">
            <a:xfrm>
              <a:off x="4165" y="2259"/>
              <a:ext cx="39" cy="16"/>
            </a:xfrm>
            <a:custGeom>
              <a:avLst/>
              <a:gdLst>
                <a:gd name="T0" fmla="*/ 48 w 60"/>
                <a:gd name="T1" fmla="*/ 24 h 24"/>
                <a:gd name="T2" fmla="*/ 60 w 60"/>
                <a:gd name="T3" fmla="*/ 12 h 24"/>
                <a:gd name="T4" fmla="*/ 48 w 60"/>
                <a:gd name="T5" fmla="*/ 12 h 24"/>
                <a:gd name="T6" fmla="*/ 0 w 60"/>
                <a:gd name="T7" fmla="*/ 0 h 24"/>
                <a:gd name="T8" fmla="*/ 0 w 60"/>
                <a:gd name="T9" fmla="*/ 12 h 24"/>
                <a:gd name="T10" fmla="*/ 0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0" y="0"/>
                  </a:lnTo>
                  <a:lnTo>
                    <a:pt x="0" y="12"/>
                  </a:lnTo>
                  <a:lnTo>
                    <a:pt x="48" y="24"/>
                  </a:lnTo>
                  <a:close/>
                </a:path>
              </a:pathLst>
            </a:custGeom>
            <a:solidFill>
              <a:srgbClr val="000000"/>
            </a:solidFill>
            <a:ln w="9525">
              <a:noFill/>
              <a:round/>
              <a:headEnd/>
              <a:tailEnd/>
            </a:ln>
          </p:spPr>
          <p:txBody>
            <a:bodyPr wrap="none" anchor="ctr"/>
            <a:lstStyle/>
            <a:p>
              <a:endParaRPr lang="en-US"/>
            </a:p>
          </p:txBody>
        </p:sp>
        <p:sp>
          <p:nvSpPr>
            <p:cNvPr id="16434" name="Freeform 29"/>
            <p:cNvSpPr>
              <a:spLocks noChangeArrowheads="1"/>
            </p:cNvSpPr>
            <p:nvPr/>
          </p:nvSpPr>
          <p:spPr bwMode="auto">
            <a:xfrm>
              <a:off x="4109" y="2259"/>
              <a:ext cx="39" cy="8"/>
            </a:xfrm>
            <a:custGeom>
              <a:avLst/>
              <a:gdLst>
                <a:gd name="T0" fmla="*/ 48 w 60"/>
                <a:gd name="T1" fmla="*/ 12 h 12"/>
                <a:gd name="T2" fmla="*/ 60 w 60"/>
                <a:gd name="T3" fmla="*/ 12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35" name="Freeform 30"/>
            <p:cNvSpPr>
              <a:spLocks noChangeArrowheads="1"/>
            </p:cNvSpPr>
            <p:nvPr/>
          </p:nvSpPr>
          <p:spPr bwMode="auto">
            <a:xfrm>
              <a:off x="4054" y="2251"/>
              <a:ext cx="39" cy="16"/>
            </a:xfrm>
            <a:custGeom>
              <a:avLst/>
              <a:gdLst>
                <a:gd name="T0" fmla="*/ 48 w 60"/>
                <a:gd name="T1" fmla="*/ 24 h 24"/>
                <a:gd name="T2" fmla="*/ 60 w 60"/>
                <a:gd name="T3" fmla="*/ 12 h 24"/>
                <a:gd name="T4" fmla="*/ 48 w 60"/>
                <a:gd name="T5" fmla="*/ 12 h 24"/>
                <a:gd name="T6" fmla="*/ 0 w 60"/>
                <a:gd name="T7" fmla="*/ 0 h 24"/>
                <a:gd name="T8" fmla="*/ 0 w 60"/>
                <a:gd name="T9" fmla="*/ 12 h 24"/>
                <a:gd name="T10" fmla="*/ 0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0" y="0"/>
                  </a:lnTo>
                  <a:lnTo>
                    <a:pt x="0" y="12"/>
                  </a:lnTo>
                  <a:lnTo>
                    <a:pt x="48" y="24"/>
                  </a:lnTo>
                  <a:close/>
                </a:path>
              </a:pathLst>
            </a:custGeom>
            <a:solidFill>
              <a:srgbClr val="000000"/>
            </a:solidFill>
            <a:ln w="9525">
              <a:noFill/>
              <a:round/>
              <a:headEnd/>
              <a:tailEnd/>
            </a:ln>
          </p:spPr>
          <p:txBody>
            <a:bodyPr wrap="none" anchor="ctr"/>
            <a:lstStyle/>
            <a:p>
              <a:endParaRPr lang="en-US"/>
            </a:p>
          </p:txBody>
        </p:sp>
        <p:sp>
          <p:nvSpPr>
            <p:cNvPr id="16436" name="Freeform 31"/>
            <p:cNvSpPr>
              <a:spLocks noChangeArrowheads="1"/>
            </p:cNvSpPr>
            <p:nvPr/>
          </p:nvSpPr>
          <p:spPr bwMode="auto">
            <a:xfrm>
              <a:off x="3999" y="2251"/>
              <a:ext cx="39" cy="8"/>
            </a:xfrm>
            <a:custGeom>
              <a:avLst/>
              <a:gdLst>
                <a:gd name="T0" fmla="*/ 48 w 60"/>
                <a:gd name="T1" fmla="*/ 12 h 12"/>
                <a:gd name="T2" fmla="*/ 60 w 60"/>
                <a:gd name="T3" fmla="*/ 12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37" name="Freeform 32"/>
            <p:cNvSpPr>
              <a:spLocks noChangeArrowheads="1"/>
            </p:cNvSpPr>
            <p:nvPr/>
          </p:nvSpPr>
          <p:spPr bwMode="auto">
            <a:xfrm>
              <a:off x="3943" y="2243"/>
              <a:ext cx="39" cy="16"/>
            </a:xfrm>
            <a:custGeom>
              <a:avLst/>
              <a:gdLst>
                <a:gd name="T0" fmla="*/ 48 w 60"/>
                <a:gd name="T1" fmla="*/ 24 h 24"/>
                <a:gd name="T2" fmla="*/ 60 w 60"/>
                <a:gd name="T3" fmla="*/ 12 h 24"/>
                <a:gd name="T4" fmla="*/ 48 w 60"/>
                <a:gd name="T5" fmla="*/ 12 h 24"/>
                <a:gd name="T6" fmla="*/ 0 w 60"/>
                <a:gd name="T7" fmla="*/ 0 h 24"/>
                <a:gd name="T8" fmla="*/ 0 w 60"/>
                <a:gd name="T9" fmla="*/ 12 h 24"/>
                <a:gd name="T10" fmla="*/ 0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0" y="0"/>
                  </a:lnTo>
                  <a:lnTo>
                    <a:pt x="0" y="12"/>
                  </a:lnTo>
                  <a:lnTo>
                    <a:pt x="48" y="24"/>
                  </a:lnTo>
                  <a:close/>
                </a:path>
              </a:pathLst>
            </a:custGeom>
            <a:solidFill>
              <a:srgbClr val="000000"/>
            </a:solidFill>
            <a:ln w="9525">
              <a:noFill/>
              <a:round/>
              <a:headEnd/>
              <a:tailEnd/>
            </a:ln>
          </p:spPr>
          <p:txBody>
            <a:bodyPr wrap="none" anchor="ctr"/>
            <a:lstStyle/>
            <a:p>
              <a:endParaRPr lang="en-US"/>
            </a:p>
          </p:txBody>
        </p:sp>
        <p:sp>
          <p:nvSpPr>
            <p:cNvPr id="16438" name="Freeform 33"/>
            <p:cNvSpPr>
              <a:spLocks noChangeArrowheads="1"/>
            </p:cNvSpPr>
            <p:nvPr/>
          </p:nvSpPr>
          <p:spPr bwMode="auto">
            <a:xfrm>
              <a:off x="3888" y="2236"/>
              <a:ext cx="39" cy="16"/>
            </a:xfrm>
            <a:custGeom>
              <a:avLst/>
              <a:gdLst>
                <a:gd name="T0" fmla="*/ 48 w 60"/>
                <a:gd name="T1" fmla="*/ 24 h 24"/>
                <a:gd name="T2" fmla="*/ 60 w 60"/>
                <a:gd name="T3" fmla="*/ 12 h 24"/>
                <a:gd name="T4" fmla="*/ 48 w 60"/>
                <a:gd name="T5" fmla="*/ 12 h 24"/>
                <a:gd name="T6" fmla="*/ 0 w 60"/>
                <a:gd name="T7" fmla="*/ 0 h 24"/>
                <a:gd name="T8" fmla="*/ 0 w 60"/>
                <a:gd name="T9" fmla="*/ 12 h 24"/>
                <a:gd name="T10" fmla="*/ 0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0" y="0"/>
                  </a:lnTo>
                  <a:lnTo>
                    <a:pt x="0" y="12"/>
                  </a:lnTo>
                  <a:lnTo>
                    <a:pt x="48" y="24"/>
                  </a:lnTo>
                  <a:close/>
                </a:path>
              </a:pathLst>
            </a:custGeom>
            <a:solidFill>
              <a:srgbClr val="000000"/>
            </a:solidFill>
            <a:ln w="9525">
              <a:noFill/>
              <a:round/>
              <a:headEnd/>
              <a:tailEnd/>
            </a:ln>
          </p:spPr>
          <p:txBody>
            <a:bodyPr wrap="none" anchor="ctr"/>
            <a:lstStyle/>
            <a:p>
              <a:endParaRPr lang="en-US"/>
            </a:p>
          </p:txBody>
        </p:sp>
        <p:sp>
          <p:nvSpPr>
            <p:cNvPr id="16439" name="Freeform 34"/>
            <p:cNvSpPr>
              <a:spLocks noChangeArrowheads="1"/>
            </p:cNvSpPr>
            <p:nvPr/>
          </p:nvSpPr>
          <p:spPr bwMode="auto">
            <a:xfrm>
              <a:off x="3832" y="2236"/>
              <a:ext cx="39" cy="8"/>
            </a:xfrm>
            <a:custGeom>
              <a:avLst/>
              <a:gdLst>
                <a:gd name="T0" fmla="*/ 48 w 60"/>
                <a:gd name="T1" fmla="*/ 12 h 12"/>
                <a:gd name="T2" fmla="*/ 60 w 60"/>
                <a:gd name="T3" fmla="*/ 12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40" name="Freeform 35"/>
            <p:cNvSpPr>
              <a:spLocks noChangeArrowheads="1"/>
            </p:cNvSpPr>
            <p:nvPr/>
          </p:nvSpPr>
          <p:spPr bwMode="auto">
            <a:xfrm>
              <a:off x="3777" y="2228"/>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41" name="Freeform 36"/>
            <p:cNvSpPr>
              <a:spLocks noChangeArrowheads="1"/>
            </p:cNvSpPr>
            <p:nvPr/>
          </p:nvSpPr>
          <p:spPr bwMode="auto">
            <a:xfrm>
              <a:off x="3722" y="2220"/>
              <a:ext cx="39" cy="15"/>
            </a:xfrm>
            <a:custGeom>
              <a:avLst/>
              <a:gdLst>
                <a:gd name="T0" fmla="*/ 48 w 60"/>
                <a:gd name="T1" fmla="*/ 24 h 24"/>
                <a:gd name="T2" fmla="*/ 60 w 60"/>
                <a:gd name="T3" fmla="*/ 12 h 24"/>
                <a:gd name="T4" fmla="*/ 48 w 60"/>
                <a:gd name="T5" fmla="*/ 12 h 24"/>
                <a:gd name="T6" fmla="*/ 0 w 60"/>
                <a:gd name="T7" fmla="*/ 0 h 24"/>
                <a:gd name="T8" fmla="*/ 0 w 60"/>
                <a:gd name="T9" fmla="*/ 12 h 24"/>
                <a:gd name="T10" fmla="*/ 0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0" y="0"/>
                  </a:lnTo>
                  <a:lnTo>
                    <a:pt x="0" y="12"/>
                  </a:lnTo>
                  <a:lnTo>
                    <a:pt x="48" y="24"/>
                  </a:lnTo>
                  <a:close/>
                </a:path>
              </a:pathLst>
            </a:custGeom>
            <a:solidFill>
              <a:srgbClr val="000000"/>
            </a:solidFill>
            <a:ln w="9525">
              <a:noFill/>
              <a:round/>
              <a:headEnd/>
              <a:tailEnd/>
            </a:ln>
          </p:spPr>
          <p:txBody>
            <a:bodyPr wrap="none" anchor="ctr"/>
            <a:lstStyle/>
            <a:p>
              <a:endParaRPr lang="en-US"/>
            </a:p>
          </p:txBody>
        </p:sp>
        <p:sp>
          <p:nvSpPr>
            <p:cNvPr id="16442" name="Freeform 37"/>
            <p:cNvSpPr>
              <a:spLocks noChangeArrowheads="1"/>
            </p:cNvSpPr>
            <p:nvPr/>
          </p:nvSpPr>
          <p:spPr bwMode="auto">
            <a:xfrm>
              <a:off x="3666" y="2220"/>
              <a:ext cx="39" cy="8"/>
            </a:xfrm>
            <a:custGeom>
              <a:avLst/>
              <a:gdLst>
                <a:gd name="T0" fmla="*/ 48 w 60"/>
                <a:gd name="T1" fmla="*/ 12 h 12"/>
                <a:gd name="T2" fmla="*/ 60 w 60"/>
                <a:gd name="T3" fmla="*/ 0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0"/>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43" name="Freeform 38"/>
            <p:cNvSpPr>
              <a:spLocks noChangeArrowheads="1"/>
            </p:cNvSpPr>
            <p:nvPr/>
          </p:nvSpPr>
          <p:spPr bwMode="auto">
            <a:xfrm>
              <a:off x="3611" y="2212"/>
              <a:ext cx="39" cy="8"/>
            </a:xfrm>
            <a:custGeom>
              <a:avLst/>
              <a:gdLst>
                <a:gd name="T0" fmla="*/ 48 w 60"/>
                <a:gd name="T1" fmla="*/ 12 h 12"/>
                <a:gd name="T2" fmla="*/ 60 w 60"/>
                <a:gd name="T3" fmla="*/ 12 h 12"/>
                <a:gd name="T4" fmla="*/ 48 w 60"/>
                <a:gd name="T5" fmla="*/ 0 h 12"/>
                <a:gd name="T6" fmla="*/ 0 w 60"/>
                <a:gd name="T7" fmla="*/ 0 h 12"/>
                <a:gd name="T8" fmla="*/ 0 w 60"/>
                <a:gd name="T9" fmla="*/ 0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44" name="Freeform 39"/>
            <p:cNvSpPr>
              <a:spLocks noChangeArrowheads="1"/>
            </p:cNvSpPr>
            <p:nvPr/>
          </p:nvSpPr>
          <p:spPr bwMode="auto">
            <a:xfrm>
              <a:off x="3556" y="2204"/>
              <a:ext cx="39" cy="8"/>
            </a:xfrm>
            <a:custGeom>
              <a:avLst/>
              <a:gdLst>
                <a:gd name="T0" fmla="*/ 48 w 60"/>
                <a:gd name="T1" fmla="*/ 12 h 12"/>
                <a:gd name="T2" fmla="*/ 60 w 60"/>
                <a:gd name="T3" fmla="*/ 12 h 12"/>
                <a:gd name="T4" fmla="*/ 48 w 60"/>
                <a:gd name="T5" fmla="*/ 0 h 12"/>
                <a:gd name="T6" fmla="*/ 0 w 60"/>
                <a:gd name="T7" fmla="*/ 0 h 12"/>
                <a:gd name="T8" fmla="*/ 0 w 60"/>
                <a:gd name="T9" fmla="*/ 12 h 12"/>
                <a:gd name="T10" fmla="*/ 0 w 60"/>
                <a:gd name="T11" fmla="*/ 12 h 12"/>
                <a:gd name="T12" fmla="*/ 48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48" y="12"/>
                  </a:moveTo>
                  <a:lnTo>
                    <a:pt x="60" y="12"/>
                  </a:lnTo>
                  <a:lnTo>
                    <a:pt x="48" y="0"/>
                  </a:lnTo>
                  <a:lnTo>
                    <a:pt x="0" y="0"/>
                  </a:lnTo>
                  <a:lnTo>
                    <a:pt x="0" y="12"/>
                  </a:lnTo>
                  <a:lnTo>
                    <a:pt x="48" y="12"/>
                  </a:lnTo>
                  <a:close/>
                </a:path>
              </a:pathLst>
            </a:custGeom>
            <a:solidFill>
              <a:srgbClr val="000000"/>
            </a:solidFill>
            <a:ln w="9525">
              <a:noFill/>
              <a:round/>
              <a:headEnd/>
              <a:tailEnd/>
            </a:ln>
          </p:spPr>
          <p:txBody>
            <a:bodyPr wrap="none" anchor="ctr"/>
            <a:lstStyle/>
            <a:p>
              <a:endParaRPr lang="en-US"/>
            </a:p>
          </p:txBody>
        </p:sp>
        <p:sp>
          <p:nvSpPr>
            <p:cNvPr id="16445" name="Freeform 40"/>
            <p:cNvSpPr>
              <a:spLocks noChangeArrowheads="1"/>
            </p:cNvSpPr>
            <p:nvPr/>
          </p:nvSpPr>
          <p:spPr bwMode="auto">
            <a:xfrm>
              <a:off x="3500" y="2196"/>
              <a:ext cx="39" cy="16"/>
            </a:xfrm>
            <a:custGeom>
              <a:avLst/>
              <a:gdLst>
                <a:gd name="T0" fmla="*/ 48 w 60"/>
                <a:gd name="T1" fmla="*/ 24 h 24"/>
                <a:gd name="T2" fmla="*/ 60 w 60"/>
                <a:gd name="T3" fmla="*/ 12 h 24"/>
                <a:gd name="T4" fmla="*/ 48 w 60"/>
                <a:gd name="T5" fmla="*/ 12 h 24"/>
                <a:gd name="T6" fmla="*/ 0 w 60"/>
                <a:gd name="T7" fmla="*/ 0 h 24"/>
                <a:gd name="T8" fmla="*/ 0 w 60"/>
                <a:gd name="T9" fmla="*/ 12 h 24"/>
                <a:gd name="T10" fmla="*/ 0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0" y="0"/>
                  </a:lnTo>
                  <a:lnTo>
                    <a:pt x="0" y="12"/>
                  </a:lnTo>
                  <a:lnTo>
                    <a:pt x="48" y="24"/>
                  </a:lnTo>
                  <a:close/>
                </a:path>
              </a:pathLst>
            </a:custGeom>
            <a:solidFill>
              <a:srgbClr val="000000"/>
            </a:solidFill>
            <a:ln w="9525">
              <a:noFill/>
              <a:round/>
              <a:headEnd/>
              <a:tailEnd/>
            </a:ln>
          </p:spPr>
          <p:txBody>
            <a:bodyPr wrap="none" anchor="ctr"/>
            <a:lstStyle/>
            <a:p>
              <a:endParaRPr lang="en-US"/>
            </a:p>
          </p:txBody>
        </p:sp>
        <p:sp>
          <p:nvSpPr>
            <p:cNvPr id="16446" name="Freeform 41"/>
            <p:cNvSpPr>
              <a:spLocks noChangeArrowheads="1"/>
            </p:cNvSpPr>
            <p:nvPr/>
          </p:nvSpPr>
          <p:spPr bwMode="auto">
            <a:xfrm>
              <a:off x="3445" y="2189"/>
              <a:ext cx="39" cy="16"/>
            </a:xfrm>
            <a:custGeom>
              <a:avLst/>
              <a:gdLst>
                <a:gd name="T0" fmla="*/ 48 w 60"/>
                <a:gd name="T1" fmla="*/ 24 h 24"/>
                <a:gd name="T2" fmla="*/ 60 w 60"/>
                <a:gd name="T3" fmla="*/ 12 h 24"/>
                <a:gd name="T4" fmla="*/ 48 w 60"/>
                <a:gd name="T5" fmla="*/ 12 h 24"/>
                <a:gd name="T6" fmla="*/ 12 w 60"/>
                <a:gd name="T7" fmla="*/ 0 h 24"/>
                <a:gd name="T8" fmla="*/ 0 w 60"/>
                <a:gd name="T9" fmla="*/ 12 h 24"/>
                <a:gd name="T10" fmla="*/ 12 w 60"/>
                <a:gd name="T11" fmla="*/ 12 h 24"/>
                <a:gd name="T12" fmla="*/ 48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48" y="24"/>
                  </a:moveTo>
                  <a:lnTo>
                    <a:pt x="60" y="12"/>
                  </a:lnTo>
                  <a:lnTo>
                    <a:pt x="48" y="12"/>
                  </a:lnTo>
                  <a:lnTo>
                    <a:pt x="12" y="0"/>
                  </a:lnTo>
                  <a:lnTo>
                    <a:pt x="0" y="12"/>
                  </a:lnTo>
                  <a:lnTo>
                    <a:pt x="12" y="12"/>
                  </a:lnTo>
                  <a:lnTo>
                    <a:pt x="48" y="24"/>
                  </a:lnTo>
                  <a:close/>
                </a:path>
              </a:pathLst>
            </a:custGeom>
            <a:solidFill>
              <a:srgbClr val="000000"/>
            </a:solidFill>
            <a:ln w="9525">
              <a:noFill/>
              <a:round/>
              <a:headEnd/>
              <a:tailEnd/>
            </a:ln>
          </p:spPr>
          <p:txBody>
            <a:bodyPr wrap="none" anchor="ctr"/>
            <a:lstStyle/>
            <a:p>
              <a:endParaRPr lang="en-US"/>
            </a:p>
          </p:txBody>
        </p:sp>
        <p:sp>
          <p:nvSpPr>
            <p:cNvPr id="16447" name="Freeform 42"/>
            <p:cNvSpPr>
              <a:spLocks noChangeArrowheads="1"/>
            </p:cNvSpPr>
            <p:nvPr/>
          </p:nvSpPr>
          <p:spPr bwMode="auto">
            <a:xfrm>
              <a:off x="3390" y="2189"/>
              <a:ext cx="39" cy="8"/>
            </a:xfrm>
            <a:custGeom>
              <a:avLst/>
              <a:gdLst>
                <a:gd name="T0" fmla="*/ 60 w 60"/>
                <a:gd name="T1" fmla="*/ 12 h 12"/>
                <a:gd name="T2" fmla="*/ 60 w 60"/>
                <a:gd name="T3" fmla="*/ 12 h 12"/>
                <a:gd name="T4" fmla="*/ 60 w 60"/>
                <a:gd name="T5" fmla="*/ 0 h 12"/>
                <a:gd name="T6" fmla="*/ 12 w 60"/>
                <a:gd name="T7" fmla="*/ 0 h 12"/>
                <a:gd name="T8" fmla="*/ 0 w 60"/>
                <a:gd name="T9" fmla="*/ 0 h 12"/>
                <a:gd name="T10" fmla="*/ 12 w 60"/>
                <a:gd name="T11" fmla="*/ 12 h 12"/>
                <a:gd name="T12" fmla="*/ 60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60" y="12"/>
                  </a:moveTo>
                  <a:lnTo>
                    <a:pt x="60" y="12"/>
                  </a:lnTo>
                  <a:lnTo>
                    <a:pt x="60" y="0"/>
                  </a:lnTo>
                  <a:lnTo>
                    <a:pt x="12" y="0"/>
                  </a:lnTo>
                  <a:lnTo>
                    <a:pt x="0" y="0"/>
                  </a:lnTo>
                  <a:lnTo>
                    <a:pt x="12" y="12"/>
                  </a:lnTo>
                  <a:lnTo>
                    <a:pt x="60" y="12"/>
                  </a:lnTo>
                  <a:close/>
                </a:path>
              </a:pathLst>
            </a:custGeom>
            <a:solidFill>
              <a:srgbClr val="000000"/>
            </a:solidFill>
            <a:ln w="9525">
              <a:noFill/>
              <a:round/>
              <a:headEnd/>
              <a:tailEnd/>
            </a:ln>
          </p:spPr>
          <p:txBody>
            <a:bodyPr wrap="none" anchor="ctr"/>
            <a:lstStyle/>
            <a:p>
              <a:endParaRPr lang="en-US"/>
            </a:p>
          </p:txBody>
        </p:sp>
        <p:sp>
          <p:nvSpPr>
            <p:cNvPr id="16448" name="Freeform 43"/>
            <p:cNvSpPr>
              <a:spLocks noChangeArrowheads="1"/>
            </p:cNvSpPr>
            <p:nvPr/>
          </p:nvSpPr>
          <p:spPr bwMode="auto">
            <a:xfrm>
              <a:off x="3334" y="2181"/>
              <a:ext cx="39" cy="8"/>
            </a:xfrm>
            <a:custGeom>
              <a:avLst/>
              <a:gdLst>
                <a:gd name="T0" fmla="*/ 60 w 60"/>
                <a:gd name="T1" fmla="*/ 12 h 12"/>
                <a:gd name="T2" fmla="*/ 60 w 60"/>
                <a:gd name="T3" fmla="*/ 12 h 12"/>
                <a:gd name="T4" fmla="*/ 60 w 60"/>
                <a:gd name="T5" fmla="*/ 0 h 12"/>
                <a:gd name="T6" fmla="*/ 12 w 60"/>
                <a:gd name="T7" fmla="*/ 0 h 12"/>
                <a:gd name="T8" fmla="*/ 12 w 60"/>
                <a:gd name="T9" fmla="*/ 0 h 12"/>
                <a:gd name="T10" fmla="*/ 0 w 60"/>
                <a:gd name="T11" fmla="*/ 0 h 12"/>
                <a:gd name="T12" fmla="*/ 12 w 60"/>
                <a:gd name="T13" fmla="*/ 12 h 12"/>
                <a:gd name="T14" fmla="*/ 12 w 60"/>
                <a:gd name="T15" fmla="*/ 12 h 12"/>
                <a:gd name="T16" fmla="*/ 60 w 6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2"/>
                <a:gd name="T29" fmla="*/ 60 w 60"/>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2">
                  <a:moveTo>
                    <a:pt x="60" y="12"/>
                  </a:moveTo>
                  <a:lnTo>
                    <a:pt x="60" y="12"/>
                  </a:lnTo>
                  <a:lnTo>
                    <a:pt x="60" y="0"/>
                  </a:lnTo>
                  <a:lnTo>
                    <a:pt x="12" y="0"/>
                  </a:lnTo>
                  <a:lnTo>
                    <a:pt x="0" y="0"/>
                  </a:lnTo>
                  <a:lnTo>
                    <a:pt x="12" y="12"/>
                  </a:lnTo>
                  <a:lnTo>
                    <a:pt x="60" y="12"/>
                  </a:lnTo>
                  <a:close/>
                </a:path>
              </a:pathLst>
            </a:custGeom>
            <a:solidFill>
              <a:srgbClr val="000000"/>
            </a:solidFill>
            <a:ln w="9525">
              <a:noFill/>
              <a:round/>
              <a:headEnd/>
              <a:tailEnd/>
            </a:ln>
          </p:spPr>
          <p:txBody>
            <a:bodyPr wrap="none" anchor="ctr"/>
            <a:lstStyle/>
            <a:p>
              <a:endParaRPr lang="en-US"/>
            </a:p>
          </p:txBody>
        </p:sp>
        <p:sp>
          <p:nvSpPr>
            <p:cNvPr id="16449" name="Freeform 44"/>
            <p:cNvSpPr>
              <a:spLocks noChangeArrowheads="1"/>
            </p:cNvSpPr>
            <p:nvPr/>
          </p:nvSpPr>
          <p:spPr bwMode="auto">
            <a:xfrm>
              <a:off x="3279" y="2173"/>
              <a:ext cx="39" cy="8"/>
            </a:xfrm>
            <a:custGeom>
              <a:avLst/>
              <a:gdLst>
                <a:gd name="T0" fmla="*/ 60 w 60"/>
                <a:gd name="T1" fmla="*/ 12 h 12"/>
                <a:gd name="T2" fmla="*/ 60 w 60"/>
                <a:gd name="T3" fmla="*/ 12 h 12"/>
                <a:gd name="T4" fmla="*/ 60 w 60"/>
                <a:gd name="T5" fmla="*/ 0 h 12"/>
                <a:gd name="T6" fmla="*/ 12 w 60"/>
                <a:gd name="T7" fmla="*/ 0 h 12"/>
                <a:gd name="T8" fmla="*/ 0 w 60"/>
                <a:gd name="T9" fmla="*/ 0 h 12"/>
                <a:gd name="T10" fmla="*/ 12 w 60"/>
                <a:gd name="T11" fmla="*/ 12 h 12"/>
                <a:gd name="T12" fmla="*/ 60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60" y="12"/>
                  </a:moveTo>
                  <a:lnTo>
                    <a:pt x="60" y="12"/>
                  </a:lnTo>
                  <a:lnTo>
                    <a:pt x="60" y="0"/>
                  </a:lnTo>
                  <a:lnTo>
                    <a:pt x="12" y="0"/>
                  </a:lnTo>
                  <a:lnTo>
                    <a:pt x="0" y="0"/>
                  </a:lnTo>
                  <a:lnTo>
                    <a:pt x="12" y="12"/>
                  </a:lnTo>
                  <a:lnTo>
                    <a:pt x="60" y="12"/>
                  </a:lnTo>
                  <a:close/>
                </a:path>
              </a:pathLst>
            </a:custGeom>
            <a:solidFill>
              <a:srgbClr val="000000"/>
            </a:solidFill>
            <a:ln w="9525">
              <a:noFill/>
              <a:round/>
              <a:headEnd/>
              <a:tailEnd/>
            </a:ln>
          </p:spPr>
          <p:txBody>
            <a:bodyPr wrap="none" anchor="ctr"/>
            <a:lstStyle/>
            <a:p>
              <a:endParaRPr lang="en-US"/>
            </a:p>
          </p:txBody>
        </p:sp>
        <p:sp>
          <p:nvSpPr>
            <p:cNvPr id="16450" name="Freeform 45"/>
            <p:cNvSpPr>
              <a:spLocks noChangeArrowheads="1"/>
            </p:cNvSpPr>
            <p:nvPr/>
          </p:nvSpPr>
          <p:spPr bwMode="auto">
            <a:xfrm>
              <a:off x="3224" y="2165"/>
              <a:ext cx="39" cy="16"/>
            </a:xfrm>
            <a:custGeom>
              <a:avLst/>
              <a:gdLst>
                <a:gd name="T0" fmla="*/ 60 w 60"/>
                <a:gd name="T1" fmla="*/ 24 h 24"/>
                <a:gd name="T2" fmla="*/ 60 w 60"/>
                <a:gd name="T3" fmla="*/ 12 h 24"/>
                <a:gd name="T4" fmla="*/ 60 w 60"/>
                <a:gd name="T5" fmla="*/ 12 h 24"/>
                <a:gd name="T6" fmla="*/ 12 w 60"/>
                <a:gd name="T7" fmla="*/ 0 h 24"/>
                <a:gd name="T8" fmla="*/ 0 w 60"/>
                <a:gd name="T9" fmla="*/ 12 h 24"/>
                <a:gd name="T10" fmla="*/ 12 w 60"/>
                <a:gd name="T11" fmla="*/ 12 h 24"/>
                <a:gd name="T12" fmla="*/ 60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60" y="24"/>
                  </a:moveTo>
                  <a:lnTo>
                    <a:pt x="60" y="12"/>
                  </a:lnTo>
                  <a:lnTo>
                    <a:pt x="12" y="0"/>
                  </a:lnTo>
                  <a:lnTo>
                    <a:pt x="0" y="12"/>
                  </a:lnTo>
                  <a:lnTo>
                    <a:pt x="12" y="12"/>
                  </a:lnTo>
                  <a:lnTo>
                    <a:pt x="60" y="24"/>
                  </a:lnTo>
                  <a:close/>
                </a:path>
              </a:pathLst>
            </a:custGeom>
            <a:solidFill>
              <a:srgbClr val="000000"/>
            </a:solidFill>
            <a:ln w="9525">
              <a:noFill/>
              <a:round/>
              <a:headEnd/>
              <a:tailEnd/>
            </a:ln>
          </p:spPr>
          <p:txBody>
            <a:bodyPr wrap="none" anchor="ctr"/>
            <a:lstStyle/>
            <a:p>
              <a:endParaRPr lang="en-US"/>
            </a:p>
          </p:txBody>
        </p:sp>
        <p:sp>
          <p:nvSpPr>
            <p:cNvPr id="16451" name="Freeform 46"/>
            <p:cNvSpPr>
              <a:spLocks noChangeArrowheads="1"/>
            </p:cNvSpPr>
            <p:nvPr/>
          </p:nvSpPr>
          <p:spPr bwMode="auto">
            <a:xfrm>
              <a:off x="3168" y="2157"/>
              <a:ext cx="39" cy="16"/>
            </a:xfrm>
            <a:custGeom>
              <a:avLst/>
              <a:gdLst>
                <a:gd name="T0" fmla="*/ 60 w 60"/>
                <a:gd name="T1" fmla="*/ 24 h 24"/>
                <a:gd name="T2" fmla="*/ 60 w 60"/>
                <a:gd name="T3" fmla="*/ 12 h 24"/>
                <a:gd name="T4" fmla="*/ 60 w 60"/>
                <a:gd name="T5" fmla="*/ 12 h 24"/>
                <a:gd name="T6" fmla="*/ 12 w 60"/>
                <a:gd name="T7" fmla="*/ 0 h 24"/>
                <a:gd name="T8" fmla="*/ 0 w 60"/>
                <a:gd name="T9" fmla="*/ 12 h 24"/>
                <a:gd name="T10" fmla="*/ 12 w 60"/>
                <a:gd name="T11" fmla="*/ 12 h 24"/>
                <a:gd name="T12" fmla="*/ 60 w 60"/>
                <a:gd name="T13" fmla="*/ 24 h 24"/>
                <a:gd name="T14" fmla="*/ 0 60000 65536"/>
                <a:gd name="T15" fmla="*/ 0 60000 65536"/>
                <a:gd name="T16" fmla="*/ 0 60000 65536"/>
                <a:gd name="T17" fmla="*/ 0 60000 65536"/>
                <a:gd name="T18" fmla="*/ 0 60000 65536"/>
                <a:gd name="T19" fmla="*/ 0 60000 65536"/>
                <a:gd name="T20" fmla="*/ 0 60000 65536"/>
                <a:gd name="T21" fmla="*/ 0 w 60"/>
                <a:gd name="T22" fmla="*/ 0 h 24"/>
                <a:gd name="T23" fmla="*/ 60 w 6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4">
                  <a:moveTo>
                    <a:pt x="60" y="24"/>
                  </a:moveTo>
                  <a:lnTo>
                    <a:pt x="60" y="12"/>
                  </a:lnTo>
                  <a:lnTo>
                    <a:pt x="12" y="0"/>
                  </a:lnTo>
                  <a:lnTo>
                    <a:pt x="0" y="12"/>
                  </a:lnTo>
                  <a:lnTo>
                    <a:pt x="12" y="12"/>
                  </a:lnTo>
                  <a:lnTo>
                    <a:pt x="60" y="24"/>
                  </a:lnTo>
                  <a:close/>
                </a:path>
              </a:pathLst>
            </a:custGeom>
            <a:solidFill>
              <a:srgbClr val="000000"/>
            </a:solidFill>
            <a:ln w="9525">
              <a:noFill/>
              <a:round/>
              <a:headEnd/>
              <a:tailEnd/>
            </a:ln>
          </p:spPr>
          <p:txBody>
            <a:bodyPr wrap="none" anchor="ctr"/>
            <a:lstStyle/>
            <a:p>
              <a:endParaRPr lang="en-US"/>
            </a:p>
          </p:txBody>
        </p:sp>
        <p:sp>
          <p:nvSpPr>
            <p:cNvPr id="16452" name="Freeform 47"/>
            <p:cNvSpPr>
              <a:spLocks noChangeArrowheads="1"/>
            </p:cNvSpPr>
            <p:nvPr/>
          </p:nvSpPr>
          <p:spPr bwMode="auto">
            <a:xfrm>
              <a:off x="3113" y="2157"/>
              <a:ext cx="39" cy="8"/>
            </a:xfrm>
            <a:custGeom>
              <a:avLst/>
              <a:gdLst>
                <a:gd name="T0" fmla="*/ 60 w 60"/>
                <a:gd name="T1" fmla="*/ 12 h 12"/>
                <a:gd name="T2" fmla="*/ 60 w 60"/>
                <a:gd name="T3" fmla="*/ 12 h 12"/>
                <a:gd name="T4" fmla="*/ 60 w 60"/>
                <a:gd name="T5" fmla="*/ 0 h 12"/>
                <a:gd name="T6" fmla="*/ 12 w 60"/>
                <a:gd name="T7" fmla="*/ 0 h 12"/>
                <a:gd name="T8" fmla="*/ 0 w 60"/>
                <a:gd name="T9" fmla="*/ 0 h 12"/>
                <a:gd name="T10" fmla="*/ 12 w 60"/>
                <a:gd name="T11" fmla="*/ 12 h 12"/>
                <a:gd name="T12" fmla="*/ 60 w 60"/>
                <a:gd name="T13" fmla="*/ 12 h 12"/>
                <a:gd name="T14" fmla="*/ 0 60000 65536"/>
                <a:gd name="T15" fmla="*/ 0 60000 65536"/>
                <a:gd name="T16" fmla="*/ 0 60000 65536"/>
                <a:gd name="T17" fmla="*/ 0 60000 65536"/>
                <a:gd name="T18" fmla="*/ 0 60000 65536"/>
                <a:gd name="T19" fmla="*/ 0 60000 65536"/>
                <a:gd name="T20" fmla="*/ 0 60000 65536"/>
                <a:gd name="T21" fmla="*/ 0 w 60"/>
                <a:gd name="T22" fmla="*/ 0 h 12"/>
                <a:gd name="T23" fmla="*/ 60 w 6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12">
                  <a:moveTo>
                    <a:pt x="60" y="12"/>
                  </a:moveTo>
                  <a:lnTo>
                    <a:pt x="60" y="12"/>
                  </a:lnTo>
                  <a:lnTo>
                    <a:pt x="60" y="0"/>
                  </a:lnTo>
                  <a:lnTo>
                    <a:pt x="12" y="0"/>
                  </a:lnTo>
                  <a:lnTo>
                    <a:pt x="0" y="0"/>
                  </a:lnTo>
                  <a:lnTo>
                    <a:pt x="12" y="12"/>
                  </a:lnTo>
                  <a:lnTo>
                    <a:pt x="60" y="12"/>
                  </a:lnTo>
                  <a:close/>
                </a:path>
              </a:pathLst>
            </a:custGeom>
            <a:solidFill>
              <a:srgbClr val="000000"/>
            </a:solidFill>
            <a:ln w="9525">
              <a:noFill/>
              <a:round/>
              <a:headEnd/>
              <a:tailEnd/>
            </a:ln>
          </p:spPr>
          <p:txBody>
            <a:bodyPr wrap="none" anchor="ctr"/>
            <a:lstStyle/>
            <a:p>
              <a:endParaRPr lang="en-US"/>
            </a:p>
          </p:txBody>
        </p:sp>
      </p:grpSp>
      <p:sp>
        <p:nvSpPr>
          <p:cNvPr id="193" name="Rectangle 60"/>
          <p:cNvSpPr>
            <a:spLocks noChangeArrowheads="1"/>
          </p:cNvSpPr>
          <p:nvPr/>
        </p:nvSpPr>
        <p:spPr bwMode="auto">
          <a:xfrm>
            <a:off x="5943600" y="1133475"/>
            <a:ext cx="1646733"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2">
                    <a:lumMod val="25000"/>
                  </a:schemeClr>
                </a:solidFill>
                <a:latin typeface="+mn-lt"/>
              </a:rPr>
              <a:t>View across wavefront</a:t>
            </a:r>
            <a:endParaRPr lang="en-GB" sz="1400" dirty="0">
              <a:solidFill>
                <a:schemeClr val="bg2">
                  <a:lumMod val="25000"/>
                </a:schemeClr>
              </a:solidFill>
              <a:latin typeface="+mn-lt"/>
            </a:endParaRPr>
          </a:p>
        </p:txBody>
      </p:sp>
      <p:sp>
        <p:nvSpPr>
          <p:cNvPr id="194" name="Slide Number Placeholder 193"/>
          <p:cNvSpPr>
            <a:spLocks noGrp="1"/>
          </p:cNvSpPr>
          <p:nvPr>
            <p:ph type="sldNum" sz="quarter" idx="11"/>
          </p:nvPr>
        </p:nvSpPr>
        <p:spPr/>
        <p:txBody>
          <a:bodyPr/>
          <a:lstStyle/>
          <a:p>
            <a:pPr>
              <a:defRPr/>
            </a:pPr>
            <a:r>
              <a:rPr lang="en-US" smtClean="0"/>
              <a:t>SLIDE </a:t>
            </a:r>
            <a:fld id="{857DA36E-DC93-4A7D-8675-5EE72DD4CCC7}" type="slidenum">
              <a:rPr lang="en-US" smtClean="0"/>
              <a:pPr>
                <a:defRPr/>
              </a:pPr>
              <a:t>13</a:t>
            </a:fld>
            <a:endParaRPr lang="en-US"/>
          </a:p>
        </p:txBody>
      </p:sp>
      <p:sp>
        <p:nvSpPr>
          <p:cNvPr id="201" name="Text Box 5"/>
          <p:cNvSpPr txBox="1">
            <a:spLocks noChangeArrowheads="1"/>
          </p:cNvSpPr>
          <p:nvPr/>
        </p:nvSpPr>
        <p:spPr bwMode="auto">
          <a:xfrm>
            <a:off x="304800" y="5602288"/>
            <a:ext cx="184150" cy="369888"/>
          </a:xfrm>
          <a:prstGeom prst="rect">
            <a:avLst/>
          </a:prstGeom>
          <a:noFill/>
          <a:ln w="9525">
            <a:noFill/>
            <a:round/>
            <a:headEnd/>
            <a:tailEnd/>
          </a:ln>
        </p:spPr>
        <p:txBody>
          <a:bodyPr wrap="none" anchor="ctr">
            <a:spAutoFit/>
          </a:bodyPr>
          <a:lstStyle/>
          <a:p>
            <a:endParaRPr lang="en-US"/>
          </a:p>
        </p:txBody>
      </p:sp>
      <p:grpSp>
        <p:nvGrpSpPr>
          <p:cNvPr id="209" name="Group 208"/>
          <p:cNvGrpSpPr/>
          <p:nvPr/>
        </p:nvGrpSpPr>
        <p:grpSpPr>
          <a:xfrm>
            <a:off x="266700" y="5576094"/>
            <a:ext cx="8531225" cy="1022350"/>
            <a:chOff x="266700" y="5623719"/>
            <a:chExt cx="8531225" cy="1022350"/>
          </a:xfrm>
        </p:grpSpPr>
        <p:graphicFrame>
          <p:nvGraphicFramePr>
            <p:cNvPr id="205" name="Object 4"/>
            <p:cNvGraphicFramePr>
              <a:graphicFrameLocks noChangeAspect="1"/>
            </p:cNvGraphicFramePr>
            <p:nvPr/>
          </p:nvGraphicFramePr>
          <p:xfrm>
            <a:off x="266700" y="5623719"/>
            <a:ext cx="3778250" cy="1022350"/>
          </p:xfrm>
          <a:graphic>
            <a:graphicData uri="http://schemas.openxmlformats.org/presentationml/2006/ole">
              <p:oleObj spid="_x0000_s13317" name="Equation" r:id="rId4" imgW="1879560" imgH="507960" progId="Equation.3">
                <p:embed/>
              </p:oleObj>
            </a:graphicData>
          </a:graphic>
        </p:graphicFrame>
        <p:graphicFrame>
          <p:nvGraphicFramePr>
            <p:cNvPr id="206" name="Object 4"/>
            <p:cNvGraphicFramePr>
              <a:graphicFrameLocks noChangeAspect="1"/>
            </p:cNvGraphicFramePr>
            <p:nvPr/>
          </p:nvGraphicFramePr>
          <p:xfrm>
            <a:off x="4583113" y="5891213"/>
            <a:ext cx="4214812" cy="485775"/>
          </p:xfrm>
          <a:graphic>
            <a:graphicData uri="http://schemas.openxmlformats.org/presentationml/2006/ole">
              <p:oleObj spid="_x0000_s13318" name="Equation" r:id="rId5" imgW="2095200" imgH="241200" progId="Equation.3">
                <p:embed/>
              </p:oleObj>
            </a:graphicData>
          </a:graphic>
        </p:graphicFrame>
      </p:grpSp>
      <p:cxnSp>
        <p:nvCxnSpPr>
          <p:cNvPr id="215" name="Straight Arrow Connector 214"/>
          <p:cNvCxnSpPr>
            <a:stCxn id="16482" idx="10"/>
            <a:endCxn id="16483" idx="10"/>
          </p:cNvCxnSpPr>
          <p:nvPr/>
        </p:nvCxnSpPr>
        <p:spPr bwMode="auto">
          <a:xfrm>
            <a:off x="6336048" y="1912938"/>
            <a:ext cx="62992" cy="614362"/>
          </a:xfrm>
          <a:prstGeom prst="straightConnector1">
            <a:avLst/>
          </a:prstGeom>
          <a:noFill/>
          <a:ln w="9525" cap="flat" cmpd="sng" algn="ctr">
            <a:solidFill>
              <a:schemeClr val="tx1"/>
            </a:solidFill>
            <a:prstDash val="solid"/>
            <a:round/>
            <a:headEnd type="triangle" w="med" len="med"/>
            <a:tailEnd type="triangle" w="med" len="med"/>
          </a:ln>
          <a:effectLst/>
        </p:spPr>
      </p:cxnSp>
      <p:grpSp>
        <p:nvGrpSpPr>
          <p:cNvPr id="199" name="Group 198"/>
          <p:cNvGrpSpPr/>
          <p:nvPr/>
        </p:nvGrpSpPr>
        <p:grpSpPr>
          <a:xfrm>
            <a:off x="5257801" y="2603500"/>
            <a:ext cx="3649717" cy="514350"/>
            <a:chOff x="5257801" y="2603500"/>
            <a:chExt cx="3649717" cy="514350"/>
          </a:xfrm>
        </p:grpSpPr>
        <p:grpSp>
          <p:nvGrpSpPr>
            <p:cNvPr id="198" name="Group 197"/>
            <p:cNvGrpSpPr/>
            <p:nvPr/>
          </p:nvGrpSpPr>
          <p:grpSpPr>
            <a:xfrm>
              <a:off x="5257801" y="2603500"/>
              <a:ext cx="3105151" cy="514350"/>
              <a:chOff x="5257801" y="2603500"/>
              <a:chExt cx="3105151" cy="514350"/>
            </a:xfrm>
          </p:grpSpPr>
          <p:sp>
            <p:nvSpPr>
              <p:cNvPr id="16401" name="Freeform 181"/>
              <p:cNvSpPr>
                <a:spLocks noChangeArrowheads="1"/>
              </p:cNvSpPr>
              <p:nvPr/>
            </p:nvSpPr>
            <p:spPr bwMode="auto">
              <a:xfrm rot="360000">
                <a:off x="5257801" y="2806700"/>
                <a:ext cx="1676400" cy="114300"/>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00CC00"/>
                </a:solidFill>
                <a:round/>
                <a:headEnd/>
                <a:tailEnd/>
              </a:ln>
            </p:spPr>
            <p:txBody>
              <a:bodyPr wrap="none" anchor="ctr"/>
              <a:lstStyle/>
              <a:p>
                <a:endParaRPr lang="en-US"/>
              </a:p>
            </p:txBody>
          </p:sp>
          <p:sp>
            <p:nvSpPr>
              <p:cNvPr id="16402" name="Freeform 182"/>
              <p:cNvSpPr>
                <a:spLocks noChangeArrowheads="1"/>
              </p:cNvSpPr>
              <p:nvPr/>
            </p:nvSpPr>
            <p:spPr bwMode="auto">
              <a:xfrm>
                <a:off x="7016751" y="2733675"/>
                <a:ext cx="1219200" cy="228600"/>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00CC00"/>
                </a:solidFill>
                <a:round/>
                <a:headEnd/>
                <a:tailEnd/>
              </a:ln>
            </p:spPr>
            <p:txBody>
              <a:bodyPr wrap="none" anchor="ctr"/>
              <a:lstStyle/>
              <a:p>
                <a:endParaRPr lang="en-US"/>
              </a:p>
            </p:txBody>
          </p:sp>
          <p:sp>
            <p:nvSpPr>
              <p:cNvPr id="16403" name="Rectangle 183"/>
              <p:cNvSpPr>
                <a:spLocks noChangeArrowheads="1"/>
              </p:cNvSpPr>
              <p:nvPr/>
            </p:nvSpPr>
            <p:spPr bwMode="auto">
              <a:xfrm>
                <a:off x="6869114" y="2603500"/>
                <a:ext cx="514350" cy="514350"/>
              </a:xfrm>
              <a:prstGeom prst="rect">
                <a:avLst/>
              </a:prstGeom>
              <a:noFill/>
              <a:ln w="9525">
                <a:noFill/>
                <a:round/>
                <a:headEnd/>
                <a:tailEnd/>
              </a:ln>
            </p:spPr>
            <p:txBody>
              <a:bodyPr wrap="none" anchor="ctr"/>
              <a:lstStyle/>
              <a:p>
                <a:endParaRPr lang="en-US"/>
              </a:p>
            </p:txBody>
          </p:sp>
          <p:sp>
            <p:nvSpPr>
              <p:cNvPr id="16404" name="Oval 184"/>
              <p:cNvSpPr>
                <a:spLocks noChangeArrowheads="1"/>
              </p:cNvSpPr>
              <p:nvPr/>
            </p:nvSpPr>
            <p:spPr bwMode="auto">
              <a:xfrm>
                <a:off x="6956426" y="2930525"/>
                <a:ext cx="138113" cy="138113"/>
              </a:xfrm>
              <a:prstGeom prst="ellipse">
                <a:avLst/>
              </a:prstGeom>
              <a:solidFill>
                <a:srgbClr val="33CC33"/>
              </a:solidFill>
              <a:ln w="7560">
                <a:solidFill>
                  <a:srgbClr val="000000"/>
                </a:solidFill>
                <a:miter lim="800000"/>
                <a:headEnd/>
                <a:tailEnd/>
              </a:ln>
            </p:spPr>
            <p:txBody>
              <a:bodyPr wrap="none" anchor="ctr"/>
              <a:lstStyle/>
              <a:p>
                <a:endParaRPr lang="en-US"/>
              </a:p>
            </p:txBody>
          </p:sp>
          <p:sp>
            <p:nvSpPr>
              <p:cNvPr id="16405" name="Oval 185"/>
              <p:cNvSpPr>
                <a:spLocks noChangeArrowheads="1"/>
              </p:cNvSpPr>
              <p:nvPr/>
            </p:nvSpPr>
            <p:spPr bwMode="auto">
              <a:xfrm>
                <a:off x="7534276" y="2930525"/>
                <a:ext cx="138113" cy="138113"/>
              </a:xfrm>
              <a:prstGeom prst="ellipse">
                <a:avLst/>
              </a:prstGeom>
              <a:solidFill>
                <a:srgbClr val="33CC33"/>
              </a:solidFill>
              <a:ln w="7560">
                <a:solidFill>
                  <a:srgbClr val="000000"/>
                </a:solidFill>
                <a:miter lim="800000"/>
                <a:headEnd/>
                <a:tailEnd/>
              </a:ln>
            </p:spPr>
            <p:txBody>
              <a:bodyPr wrap="none" anchor="ctr"/>
              <a:lstStyle/>
              <a:p>
                <a:endParaRPr lang="en-US"/>
              </a:p>
            </p:txBody>
          </p:sp>
          <p:sp>
            <p:nvSpPr>
              <p:cNvPr id="16406" name="Oval 186"/>
              <p:cNvSpPr>
                <a:spLocks noChangeArrowheads="1"/>
              </p:cNvSpPr>
              <p:nvPr/>
            </p:nvSpPr>
            <p:spPr bwMode="auto">
              <a:xfrm>
                <a:off x="8224839" y="2905125"/>
                <a:ext cx="138113" cy="138113"/>
              </a:xfrm>
              <a:prstGeom prst="ellipse">
                <a:avLst/>
              </a:prstGeom>
              <a:solidFill>
                <a:srgbClr val="33CC33"/>
              </a:solidFill>
              <a:ln w="7560">
                <a:solidFill>
                  <a:srgbClr val="000000"/>
                </a:solidFill>
                <a:miter lim="800000"/>
                <a:headEnd/>
                <a:tailEnd/>
              </a:ln>
            </p:spPr>
            <p:txBody>
              <a:bodyPr wrap="none" anchor="ctr"/>
              <a:lstStyle/>
              <a:p>
                <a:endParaRPr lang="en-US"/>
              </a:p>
            </p:txBody>
          </p:sp>
          <p:sp>
            <p:nvSpPr>
              <p:cNvPr id="16407" name="Oval 187"/>
              <p:cNvSpPr>
                <a:spLocks noChangeArrowheads="1"/>
              </p:cNvSpPr>
              <p:nvPr/>
            </p:nvSpPr>
            <p:spPr bwMode="auto">
              <a:xfrm>
                <a:off x="6040439" y="2841625"/>
                <a:ext cx="138113" cy="138113"/>
              </a:xfrm>
              <a:prstGeom prst="ellipse">
                <a:avLst/>
              </a:prstGeom>
              <a:solidFill>
                <a:srgbClr val="33CC33"/>
              </a:solidFill>
              <a:ln w="7560">
                <a:solidFill>
                  <a:srgbClr val="000000"/>
                </a:solidFill>
                <a:miter lim="800000"/>
                <a:headEnd/>
                <a:tailEnd/>
              </a:ln>
            </p:spPr>
            <p:txBody>
              <a:bodyPr wrap="none" anchor="ctr"/>
              <a:lstStyle/>
              <a:p>
                <a:endParaRPr lang="en-US"/>
              </a:p>
            </p:txBody>
          </p:sp>
          <p:sp>
            <p:nvSpPr>
              <p:cNvPr id="16408" name="Freeform 188"/>
              <p:cNvSpPr>
                <a:spLocks noChangeArrowheads="1"/>
              </p:cNvSpPr>
              <p:nvPr/>
            </p:nvSpPr>
            <p:spPr bwMode="auto">
              <a:xfrm>
                <a:off x="6407151" y="2733675"/>
                <a:ext cx="1219200" cy="228600"/>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00CC00"/>
                </a:solidFill>
                <a:round/>
                <a:headEnd/>
                <a:tailEnd/>
              </a:ln>
            </p:spPr>
            <p:txBody>
              <a:bodyPr wrap="none" anchor="ctr"/>
              <a:lstStyle/>
              <a:p>
                <a:endParaRPr lang="en-US"/>
              </a:p>
            </p:txBody>
          </p:sp>
        </p:grpSp>
        <p:sp>
          <p:nvSpPr>
            <p:cNvPr id="197" name="Freeform 182"/>
            <p:cNvSpPr>
              <a:spLocks noChangeArrowheads="1"/>
            </p:cNvSpPr>
            <p:nvPr/>
          </p:nvSpPr>
          <p:spPr bwMode="auto">
            <a:xfrm>
              <a:off x="7688318" y="2743185"/>
              <a:ext cx="1219200" cy="228600"/>
            </a:xfrm>
            <a:custGeom>
              <a:avLst/>
              <a:gdLst>
                <a:gd name="T0" fmla="*/ 0 w 3456"/>
                <a:gd name="T1" fmla="*/ 1496 h 1496"/>
                <a:gd name="T2" fmla="*/ 336 w 3456"/>
                <a:gd name="T3" fmla="*/ 1400 h 1496"/>
                <a:gd name="T4" fmla="*/ 768 w 3456"/>
                <a:gd name="T5" fmla="*/ 1112 h 1496"/>
                <a:gd name="T6" fmla="*/ 1008 w 3456"/>
                <a:gd name="T7" fmla="*/ 872 h 1496"/>
                <a:gd name="T8" fmla="*/ 1200 w 3456"/>
                <a:gd name="T9" fmla="*/ 536 h 1496"/>
                <a:gd name="T10" fmla="*/ 1344 w 3456"/>
                <a:gd name="T11" fmla="*/ 344 h 1496"/>
                <a:gd name="T12" fmla="*/ 1488 w 3456"/>
                <a:gd name="T13" fmla="*/ 152 h 1496"/>
                <a:gd name="T14" fmla="*/ 1632 w 3456"/>
                <a:gd name="T15" fmla="*/ 56 h 1496"/>
                <a:gd name="T16" fmla="*/ 1776 w 3456"/>
                <a:gd name="T17" fmla="*/ 8 h 1496"/>
                <a:gd name="T18" fmla="*/ 1920 w 3456"/>
                <a:gd name="T19" fmla="*/ 104 h 1496"/>
                <a:gd name="T20" fmla="*/ 2064 w 3456"/>
                <a:gd name="T21" fmla="*/ 248 h 1496"/>
                <a:gd name="T22" fmla="*/ 2208 w 3456"/>
                <a:gd name="T23" fmla="*/ 440 h 1496"/>
                <a:gd name="T24" fmla="*/ 2400 w 3456"/>
                <a:gd name="T25" fmla="*/ 728 h 1496"/>
                <a:gd name="T26" fmla="*/ 2544 w 3456"/>
                <a:gd name="T27" fmla="*/ 968 h 1496"/>
                <a:gd name="T28" fmla="*/ 2688 w 3456"/>
                <a:gd name="T29" fmla="*/ 1112 h 1496"/>
                <a:gd name="T30" fmla="*/ 2928 w 3456"/>
                <a:gd name="T31" fmla="*/ 1304 h 1496"/>
                <a:gd name="T32" fmla="*/ 3120 w 3456"/>
                <a:gd name="T33" fmla="*/ 1400 h 1496"/>
                <a:gd name="T34" fmla="*/ 3264 w 3456"/>
                <a:gd name="T35" fmla="*/ 1448 h 1496"/>
                <a:gd name="T36" fmla="*/ 3456 w 3456"/>
                <a:gd name="T37" fmla="*/ 1496 h 14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56"/>
                <a:gd name="T58" fmla="*/ 0 h 1496"/>
                <a:gd name="T59" fmla="*/ 3456 w 3456"/>
                <a:gd name="T60" fmla="*/ 1496 h 14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56" h="1496">
                  <a:moveTo>
                    <a:pt x="0" y="1496"/>
                  </a:moveTo>
                  <a:cubicBezTo>
                    <a:pt x="104" y="1480"/>
                    <a:pt x="208" y="1464"/>
                    <a:pt x="336" y="1400"/>
                  </a:cubicBezTo>
                  <a:cubicBezTo>
                    <a:pt x="464" y="1336"/>
                    <a:pt x="656" y="1200"/>
                    <a:pt x="768" y="1112"/>
                  </a:cubicBezTo>
                  <a:cubicBezTo>
                    <a:pt x="880" y="1024"/>
                    <a:pt x="936" y="968"/>
                    <a:pt x="1008" y="872"/>
                  </a:cubicBezTo>
                  <a:cubicBezTo>
                    <a:pt x="1080" y="776"/>
                    <a:pt x="1144" y="624"/>
                    <a:pt x="1200" y="536"/>
                  </a:cubicBezTo>
                  <a:cubicBezTo>
                    <a:pt x="1256" y="448"/>
                    <a:pt x="1296" y="408"/>
                    <a:pt x="1344" y="344"/>
                  </a:cubicBezTo>
                  <a:cubicBezTo>
                    <a:pt x="1392" y="280"/>
                    <a:pt x="1440" y="200"/>
                    <a:pt x="1488" y="152"/>
                  </a:cubicBezTo>
                  <a:cubicBezTo>
                    <a:pt x="1536" y="104"/>
                    <a:pt x="1584" y="80"/>
                    <a:pt x="1632" y="56"/>
                  </a:cubicBezTo>
                  <a:cubicBezTo>
                    <a:pt x="1680" y="32"/>
                    <a:pt x="1728" y="0"/>
                    <a:pt x="1776" y="8"/>
                  </a:cubicBezTo>
                  <a:cubicBezTo>
                    <a:pt x="1824" y="16"/>
                    <a:pt x="1872" y="64"/>
                    <a:pt x="1920" y="104"/>
                  </a:cubicBezTo>
                  <a:cubicBezTo>
                    <a:pt x="1968" y="144"/>
                    <a:pt x="2016" y="192"/>
                    <a:pt x="2064" y="248"/>
                  </a:cubicBezTo>
                  <a:cubicBezTo>
                    <a:pt x="2112" y="304"/>
                    <a:pt x="2152" y="360"/>
                    <a:pt x="2208" y="440"/>
                  </a:cubicBezTo>
                  <a:cubicBezTo>
                    <a:pt x="2264" y="520"/>
                    <a:pt x="2344" y="640"/>
                    <a:pt x="2400" y="728"/>
                  </a:cubicBezTo>
                  <a:cubicBezTo>
                    <a:pt x="2456" y="816"/>
                    <a:pt x="2496" y="904"/>
                    <a:pt x="2544" y="968"/>
                  </a:cubicBezTo>
                  <a:cubicBezTo>
                    <a:pt x="2592" y="1032"/>
                    <a:pt x="2624" y="1056"/>
                    <a:pt x="2688" y="1112"/>
                  </a:cubicBezTo>
                  <a:cubicBezTo>
                    <a:pt x="2752" y="1168"/>
                    <a:pt x="2856" y="1256"/>
                    <a:pt x="2928" y="1304"/>
                  </a:cubicBezTo>
                  <a:cubicBezTo>
                    <a:pt x="3000" y="1352"/>
                    <a:pt x="3064" y="1376"/>
                    <a:pt x="3120" y="1400"/>
                  </a:cubicBezTo>
                  <a:cubicBezTo>
                    <a:pt x="3176" y="1424"/>
                    <a:pt x="3208" y="1432"/>
                    <a:pt x="3264" y="1448"/>
                  </a:cubicBezTo>
                  <a:cubicBezTo>
                    <a:pt x="3320" y="1464"/>
                    <a:pt x="3424" y="1488"/>
                    <a:pt x="3456" y="1496"/>
                  </a:cubicBezTo>
                </a:path>
              </a:pathLst>
            </a:custGeom>
            <a:noFill/>
            <a:ln w="28440">
              <a:solidFill>
                <a:srgbClr val="00CC00"/>
              </a:solidFill>
              <a:round/>
              <a:headEnd/>
              <a:tailEnd/>
            </a:ln>
          </p:spPr>
          <p:txBody>
            <a:bodyPr wrap="none" anchor="ctr"/>
            <a:lstStyle/>
            <a:p>
              <a:endParaRPr lang="en-US"/>
            </a:p>
          </p:txBody>
        </p:sp>
      </p:grpSp>
      <p:sp>
        <p:nvSpPr>
          <p:cNvPr id="16396" name="Oval 189"/>
          <p:cNvSpPr>
            <a:spLocks noChangeArrowheads="1"/>
          </p:cNvSpPr>
          <p:nvPr/>
        </p:nvSpPr>
        <p:spPr bwMode="auto">
          <a:xfrm>
            <a:off x="6811963" y="2943225"/>
            <a:ext cx="138112" cy="138113"/>
          </a:xfrm>
          <a:prstGeom prst="ellipse">
            <a:avLst/>
          </a:prstGeom>
          <a:solidFill>
            <a:srgbClr val="0000CC"/>
          </a:solidFill>
          <a:ln w="7560">
            <a:solidFill>
              <a:srgbClr val="000000"/>
            </a:solidFill>
            <a:miter lim="800000"/>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2000"/>
                                        <p:tgtEl>
                                          <p:spTgt spid="200"/>
                                        </p:tgtEl>
                                      </p:cBhvr>
                                    </p:animEffect>
                                  </p:childTnLst>
                                </p:cTn>
                              </p:par>
                              <p:par>
                                <p:cTn id="8" presetID="10" presetClass="entr" presetSubtype="0" fill="hold" nodeType="withEffect">
                                  <p:stCondLst>
                                    <p:cond delay="0"/>
                                  </p:stCondLst>
                                  <p:childTnLst>
                                    <p:set>
                                      <p:cBhvr>
                                        <p:cTn id="9" dur="1" fill="hold">
                                          <p:stCondLst>
                                            <p:cond delay="0"/>
                                          </p:stCondLst>
                                        </p:cTn>
                                        <p:tgtEl>
                                          <p:spTgt spid="209"/>
                                        </p:tgtEl>
                                        <p:attrNameLst>
                                          <p:attrName>style.visibility</p:attrName>
                                        </p:attrNameLst>
                                      </p:cBhvr>
                                      <p:to>
                                        <p:strVal val="visible"/>
                                      </p:to>
                                    </p:set>
                                    <p:animEffect transition="in" filter="fade">
                                      <p:cBhvr>
                                        <p:cTn id="10" dur="2000"/>
                                        <p:tgtEl>
                                          <p:spTgt spid="2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
                                        </p:tgtEl>
                                        <p:attrNameLst>
                                          <p:attrName>style.visibility</p:attrName>
                                        </p:attrNameLst>
                                      </p:cBhvr>
                                      <p:to>
                                        <p:strVal val="visible"/>
                                      </p:to>
                                    </p:set>
                                    <p:animEffect transition="in" filter="fade">
                                      <p:cBhvr>
                                        <p:cTn id="15"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3" cstate="print"/>
          <a:srcRect l="1542" t="278" r="661" b="1540"/>
          <a:stretch>
            <a:fillRect/>
          </a:stretch>
        </p:blipFill>
        <p:spPr bwMode="auto">
          <a:xfrm>
            <a:off x="990600" y="1562100"/>
            <a:ext cx="6400618" cy="4672678"/>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en-US" dirty="0" smtClean="0"/>
              <a:t>TL at Edge of Shadow Zone OK?</a:t>
            </a:r>
            <a:endParaRPr lang="en-US" dirty="0"/>
          </a:p>
        </p:txBody>
      </p:sp>
      <p:sp>
        <p:nvSpPr>
          <p:cNvPr id="788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1738995" y="4274011"/>
            <a:ext cx="2767693" cy="1169551"/>
          </a:xfrm>
          <a:prstGeom prst="rect">
            <a:avLst/>
          </a:prstGeom>
          <a:solidFill>
            <a:schemeClr val="bg1"/>
          </a:solidFill>
        </p:spPr>
        <p:txBody>
          <a:bodyPr wrap="square" rtlCol="0">
            <a:spAutoFit/>
          </a:bodyPr>
          <a:lstStyle/>
          <a:p>
            <a:r>
              <a:rPr lang="en-US" sz="1400" b="1" dirty="0" smtClean="0">
                <a:latin typeface="+mn-lt"/>
              </a:rPr>
              <a:t>Source Depth = 66.7 </a:t>
            </a:r>
            <a:r>
              <a:rPr lang="en-US" sz="1400" b="1" dirty="0" err="1" smtClean="0">
                <a:latin typeface="+mn-lt"/>
              </a:rPr>
              <a:t>yds</a:t>
            </a:r>
            <a:endParaRPr lang="en-US" sz="1400" b="1" dirty="0" smtClean="0">
              <a:latin typeface="+mn-lt"/>
            </a:endParaRPr>
          </a:p>
          <a:p>
            <a:r>
              <a:rPr lang="en-US" sz="1400" b="1" dirty="0" smtClean="0">
                <a:latin typeface="+mn-lt"/>
              </a:rPr>
              <a:t>Receiver Depth = 66.7 </a:t>
            </a:r>
            <a:r>
              <a:rPr lang="en-US" sz="1400" b="1" dirty="0" err="1" smtClean="0">
                <a:latin typeface="+mn-lt"/>
              </a:rPr>
              <a:t>yds</a:t>
            </a:r>
            <a:endParaRPr lang="en-US" sz="1400" b="1" dirty="0" smtClean="0">
              <a:latin typeface="+mn-lt"/>
            </a:endParaRPr>
          </a:p>
          <a:p>
            <a:r>
              <a:rPr lang="en-US" sz="1400" b="1" dirty="0" smtClean="0">
                <a:latin typeface="+mn-lt"/>
              </a:rPr>
              <a:t>Frequency = 2000 Hz</a:t>
            </a:r>
          </a:p>
          <a:p>
            <a:r>
              <a:rPr lang="en-US" sz="1400" b="1" dirty="0" smtClean="0">
                <a:latin typeface="+mn-lt"/>
              </a:rPr>
              <a:t>c</a:t>
            </a:r>
            <a:r>
              <a:rPr lang="en-US" sz="1400" b="1" baseline="-25000" dirty="0" smtClean="0">
                <a:latin typeface="+mn-lt"/>
              </a:rPr>
              <a:t>0</a:t>
            </a:r>
            <a:r>
              <a:rPr lang="en-US" sz="1400" b="1" dirty="0" smtClean="0">
                <a:latin typeface="+mn-lt"/>
              </a:rPr>
              <a:t> = 1677.3319 yd/sec</a:t>
            </a:r>
          </a:p>
          <a:p>
            <a:r>
              <a:rPr lang="en-US" sz="1400" b="1" dirty="0" smtClean="0">
                <a:latin typeface="+mn-lt"/>
              </a:rPr>
              <a:t>g</a:t>
            </a:r>
            <a:r>
              <a:rPr lang="en-US" sz="1400" b="1" baseline="-25000" dirty="0" smtClean="0">
                <a:latin typeface="+mn-lt"/>
              </a:rPr>
              <a:t>0</a:t>
            </a:r>
            <a:r>
              <a:rPr lang="en-US" sz="1400" b="1" dirty="0" smtClean="0">
                <a:latin typeface="+mn-lt"/>
              </a:rPr>
              <a:t> = 1.2286762 1/sec</a:t>
            </a:r>
            <a:endParaRPr lang="en-US" sz="1400" b="1" dirty="0">
              <a:latin typeface="+mn-lt"/>
            </a:endParaRPr>
          </a:p>
        </p:txBody>
      </p:sp>
      <p:sp>
        <p:nvSpPr>
          <p:cNvPr id="11" name="TextBox 10"/>
          <p:cNvSpPr txBox="1"/>
          <p:nvPr/>
        </p:nvSpPr>
        <p:spPr>
          <a:xfrm>
            <a:off x="4191000" y="6265902"/>
            <a:ext cx="4267200" cy="553998"/>
          </a:xfrm>
          <a:prstGeom prst="rect">
            <a:avLst/>
          </a:prstGeom>
          <a:noFill/>
        </p:spPr>
        <p:txBody>
          <a:bodyPr wrap="square" rtlCol="0">
            <a:spAutoFit/>
          </a:bodyPr>
          <a:lstStyle/>
          <a:p>
            <a:r>
              <a:rPr lang="en-US" sz="1000" dirty="0" smtClean="0">
                <a:latin typeface="+mn-lt"/>
              </a:rPr>
              <a:t>ref: M. A. Pedersen, D. F. Gordon, "Normal-Mode and Ray Theory Applied to Underwater Acoustic conditions of Extreme Downward Refraction", J. </a:t>
            </a:r>
            <a:r>
              <a:rPr lang="en-US" sz="1000" dirty="0" err="1" smtClean="0">
                <a:latin typeface="+mn-lt"/>
              </a:rPr>
              <a:t>Acoust</a:t>
            </a:r>
            <a:r>
              <a:rPr lang="en-US" sz="1000" dirty="0" smtClean="0">
                <a:latin typeface="+mn-lt"/>
              </a:rPr>
              <a:t>. Soc. Am. 51 (1B), 323-368 (June 1972).</a:t>
            </a:r>
            <a:endParaRPr lang="en-US" sz="1000" dirty="0">
              <a:latin typeface="+mn-lt"/>
            </a:endParaRPr>
          </a:p>
        </p:txBody>
      </p:sp>
      <p:sp>
        <p:nvSpPr>
          <p:cNvPr id="9" name="Slide Number Placeholder 8"/>
          <p:cNvSpPr>
            <a:spLocks noGrp="1"/>
          </p:cNvSpPr>
          <p:nvPr>
            <p:ph type="sldNum" sz="quarter" idx="11"/>
          </p:nvPr>
        </p:nvSpPr>
        <p:spPr/>
        <p:txBody>
          <a:bodyPr/>
          <a:lstStyle/>
          <a:p>
            <a:pPr>
              <a:defRPr/>
            </a:pPr>
            <a:r>
              <a:rPr lang="en-US" smtClean="0"/>
              <a:t>SLIDE </a:t>
            </a:r>
            <a:fld id="{857DA36E-DC93-4A7D-8675-5EE72DD4CCC7}" type="slidenum">
              <a:rPr lang="en-US" smtClean="0"/>
              <a:pPr>
                <a:defRPr/>
              </a:pPr>
              <a:t>14</a:t>
            </a:fld>
            <a:endParaRPr lang="en-US"/>
          </a:p>
        </p:txBody>
      </p:sp>
      <p:sp>
        <p:nvSpPr>
          <p:cNvPr id="13" name="TextBox 12"/>
          <p:cNvSpPr txBox="1"/>
          <p:nvPr/>
        </p:nvSpPr>
        <p:spPr>
          <a:xfrm>
            <a:off x="2295525" y="1295400"/>
            <a:ext cx="4095737" cy="307777"/>
          </a:xfrm>
          <a:prstGeom prst="rect">
            <a:avLst/>
          </a:prstGeom>
          <a:noFill/>
        </p:spPr>
        <p:txBody>
          <a:bodyPr wrap="none" rtlCol="0">
            <a:spAutoFit/>
          </a:bodyPr>
          <a:lstStyle/>
          <a:p>
            <a:r>
              <a:rPr lang="en-US" sz="1400" dirty="0" smtClean="0">
                <a:latin typeface="+mn-lt"/>
              </a:rPr>
              <a:t>Pedersen/Gordon N</a:t>
            </a:r>
            <a:r>
              <a:rPr lang="en-US" sz="1400" baseline="30000" dirty="0" smtClean="0">
                <a:latin typeface="+mn-lt"/>
              </a:rPr>
              <a:t>2</a:t>
            </a:r>
            <a:r>
              <a:rPr lang="en-US" sz="1400" dirty="0" smtClean="0">
                <a:latin typeface="+mn-lt"/>
              </a:rPr>
              <a:t> Linear Shallow Source Test Case</a:t>
            </a:r>
            <a:endParaRPr lang="en-US" sz="1400" dirty="0">
              <a:latin typeface="+mn-lt"/>
            </a:endParaRPr>
          </a:p>
        </p:txBody>
      </p:sp>
      <p:graphicFrame>
        <p:nvGraphicFramePr>
          <p:cNvPr id="78850" name="Object 2"/>
          <p:cNvGraphicFramePr>
            <a:graphicFrameLocks noChangeAspect="1"/>
          </p:cNvGraphicFramePr>
          <p:nvPr/>
        </p:nvGraphicFramePr>
        <p:xfrm>
          <a:off x="4329113" y="4267200"/>
          <a:ext cx="1901856" cy="1139825"/>
        </p:xfrm>
        <a:graphic>
          <a:graphicData uri="http://schemas.openxmlformats.org/presentationml/2006/ole">
            <p:oleObj spid="_x0000_s8194" name="Equation" r:id="rId4" imgW="1104840" imgH="660240" progId="Equation.3">
              <p:embed/>
            </p:oleObj>
          </a:graphicData>
        </a:graphic>
      </p:graphicFrame>
      <p:pic>
        <p:nvPicPr>
          <p:cNvPr id="12" name="Picture 1" descr="C:\Documents and Settings\sreilly\Local Settings\Temporary Internet Files\Content.IE5\WD2R0DMF\MC900441310[1].png"/>
          <p:cNvPicPr>
            <a:picLocks noChangeAspect="1" noChangeArrowheads="1"/>
          </p:cNvPicPr>
          <p:nvPr/>
        </p:nvPicPr>
        <p:blipFill>
          <a:blip r:embed="rId5" cstate="print"/>
          <a:srcRect/>
          <a:stretch>
            <a:fillRect/>
          </a:stretch>
        </p:blipFill>
        <p:spPr bwMode="auto">
          <a:xfrm>
            <a:off x="7656286" y="3628571"/>
            <a:ext cx="950686" cy="95068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9" name="Picture 5"/>
          <p:cNvPicPr>
            <a:picLocks noChangeAspect="1" noChangeArrowheads="1"/>
          </p:cNvPicPr>
          <p:nvPr/>
        </p:nvPicPr>
        <p:blipFill>
          <a:blip r:embed="rId2" cstate="print"/>
          <a:srcRect l="754" t="671" r="1491" b="1737"/>
          <a:stretch>
            <a:fillRect/>
          </a:stretch>
        </p:blipFill>
        <p:spPr bwMode="auto">
          <a:xfrm>
            <a:off x="1436914" y="1360714"/>
            <a:ext cx="5998029" cy="435428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Execution Speed OK?</a:t>
            </a:r>
            <a:endParaRPr lang="en-US" dirty="0"/>
          </a:p>
        </p:txBody>
      </p:sp>
      <p:sp>
        <p:nvSpPr>
          <p:cNvPr id="4" name="Slide Number Placeholder 3"/>
          <p:cNvSpPr>
            <a:spLocks noGrp="1"/>
          </p:cNvSpPr>
          <p:nvPr>
            <p:ph type="sldNum" sz="quarter" idx="11"/>
          </p:nvPr>
        </p:nvSpPr>
        <p:spPr/>
        <p:txBody>
          <a:bodyPr/>
          <a:lstStyle/>
          <a:p>
            <a:pPr>
              <a:defRPr/>
            </a:pPr>
            <a:r>
              <a:rPr lang="en-US" smtClean="0"/>
              <a:t>SLIDE </a:t>
            </a:r>
            <a:fld id="{857DA36E-DC93-4A7D-8675-5EE72DD4CCC7}" type="slidenum">
              <a:rPr lang="en-US" smtClean="0"/>
              <a:pPr>
                <a:defRPr/>
              </a:pPr>
              <a:t>15</a:t>
            </a:fld>
            <a:endParaRPr lang="en-US"/>
          </a:p>
        </p:txBody>
      </p:sp>
      <p:sp>
        <p:nvSpPr>
          <p:cNvPr id="8" name="Content Placeholder 5"/>
          <p:cNvSpPr>
            <a:spLocks noGrp="1"/>
          </p:cNvSpPr>
          <p:nvPr>
            <p:ph sz="half" idx="1"/>
          </p:nvPr>
        </p:nvSpPr>
        <p:spPr>
          <a:xfrm>
            <a:off x="333375" y="5686425"/>
            <a:ext cx="4400551" cy="1104900"/>
          </a:xfrm>
        </p:spPr>
        <p:txBody>
          <a:bodyPr/>
          <a:lstStyle/>
          <a:p>
            <a:r>
              <a:rPr lang="en-US" sz="1400" b="1" dirty="0" smtClean="0"/>
              <a:t>Whole Mediterranean 30N-46N, 8W-37E</a:t>
            </a:r>
          </a:p>
          <a:p>
            <a:r>
              <a:rPr lang="en-US" sz="1400" b="1" dirty="0" smtClean="0"/>
              <a:t>ETOPO2 bathymetry (2-D PCHIP </a:t>
            </a:r>
            <a:r>
              <a:rPr lang="en-US" sz="1400" b="1" dirty="0" err="1" smtClean="0"/>
              <a:t>interp</a:t>
            </a:r>
            <a:r>
              <a:rPr lang="en-US" sz="1400" b="1" dirty="0" smtClean="0"/>
              <a:t>)</a:t>
            </a:r>
          </a:p>
          <a:p>
            <a:r>
              <a:rPr lang="en-US" sz="1400" b="1" dirty="0" smtClean="0"/>
              <a:t>WOA05 SVPs for Dec (</a:t>
            </a:r>
            <a:r>
              <a:rPr lang="en-US" sz="1400" b="1" dirty="0" err="1" smtClean="0"/>
              <a:t>PCHIP+Bi</a:t>
            </a:r>
            <a:r>
              <a:rPr lang="en-US" sz="1400" b="1" dirty="0" smtClean="0"/>
              <a:t>-Linear)</a:t>
            </a:r>
          </a:p>
          <a:p>
            <a:r>
              <a:rPr lang="en-US" sz="1400" b="1" dirty="0" smtClean="0"/>
              <a:t>Dell  Latitude D630 laptop</a:t>
            </a:r>
          </a:p>
          <a:p>
            <a:pPr>
              <a:buNone/>
            </a:pPr>
            <a:endParaRPr lang="en-US" sz="1400" b="1" dirty="0" smtClean="0"/>
          </a:p>
        </p:txBody>
      </p:sp>
      <p:sp>
        <p:nvSpPr>
          <p:cNvPr id="9" name="Content Placeholder 6"/>
          <p:cNvSpPr txBox="1">
            <a:spLocks/>
          </p:cNvSpPr>
          <p:nvPr/>
        </p:nvSpPr>
        <p:spPr>
          <a:xfrm>
            <a:off x="4517288" y="5686425"/>
            <a:ext cx="4121887" cy="11049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Tx/>
              <a:buFont typeface="Gill Sans MT" pitchFamily="34" charset="0"/>
              <a:buChar char="•"/>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Sensor at 36N 16E </a:t>
            </a:r>
          </a:p>
          <a:p>
            <a:pPr marL="342900" marR="0" lvl="0" indent="-342900" algn="l" defTabSz="914400" rtl="0" eaLnBrk="1" fontAlgn="base" latinLnBrk="0" hangingPunct="1">
              <a:lnSpc>
                <a:spcPct val="100000"/>
              </a:lnSpc>
              <a:spcBef>
                <a:spcPct val="20000"/>
              </a:spcBef>
              <a:spcAft>
                <a:spcPct val="0"/>
              </a:spcAft>
              <a:buClr>
                <a:schemeClr val="tx2"/>
              </a:buClr>
              <a:buSzTx/>
              <a:buFont typeface="Gill Sans MT" pitchFamily="34" charset="0"/>
              <a:buChar char="•"/>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N random targets within ± 30 </a:t>
            </a:r>
            <a:r>
              <a:rPr kumimoji="0" lang="en-US" sz="1400" b="1" i="0" u="none" strike="noStrike" kern="0" cap="none" spc="0" normalizeH="0" baseline="0" noProof="0" dirty="0" err="1" smtClean="0">
                <a:ln>
                  <a:noFill/>
                </a:ln>
                <a:solidFill>
                  <a:schemeClr val="tx1"/>
                </a:solidFill>
                <a:effectLst/>
                <a:uLnTx/>
                <a:uFillTx/>
                <a:latin typeface="+mn-lt"/>
                <a:ea typeface="+mn-ea"/>
                <a:cs typeface="+mn-cs"/>
              </a:rPr>
              <a:t>mins</a:t>
            </a: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Gill Sans MT" pitchFamily="34" charset="0"/>
              <a:buChar char="•"/>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181x25 ray paths, 100 </a:t>
            </a:r>
            <a:r>
              <a:rPr kumimoji="0" lang="en-US" sz="1400" b="1" i="0" u="none" strike="noStrike" kern="0" cap="none" spc="0" normalizeH="0" baseline="0" noProof="0" dirty="0" err="1" smtClean="0">
                <a:ln>
                  <a:noFill/>
                </a:ln>
                <a:solidFill>
                  <a:schemeClr val="tx1"/>
                </a:solidFill>
                <a:effectLst/>
                <a:uLnTx/>
                <a:uFillTx/>
                <a:latin typeface="+mn-lt"/>
                <a:ea typeface="+mn-ea"/>
                <a:cs typeface="+mn-cs"/>
              </a:rPr>
              <a:t>msec</a:t>
            </a:r>
            <a:r>
              <a:rPr kumimoji="0" lang="en-US" sz="1400" b="1" i="0" u="none" strike="noStrike" kern="0" cap="none" spc="0" normalizeH="0" baseline="0" noProof="0" dirty="0" smtClean="0">
                <a:ln>
                  <a:noFill/>
                </a:ln>
                <a:solidFill>
                  <a:schemeClr val="tx1"/>
                </a:solidFill>
                <a:effectLst/>
                <a:uLnTx/>
                <a:uFillTx/>
                <a:latin typeface="+mn-lt"/>
                <a:ea typeface="+mn-ea"/>
                <a:cs typeface="+mn-cs"/>
              </a:rPr>
              <a:t> time step</a:t>
            </a:r>
          </a:p>
          <a:p>
            <a:pPr marL="342900" marR="0" lvl="0" indent="-342900" algn="l" defTabSz="914400" rtl="0" eaLnBrk="1" fontAlgn="base" latinLnBrk="0" hangingPunct="1">
              <a:lnSpc>
                <a:spcPct val="100000"/>
              </a:lnSpc>
              <a:spcBef>
                <a:spcPct val="20000"/>
              </a:spcBef>
              <a:spcAft>
                <a:spcPct val="0"/>
              </a:spcAft>
              <a:buClr>
                <a:schemeClr val="tx2"/>
              </a:buClr>
              <a:buSzTx/>
              <a:buFont typeface="Gill Sans MT" pitchFamily="34" charset="0"/>
              <a:buChar char="•"/>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60 second propagation time</a:t>
            </a:r>
          </a:p>
          <a:p>
            <a:pPr marL="342900" marR="0" lvl="0" indent="-342900" algn="l" defTabSz="914400" rtl="0" eaLnBrk="1" fontAlgn="base" latinLnBrk="0" hangingPunct="1">
              <a:lnSpc>
                <a:spcPct val="100000"/>
              </a:lnSpc>
              <a:spcBef>
                <a:spcPct val="20000"/>
              </a:spcBef>
              <a:spcAft>
                <a:spcPct val="0"/>
              </a:spcAft>
              <a:buClr>
                <a:schemeClr val="tx2"/>
              </a:buClr>
              <a:buSzTx/>
              <a:buFont typeface="Gill Sans MT" pitchFamily="34" charset="0"/>
              <a:buChar char="•"/>
              <a:tabLst/>
              <a:defRPr/>
            </a:pPr>
            <a:endParaRPr kumimoji="0" lang="en-US" sz="1400" b="1" i="0" u="none" strike="noStrike" kern="0" cap="none" spc="0" normalizeH="0" baseline="0" noProof="0" dirty="0">
              <a:ln>
                <a:noFill/>
              </a:ln>
              <a:solidFill>
                <a:schemeClr val="tx1"/>
              </a:solidFill>
              <a:effectLst/>
              <a:uLnTx/>
              <a:uFillTx/>
              <a:latin typeface="+mn-lt"/>
              <a:ea typeface="+mn-ea"/>
              <a:cs typeface="+mn-cs"/>
            </a:endParaRPr>
          </a:p>
        </p:txBody>
      </p:sp>
      <p:cxnSp>
        <p:nvCxnSpPr>
          <p:cNvPr id="16" name="Straight Arrow Connector 15"/>
          <p:cNvCxnSpPr/>
          <p:nvPr/>
        </p:nvCxnSpPr>
        <p:spPr bwMode="auto">
          <a:xfrm rot="16200000" flipH="1">
            <a:off x="3986213" y="3471862"/>
            <a:ext cx="1171579" cy="2"/>
          </a:xfrm>
          <a:prstGeom prst="straightConnector1">
            <a:avLst/>
          </a:prstGeom>
          <a:noFill/>
          <a:ln w="28575" cap="flat" cmpd="sng" algn="ctr">
            <a:solidFill>
              <a:schemeClr val="tx1"/>
            </a:solidFill>
            <a:prstDash val="solid"/>
            <a:round/>
            <a:headEnd type="triangle" w="med" len="med"/>
            <a:tailEnd type="triangle" w="med" len="med"/>
          </a:ln>
          <a:effectLst/>
        </p:spPr>
      </p:cxnSp>
      <p:cxnSp>
        <p:nvCxnSpPr>
          <p:cNvPr id="18" name="Straight Arrow Connector 17"/>
          <p:cNvCxnSpPr/>
          <p:nvPr/>
        </p:nvCxnSpPr>
        <p:spPr bwMode="auto">
          <a:xfrm rot="16200000" flipH="1">
            <a:off x="4362453" y="4314822"/>
            <a:ext cx="419102" cy="8"/>
          </a:xfrm>
          <a:prstGeom prst="straightConnector1">
            <a:avLst/>
          </a:prstGeom>
          <a:noFill/>
          <a:ln w="28575" cap="flat" cmpd="sng" algn="ctr">
            <a:solidFill>
              <a:schemeClr val="tx1"/>
            </a:solidFill>
            <a:prstDash val="solid"/>
            <a:round/>
            <a:headEnd type="triangle" w="med" len="med"/>
            <a:tailEnd type="triangle" w="med" len="med"/>
          </a:ln>
          <a:effectLst/>
        </p:spPr>
      </p:cxnSp>
      <p:sp>
        <p:nvSpPr>
          <p:cNvPr id="23" name="TextBox 22"/>
          <p:cNvSpPr txBox="1"/>
          <p:nvPr/>
        </p:nvSpPr>
        <p:spPr>
          <a:xfrm>
            <a:off x="4645566" y="3123795"/>
            <a:ext cx="1285929" cy="523220"/>
          </a:xfrm>
          <a:prstGeom prst="rect">
            <a:avLst/>
          </a:prstGeom>
          <a:noFill/>
        </p:spPr>
        <p:txBody>
          <a:bodyPr wrap="none" rtlCol="0">
            <a:spAutoFit/>
          </a:bodyPr>
          <a:lstStyle/>
          <a:p>
            <a:r>
              <a:rPr lang="en-US" sz="1400" b="1" dirty="0" smtClean="0">
                <a:latin typeface="+mn-lt"/>
              </a:rPr>
              <a:t>≈ 54% SVP</a:t>
            </a:r>
          </a:p>
          <a:p>
            <a:r>
              <a:rPr lang="en-US" sz="1400" b="1" dirty="0" smtClean="0">
                <a:latin typeface="+mn-lt"/>
              </a:rPr>
              <a:t>Interpolation</a:t>
            </a:r>
          </a:p>
        </p:txBody>
      </p:sp>
      <p:sp>
        <p:nvSpPr>
          <p:cNvPr id="24" name="TextBox 23"/>
          <p:cNvSpPr txBox="1"/>
          <p:nvPr/>
        </p:nvSpPr>
        <p:spPr>
          <a:xfrm>
            <a:off x="4674141" y="4162020"/>
            <a:ext cx="1791003" cy="307777"/>
          </a:xfrm>
          <a:prstGeom prst="rect">
            <a:avLst/>
          </a:prstGeom>
          <a:noFill/>
        </p:spPr>
        <p:txBody>
          <a:bodyPr wrap="none" rtlCol="0">
            <a:spAutoFit/>
          </a:bodyPr>
          <a:lstStyle/>
          <a:p>
            <a:r>
              <a:rPr lang="en-US" sz="1400" b="1" dirty="0" smtClean="0">
                <a:latin typeface="+mn-lt"/>
              </a:rPr>
              <a:t>≈ 19% Bathy </a:t>
            </a:r>
            <a:r>
              <a:rPr lang="en-US" sz="1400" b="1" dirty="0" err="1" smtClean="0">
                <a:latin typeface="+mn-lt"/>
              </a:rPr>
              <a:t>Interp</a:t>
            </a:r>
            <a:endParaRPr lang="en-US" sz="1400" b="1" dirty="0" smtClean="0">
              <a:latin typeface="+mn-lt"/>
            </a:endParaRPr>
          </a:p>
        </p:txBody>
      </p:sp>
      <p:sp>
        <p:nvSpPr>
          <p:cNvPr id="26" name="TextBox 25"/>
          <p:cNvSpPr txBox="1"/>
          <p:nvPr/>
        </p:nvSpPr>
        <p:spPr>
          <a:xfrm>
            <a:off x="6655341" y="1294995"/>
            <a:ext cx="1168910" cy="307777"/>
          </a:xfrm>
          <a:prstGeom prst="rect">
            <a:avLst/>
          </a:prstGeom>
          <a:noFill/>
        </p:spPr>
        <p:txBody>
          <a:bodyPr wrap="none" rtlCol="0">
            <a:spAutoFit/>
          </a:bodyPr>
          <a:lstStyle/>
          <a:p>
            <a:r>
              <a:rPr lang="en-US" sz="1400" b="1" dirty="0" smtClean="0">
                <a:latin typeface="+mn-lt"/>
              </a:rPr>
              <a:t>Speed Goal</a:t>
            </a:r>
          </a:p>
        </p:txBody>
      </p:sp>
      <p:cxnSp>
        <p:nvCxnSpPr>
          <p:cNvPr id="27" name="Straight Arrow Connector 26"/>
          <p:cNvCxnSpPr>
            <a:endCxn id="26" idx="1"/>
          </p:cNvCxnSpPr>
          <p:nvPr/>
        </p:nvCxnSpPr>
        <p:spPr bwMode="auto">
          <a:xfrm>
            <a:off x="6296025" y="1447800"/>
            <a:ext cx="359316" cy="1084"/>
          </a:xfrm>
          <a:prstGeom prst="straightConnector1">
            <a:avLst/>
          </a:prstGeom>
          <a:noFill/>
          <a:ln w="28575" cap="flat" cmpd="sng" algn="ctr">
            <a:solidFill>
              <a:schemeClr val="tx1"/>
            </a:solidFill>
            <a:prstDash val="solid"/>
            <a:round/>
            <a:headEnd type="triangle" w="med" len="med"/>
            <a:tailEnd type="none" w="med" len="med"/>
          </a:ln>
          <a:effectLst/>
        </p:spPr>
      </p:cxnSp>
      <p:sp>
        <p:nvSpPr>
          <p:cNvPr id="14" name="TextBox 13"/>
          <p:cNvSpPr txBox="1"/>
          <p:nvPr/>
        </p:nvSpPr>
        <p:spPr>
          <a:xfrm>
            <a:off x="6988716" y="4228695"/>
            <a:ext cx="1821845" cy="954107"/>
          </a:xfrm>
          <a:prstGeom prst="rect">
            <a:avLst/>
          </a:prstGeom>
          <a:noFill/>
        </p:spPr>
        <p:txBody>
          <a:bodyPr wrap="none" rtlCol="0">
            <a:spAutoFit/>
          </a:bodyPr>
          <a:lstStyle/>
          <a:p>
            <a:r>
              <a:rPr lang="en-US" sz="1400" b="1" u="sng" dirty="0" smtClean="0">
                <a:latin typeface="+mn-lt"/>
              </a:rPr>
              <a:t>Targets	Memory</a:t>
            </a:r>
          </a:p>
          <a:p>
            <a:r>
              <a:rPr lang="en-US" sz="1400" b="1" dirty="0" smtClean="0">
                <a:latin typeface="+mn-lt"/>
              </a:rPr>
              <a:t>     0	  8 Mb</a:t>
            </a:r>
          </a:p>
          <a:p>
            <a:r>
              <a:rPr lang="en-US" sz="1400" b="1" dirty="0" smtClean="0">
                <a:latin typeface="+mn-lt"/>
              </a:rPr>
              <a:t>    50	15 Mb</a:t>
            </a:r>
          </a:p>
          <a:p>
            <a:r>
              <a:rPr lang="en-US" sz="1400" b="1" dirty="0" smtClean="0">
                <a:latin typeface="+mn-lt"/>
              </a:rPr>
              <a:t>   100	22 Mb</a:t>
            </a:r>
          </a:p>
        </p:txBody>
      </p:sp>
      <p:sp>
        <p:nvSpPr>
          <p:cNvPr id="32" name="TextBox 31"/>
          <p:cNvSpPr txBox="1"/>
          <p:nvPr/>
        </p:nvSpPr>
        <p:spPr>
          <a:xfrm>
            <a:off x="4674141" y="4684534"/>
            <a:ext cx="1511504" cy="307777"/>
          </a:xfrm>
          <a:prstGeom prst="rect">
            <a:avLst/>
          </a:prstGeom>
          <a:noFill/>
        </p:spPr>
        <p:txBody>
          <a:bodyPr wrap="none" rtlCol="0">
            <a:spAutoFit/>
          </a:bodyPr>
          <a:lstStyle/>
          <a:p>
            <a:r>
              <a:rPr lang="en-US" sz="1400" b="1" dirty="0" smtClean="0">
                <a:latin typeface="+mn-lt"/>
              </a:rPr>
              <a:t>≈ 27% Rays + TL</a:t>
            </a:r>
          </a:p>
        </p:txBody>
      </p:sp>
      <p:cxnSp>
        <p:nvCxnSpPr>
          <p:cNvPr id="33" name="Straight Arrow Connector 32"/>
          <p:cNvCxnSpPr/>
          <p:nvPr/>
        </p:nvCxnSpPr>
        <p:spPr bwMode="auto">
          <a:xfrm rot="16200000" flipH="1">
            <a:off x="4311426" y="4866597"/>
            <a:ext cx="542916" cy="4"/>
          </a:xfrm>
          <a:prstGeom prst="straightConnector1">
            <a:avLst/>
          </a:prstGeom>
          <a:noFill/>
          <a:ln w="28575" cap="flat" cmpd="sng" algn="ctr">
            <a:solidFill>
              <a:schemeClr val="tx1"/>
            </a:solidFill>
            <a:prstDash val="solid"/>
            <a:round/>
            <a:headEnd type="triangle" w="med" len="med"/>
            <a:tailEnd type="triangle" w="med" len="med"/>
          </a:ln>
          <a:effectLst/>
        </p:spPr>
      </p:cxnSp>
      <p:pic>
        <p:nvPicPr>
          <p:cNvPr id="17" name="Picture 1" descr="C:\Documents and Settings\sreilly\Local Settings\Temporary Internet Files\Content.IE5\WD2R0DMF\MC900441310[1].png"/>
          <p:cNvPicPr>
            <a:picLocks noChangeAspect="1" noChangeArrowheads="1"/>
          </p:cNvPicPr>
          <p:nvPr/>
        </p:nvPicPr>
        <p:blipFill>
          <a:blip r:embed="rId3" cstate="print"/>
          <a:srcRect/>
          <a:stretch>
            <a:fillRect/>
          </a:stretch>
        </p:blipFill>
        <p:spPr bwMode="auto">
          <a:xfrm>
            <a:off x="7249886" y="1930399"/>
            <a:ext cx="950686" cy="95068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Positive comparisons to TL benchmarks </a:t>
            </a:r>
            <a:r>
              <a:rPr lang="en-US" dirty="0" smtClean="0">
                <a:sym typeface="Wingdings"/>
              </a:rPr>
              <a:t> </a:t>
            </a:r>
            <a:r>
              <a:rPr lang="en-US" dirty="0" smtClean="0"/>
              <a:t>so far</a:t>
            </a:r>
          </a:p>
          <a:p>
            <a:pPr lvl="1"/>
            <a:r>
              <a:rPr lang="en-US" dirty="0" smtClean="0"/>
              <a:t>Strongly suggests that the theory derivation is OK.</a:t>
            </a:r>
          </a:p>
          <a:p>
            <a:r>
              <a:rPr lang="en-US" dirty="0" smtClean="0"/>
              <a:t>Meeting original speed goals</a:t>
            </a:r>
          </a:p>
          <a:p>
            <a:pPr lvl="1"/>
            <a:r>
              <a:rPr lang="en-US" dirty="0" smtClean="0"/>
              <a:t>But </a:t>
            </a:r>
            <a:r>
              <a:rPr lang="en-US" dirty="0" smtClean="0">
                <a:sym typeface="Wingdings"/>
              </a:rPr>
              <a:t> h</a:t>
            </a:r>
            <a:r>
              <a:rPr lang="en-US" dirty="0" smtClean="0"/>
              <a:t>ypothesis of greatly improved speed over current models is still un-proven.</a:t>
            </a:r>
          </a:p>
          <a:p>
            <a:r>
              <a:rPr lang="en-US" dirty="0" smtClean="0"/>
              <a:t>Room for even more speed improvements.</a:t>
            </a:r>
          </a:p>
          <a:p>
            <a:pPr lvl="1"/>
            <a:r>
              <a:rPr lang="en-US" dirty="0" smtClean="0"/>
              <a:t>Especially in SVP and bathymetry interpolation.</a:t>
            </a:r>
          </a:p>
          <a:p>
            <a:endParaRPr lang="en-US" dirty="0" smtClean="0"/>
          </a:p>
        </p:txBody>
      </p:sp>
      <p:sp>
        <p:nvSpPr>
          <p:cNvPr id="4" name="Slide Number Placeholder 3"/>
          <p:cNvSpPr>
            <a:spLocks noGrp="1"/>
          </p:cNvSpPr>
          <p:nvPr>
            <p:ph type="sldNum" sz="quarter" idx="11"/>
          </p:nvPr>
        </p:nvSpPr>
        <p:spPr/>
        <p:txBody>
          <a:bodyPr/>
          <a:lstStyle/>
          <a:p>
            <a:r>
              <a:rPr lang="en-US" smtClean="0"/>
              <a:t>SLIDE </a:t>
            </a:r>
            <a:fld id="{857DA36E-DC93-4A7D-8675-5EE72DD4CCC7}"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Acknowledgements</a:t>
            </a:r>
            <a:endParaRPr lang="en-US" dirty="0"/>
          </a:p>
        </p:txBody>
      </p:sp>
      <p:sp>
        <p:nvSpPr>
          <p:cNvPr id="2" name="Content Placeholder 1"/>
          <p:cNvSpPr>
            <a:spLocks noGrp="1"/>
          </p:cNvSpPr>
          <p:nvPr>
            <p:ph idx="1"/>
          </p:nvPr>
        </p:nvSpPr>
        <p:spPr/>
        <p:txBody>
          <a:bodyPr/>
          <a:lstStyle/>
          <a:p>
            <a:r>
              <a:rPr lang="en-US" sz="2400" dirty="0" smtClean="0"/>
              <a:t>This paper was developed as part of Sean Reilly’s PhD studies at the Ocean Engineering Department of the University of Rhode Island, under the direction of Dr. </a:t>
            </a:r>
            <a:r>
              <a:rPr lang="en-US" sz="2400" dirty="0" err="1" smtClean="0"/>
              <a:t>Gopu</a:t>
            </a:r>
            <a:r>
              <a:rPr lang="en-US" sz="2400" dirty="0" smtClean="0"/>
              <a:t> Potty and Dr. James Miller. </a:t>
            </a:r>
          </a:p>
          <a:p>
            <a:r>
              <a:rPr lang="en-US" sz="2400" dirty="0" smtClean="0"/>
              <a:t>Parts of this effort have also been funded by the High Fidelity Active Sonar Training (</a:t>
            </a:r>
            <a:r>
              <a:rPr lang="en-US" sz="2400" dirty="0" err="1" smtClean="0"/>
              <a:t>HiFAST</a:t>
            </a:r>
            <a:r>
              <a:rPr lang="en-US" sz="2400" dirty="0" smtClean="0"/>
              <a:t>) Project at the U.S. Office of Naval Research, and internal research and development (</a:t>
            </a:r>
            <a:r>
              <a:rPr lang="en-US" sz="2400" dirty="0" err="1" smtClean="0"/>
              <a:t>IRaD</a:t>
            </a:r>
            <a:r>
              <a:rPr lang="en-US" sz="2400" dirty="0" smtClean="0"/>
              <a:t>) efforts at Alion Science and Technology, Inc. </a:t>
            </a:r>
          </a:p>
          <a:p>
            <a:r>
              <a:rPr lang="en-US" sz="2400" dirty="0" smtClean="0"/>
              <a:t>The </a:t>
            </a:r>
            <a:r>
              <a:rPr lang="en-US" sz="2400" dirty="0" smtClean="0"/>
              <a:t>equations for </a:t>
            </a:r>
            <a:r>
              <a:rPr lang="en-US" sz="2400" dirty="0" smtClean="0"/>
              <a:t>reflection from a 3–D slope </a:t>
            </a:r>
            <a:r>
              <a:rPr lang="en-US" sz="2400" dirty="0" smtClean="0"/>
              <a:t>were developed </a:t>
            </a:r>
            <a:r>
              <a:rPr lang="en-US" sz="2400" dirty="0" smtClean="0"/>
              <a:t>by Dr. Michael Goodrich (Alion), who also made significant contributions to the development of test cases for this model.</a:t>
            </a:r>
            <a:endParaRPr lang="en-US" sz="2400" dirty="0"/>
          </a:p>
        </p:txBody>
      </p:sp>
      <p:sp>
        <p:nvSpPr>
          <p:cNvPr id="10" name="Slide Number Placeholder 9"/>
          <p:cNvSpPr>
            <a:spLocks noGrp="1"/>
          </p:cNvSpPr>
          <p:nvPr>
            <p:ph type="sldNum" sz="quarter" idx="11"/>
          </p:nvPr>
        </p:nvSpPr>
        <p:spPr/>
        <p:txBody>
          <a:bodyPr/>
          <a:lstStyle/>
          <a:p>
            <a:pPr>
              <a:defRPr/>
            </a:pPr>
            <a:r>
              <a:rPr lang="en-US" smtClean="0"/>
              <a:t>SLIDE </a:t>
            </a:r>
            <a:fld id="{857DA36E-DC93-4A7D-8675-5EE72DD4CCC7}"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Key References</a:t>
            </a:r>
            <a:endParaRPr lang="en-US" dirty="0"/>
          </a:p>
        </p:txBody>
      </p:sp>
      <p:sp>
        <p:nvSpPr>
          <p:cNvPr id="3" name="Content Placeholder 2"/>
          <p:cNvSpPr>
            <a:spLocks noGrp="1"/>
          </p:cNvSpPr>
          <p:nvPr>
            <p:ph idx="1"/>
          </p:nvPr>
        </p:nvSpPr>
        <p:spPr/>
        <p:txBody>
          <a:bodyPr/>
          <a:lstStyle/>
          <a:p>
            <a:r>
              <a:rPr lang="en-US" sz="1800" dirty="0" smtClean="0"/>
              <a:t>M. A. Pedersen, D. F. Gordon, Normal-Mode and Ray Theory Applied to Underwater Acoustic conditions of Extreme Downward Refraction, J. </a:t>
            </a:r>
            <a:r>
              <a:rPr lang="en-US" sz="1800" dirty="0" err="1" smtClean="0"/>
              <a:t>Acoust</a:t>
            </a:r>
            <a:r>
              <a:rPr lang="en-US" sz="1800" dirty="0" smtClean="0"/>
              <a:t>. Soc. Amer. 51 (1972) 323. </a:t>
            </a:r>
          </a:p>
          <a:p>
            <a:r>
              <a:rPr lang="en-US" sz="1800" dirty="0" smtClean="0"/>
              <a:t>V. </a:t>
            </a:r>
            <a:r>
              <a:rPr lang="en-US" sz="1800" dirty="0" err="1" smtClean="0"/>
              <a:t>Cerveny</a:t>
            </a:r>
            <a:r>
              <a:rPr lang="en-US" sz="1800" dirty="0" smtClean="0"/>
              <a:t>, M. M. Popov, and I. </a:t>
            </a:r>
            <a:r>
              <a:rPr lang="en-US" sz="1800" dirty="0" err="1" smtClean="0"/>
              <a:t>Psencik</a:t>
            </a:r>
            <a:r>
              <a:rPr lang="en-US" sz="1800" dirty="0" smtClean="0"/>
              <a:t>, Computation of wave fields in inhomogeneous media - Gaussian beam approach, </a:t>
            </a:r>
            <a:r>
              <a:rPr lang="en-US" sz="1800" dirty="0" err="1" smtClean="0"/>
              <a:t>Geophys</a:t>
            </a:r>
            <a:r>
              <a:rPr lang="en-US" sz="1800" dirty="0" smtClean="0"/>
              <a:t>. J. R. Astron. Soc. 70 (1982) 109.</a:t>
            </a:r>
          </a:p>
          <a:p>
            <a:r>
              <a:rPr lang="en-US" sz="1800" dirty="0" smtClean="0"/>
              <a:t>R.M. Jones, J.P. Riley, T.M. Georges, HARPO: A Versatile Three-Dimensional Hamiltonian Ray-Tracing Program for Acoustics Waves in an Ocean with Irregular Bottom, National Oceanic and Atmospheric Administration (NOAA) Report, (1986).</a:t>
            </a:r>
          </a:p>
          <a:p>
            <a:r>
              <a:rPr lang="en-US" sz="1800" dirty="0" smtClean="0"/>
              <a:t>M. B. Porter, H. P. Bucker, Gaussian beam tracing for computing ocean acoustic fields, J. </a:t>
            </a:r>
            <a:r>
              <a:rPr lang="en-US" sz="1800" dirty="0" err="1" smtClean="0"/>
              <a:t>Acoust</a:t>
            </a:r>
            <a:r>
              <a:rPr lang="en-US" sz="1800" dirty="0" smtClean="0"/>
              <a:t>. Soc. Amer. 93 (1987) 1349.</a:t>
            </a:r>
          </a:p>
          <a:p>
            <a:r>
              <a:rPr lang="en-US" sz="1800" dirty="0" smtClean="0"/>
              <a:t>H. Weinberg, R. E. Keenan, Gaussian ray bundles for modeling high-frequency propagation loss under shallow-water conditions, J. </a:t>
            </a:r>
            <a:r>
              <a:rPr lang="en-US" sz="1800" dirty="0" err="1" smtClean="0"/>
              <a:t>Acoust</a:t>
            </a:r>
            <a:r>
              <a:rPr lang="en-US" sz="1800" dirty="0" smtClean="0"/>
              <a:t>. Soc. Amer. 100 (1996) 1421. </a:t>
            </a:r>
          </a:p>
          <a:p>
            <a:r>
              <a:rPr lang="en-US" sz="1800" dirty="0" smtClean="0"/>
              <a:t>P. A. Baxley, H. Bucker, M. B. Porter, Comparison of Beam Tracing Algorithms, Proceedings of the Fifth European Conference on Underwater Acoustics (ECUA) 2000.</a:t>
            </a:r>
          </a:p>
          <a:p>
            <a:endParaRPr lang="en-US" sz="1800" dirty="0" smtClean="0"/>
          </a:p>
        </p:txBody>
      </p:sp>
      <p:sp>
        <p:nvSpPr>
          <p:cNvPr id="4" name="Slide Number Placeholder 3"/>
          <p:cNvSpPr>
            <a:spLocks noGrp="1"/>
          </p:cNvSpPr>
          <p:nvPr>
            <p:ph type="sldNum" sz="quarter" idx="11"/>
          </p:nvPr>
        </p:nvSpPr>
        <p:spPr/>
        <p:txBody>
          <a:bodyPr/>
          <a:lstStyle/>
          <a:p>
            <a:r>
              <a:rPr lang="en-US" smtClean="0"/>
              <a:t>SLIDE </a:t>
            </a:r>
            <a:fld id="{857DA36E-DC93-4A7D-8675-5EE72DD4CCC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 Objectives</a:t>
            </a:r>
            <a:endParaRPr lang="en-US" dirty="0"/>
          </a:p>
        </p:txBody>
      </p:sp>
      <p:sp>
        <p:nvSpPr>
          <p:cNvPr id="2" name="Content Placeholder 1"/>
          <p:cNvSpPr>
            <a:spLocks noGrp="1"/>
          </p:cNvSpPr>
          <p:nvPr>
            <p:ph idx="1"/>
          </p:nvPr>
        </p:nvSpPr>
        <p:spPr/>
        <p:txBody>
          <a:bodyPr/>
          <a:lstStyle/>
          <a:p>
            <a:r>
              <a:rPr lang="en-US" dirty="0" smtClean="0"/>
              <a:t>Create a much faster TL model for real-time, littoral, active sonar </a:t>
            </a:r>
            <a:r>
              <a:rPr lang="en-US" dirty="0" err="1" smtClean="0"/>
              <a:t>sim</a:t>
            </a:r>
            <a:r>
              <a:rPr lang="en-US" dirty="0" smtClean="0"/>
              <a:t>/</a:t>
            </a:r>
            <a:r>
              <a:rPr lang="en-US" dirty="0" err="1" smtClean="0"/>
              <a:t>stims</a:t>
            </a:r>
            <a:r>
              <a:rPr lang="en-US" dirty="0" smtClean="0"/>
              <a:t> by revisiting fundamental assumptions of ray theory and Gaussian beams.</a:t>
            </a:r>
          </a:p>
          <a:p>
            <a:r>
              <a:rPr lang="en-US" dirty="0" smtClean="0"/>
              <a:t>Speed goals:</a:t>
            </a:r>
          </a:p>
          <a:p>
            <a:pPr lvl="1"/>
            <a:r>
              <a:rPr lang="en-US" dirty="0" smtClean="0"/>
              <a:t>100 targets for one sensor</a:t>
            </a:r>
          </a:p>
          <a:p>
            <a:pPr lvl="1"/>
            <a:r>
              <a:rPr lang="en-US" dirty="0" smtClean="0"/>
              <a:t>Update rates faster than the speed of sound</a:t>
            </a:r>
          </a:p>
          <a:p>
            <a:pPr lvl="1"/>
            <a:r>
              <a:rPr lang="en-US" dirty="0" smtClean="0"/>
              <a:t>On a single core of an average laptop </a:t>
            </a:r>
          </a:p>
          <a:p>
            <a:r>
              <a:rPr lang="en-US" dirty="0" smtClean="0"/>
              <a:t>Insignificant loss in accuracy at active sonar frequencies.</a:t>
            </a:r>
          </a:p>
          <a:p>
            <a:r>
              <a:rPr lang="en-US" dirty="0" smtClean="0"/>
              <a:t>Once we have a fast algorithm, expand to additional sensors using better hardware (including GPUs).</a:t>
            </a:r>
          </a:p>
        </p:txBody>
      </p:sp>
      <p:sp>
        <p:nvSpPr>
          <p:cNvPr id="5" name="Slide Number Placeholder 4"/>
          <p:cNvSpPr>
            <a:spLocks noGrp="1"/>
          </p:cNvSpPr>
          <p:nvPr>
            <p:ph type="sldNum" sz="quarter" idx="11"/>
          </p:nvPr>
        </p:nvSpPr>
        <p:spPr/>
        <p:txBody>
          <a:bodyPr/>
          <a:lstStyle/>
          <a:p>
            <a:r>
              <a:rPr lang="en-US" smtClean="0"/>
              <a:t>SLIDE </a:t>
            </a:r>
            <a:fld id="{857DA36E-DC93-4A7D-8675-5EE72DD4CCC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Technical Approach</a:t>
            </a:r>
            <a:endParaRPr lang="en-US" dirty="0"/>
          </a:p>
        </p:txBody>
      </p:sp>
      <p:sp>
        <p:nvSpPr>
          <p:cNvPr id="2" name="Content Placeholder 1"/>
          <p:cNvSpPr>
            <a:spLocks noGrp="1"/>
          </p:cNvSpPr>
          <p:nvPr>
            <p:ph idx="1"/>
          </p:nvPr>
        </p:nvSpPr>
        <p:spPr/>
        <p:txBody>
          <a:bodyPr/>
          <a:lstStyle/>
          <a:p>
            <a:r>
              <a:rPr lang="en-US" sz="2400" dirty="0" smtClean="0"/>
              <a:t>3-D ray solutions are computed in lat, long, alt.</a:t>
            </a:r>
          </a:p>
          <a:p>
            <a:pPr lvl="1"/>
            <a:r>
              <a:rPr lang="en-US" sz="2000" dirty="0" smtClean="0"/>
              <a:t>Ray theory is expected to work best at frequencies &gt; 1000 Hz.</a:t>
            </a:r>
          </a:p>
          <a:p>
            <a:pPr lvl="1"/>
            <a:r>
              <a:rPr lang="en-US" sz="2000" dirty="0" smtClean="0"/>
              <a:t>Supports out-of-plane effects in littoral environments.</a:t>
            </a:r>
          </a:p>
          <a:p>
            <a:pPr lvl="1"/>
            <a:r>
              <a:rPr lang="en-US" sz="2000" dirty="0" smtClean="0"/>
              <a:t>Improves speed by avoiding translation of environmental data </a:t>
            </a:r>
            <a:br>
              <a:rPr lang="en-US" sz="2000" dirty="0" smtClean="0"/>
            </a:br>
            <a:r>
              <a:rPr lang="en-US" sz="2000" dirty="0" smtClean="0"/>
              <a:t>into 2-DxN radials.</a:t>
            </a:r>
          </a:p>
          <a:p>
            <a:r>
              <a:rPr lang="en-US" sz="2400" dirty="0" smtClean="0"/>
              <a:t>Time domain ray trace </a:t>
            </a:r>
          </a:p>
          <a:p>
            <a:pPr lvl="1"/>
            <a:r>
              <a:rPr lang="en-US" sz="2000" dirty="0" smtClean="0"/>
              <a:t>Improves speed by maintaining phase continuity of </a:t>
            </a:r>
            <a:r>
              <a:rPr lang="en-US" sz="2000" dirty="0" err="1" smtClean="0"/>
              <a:t>wavefront</a:t>
            </a:r>
            <a:r>
              <a:rPr lang="en-US" sz="2000" dirty="0" smtClean="0"/>
              <a:t>.</a:t>
            </a:r>
          </a:p>
          <a:p>
            <a:r>
              <a:rPr lang="en-US" sz="2400" dirty="0" smtClean="0"/>
              <a:t>Hybrid Gaussian Beam techniques for transmission loss calculation (like GRAB).</a:t>
            </a:r>
          </a:p>
          <a:p>
            <a:pPr lvl="1"/>
            <a:r>
              <a:rPr lang="en-US" sz="2000" dirty="0" smtClean="0"/>
              <a:t>To improve accuracy in shadow zones and &lt; 1000 Hz.</a:t>
            </a:r>
          </a:p>
          <a:p>
            <a:r>
              <a:rPr lang="en-US" sz="2400" dirty="0" smtClean="0"/>
              <a:t>C++ implementation with a test driven development process.</a:t>
            </a:r>
          </a:p>
          <a:p>
            <a:pPr lvl="1"/>
            <a:r>
              <a:rPr lang="en-US" sz="2000" dirty="0" smtClean="0"/>
              <a:t>Only a few representative samples shown in slides that follow.</a:t>
            </a:r>
          </a:p>
        </p:txBody>
      </p:sp>
      <p:sp>
        <p:nvSpPr>
          <p:cNvPr id="5" name="Slide Number Placeholder 4"/>
          <p:cNvSpPr>
            <a:spLocks noGrp="1"/>
          </p:cNvSpPr>
          <p:nvPr>
            <p:ph type="sldNum" sz="quarter" idx="11"/>
          </p:nvPr>
        </p:nvSpPr>
        <p:spPr/>
        <p:txBody>
          <a:bodyPr/>
          <a:lstStyle/>
          <a:p>
            <a:r>
              <a:rPr lang="en-US" smtClean="0"/>
              <a:t>SLIDE </a:t>
            </a:r>
            <a:fld id="{857DA36E-DC93-4A7D-8675-5EE72DD4CCC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1" name="Object 21"/>
          <p:cNvGraphicFramePr>
            <a:graphicFrameLocks noChangeAspect="1"/>
          </p:cNvGraphicFramePr>
          <p:nvPr>
            <p:ph idx="1"/>
          </p:nvPr>
        </p:nvGraphicFramePr>
        <p:xfrm>
          <a:off x="838200" y="2130425"/>
          <a:ext cx="1709738" cy="841375"/>
        </p:xfrm>
        <a:graphic>
          <a:graphicData uri="http://schemas.openxmlformats.org/presentationml/2006/ole">
            <p:oleObj spid="_x0000_s3081" name="Equation" r:id="rId4" imgW="850680" imgH="419040" progId="Equation.3">
              <p:embed/>
            </p:oleObj>
          </a:graphicData>
        </a:graphic>
      </p:graphicFrame>
      <p:sp>
        <p:nvSpPr>
          <p:cNvPr id="3082" name="Rectangle 1"/>
          <p:cNvSpPr>
            <a:spLocks noGrp="1" noChangeArrowheads="1"/>
          </p:cNvSpPr>
          <p:nvPr>
            <p:ph type="title"/>
          </p:nvPr>
        </p:nvSpPr>
        <p:spPr/>
        <p:txBody>
          <a:bodyPr>
            <a:normAutofit/>
          </a:bodyPr>
          <a:lstStyle/>
          <a:p>
            <a:r>
              <a:rPr lang="en-GB" dirty="0" smtClean="0"/>
              <a:t>Ray Tracing in Time Domain</a:t>
            </a:r>
          </a:p>
        </p:txBody>
      </p:sp>
      <p:graphicFrame>
        <p:nvGraphicFramePr>
          <p:cNvPr id="3074" name="Object 2"/>
          <p:cNvGraphicFramePr>
            <a:graphicFrameLocks noChangeAspect="1"/>
          </p:cNvGraphicFramePr>
          <p:nvPr/>
        </p:nvGraphicFramePr>
        <p:xfrm>
          <a:off x="3429000" y="2057400"/>
          <a:ext cx="2589213" cy="863600"/>
        </p:xfrm>
        <a:graphic>
          <a:graphicData uri="http://schemas.openxmlformats.org/presentationml/2006/ole">
            <p:oleObj spid="_x0000_s3074" name="Equation" r:id="rId5" imgW="1295280" imgH="431640" progId="Equation.3">
              <p:embed/>
            </p:oleObj>
          </a:graphicData>
        </a:graphic>
      </p:graphicFrame>
      <p:graphicFrame>
        <p:nvGraphicFramePr>
          <p:cNvPr id="11267" name="Object 3"/>
          <p:cNvGraphicFramePr>
            <a:graphicFrameLocks noChangeAspect="1"/>
          </p:cNvGraphicFramePr>
          <p:nvPr/>
        </p:nvGraphicFramePr>
        <p:xfrm>
          <a:off x="5462588" y="3657600"/>
          <a:ext cx="1700212" cy="863600"/>
        </p:xfrm>
        <a:graphic>
          <a:graphicData uri="http://schemas.openxmlformats.org/presentationml/2006/ole">
            <p:oleObj spid="_x0000_s3075" r:id="rId6" imgW="850320" imgH="431280" progId="Equation.3">
              <p:embed/>
            </p:oleObj>
          </a:graphicData>
        </a:graphic>
      </p:graphicFrame>
      <p:graphicFrame>
        <p:nvGraphicFramePr>
          <p:cNvPr id="11268" name="Object 4"/>
          <p:cNvGraphicFramePr>
            <a:graphicFrameLocks noChangeAspect="1"/>
          </p:cNvGraphicFramePr>
          <p:nvPr/>
        </p:nvGraphicFramePr>
        <p:xfrm>
          <a:off x="4102100" y="3695700"/>
          <a:ext cx="1244600" cy="787400"/>
        </p:xfrm>
        <a:graphic>
          <a:graphicData uri="http://schemas.openxmlformats.org/presentationml/2006/ole">
            <p:oleObj spid="_x0000_s3076" r:id="rId7" imgW="622080" imgH="393480" progId="Equation.3">
              <p:embed/>
            </p:oleObj>
          </a:graphicData>
        </a:graphic>
      </p:graphicFrame>
      <p:graphicFrame>
        <p:nvGraphicFramePr>
          <p:cNvPr id="11269" name="Object 5"/>
          <p:cNvGraphicFramePr>
            <a:graphicFrameLocks noChangeAspect="1"/>
          </p:cNvGraphicFramePr>
          <p:nvPr/>
        </p:nvGraphicFramePr>
        <p:xfrm>
          <a:off x="1524000" y="4114800"/>
          <a:ext cx="1293812" cy="787400"/>
        </p:xfrm>
        <a:graphic>
          <a:graphicData uri="http://schemas.openxmlformats.org/presentationml/2006/ole">
            <p:oleObj spid="_x0000_s3077" r:id="rId8" imgW="647280" imgH="393480" progId="Equation.3">
              <p:embed/>
            </p:oleObj>
          </a:graphicData>
        </a:graphic>
      </p:graphicFrame>
      <p:graphicFrame>
        <p:nvGraphicFramePr>
          <p:cNvPr id="11270" name="Object 6"/>
          <p:cNvGraphicFramePr>
            <a:graphicFrameLocks noChangeAspect="1"/>
          </p:cNvGraphicFramePr>
          <p:nvPr/>
        </p:nvGraphicFramePr>
        <p:xfrm>
          <a:off x="5461000" y="4699000"/>
          <a:ext cx="1574800" cy="863600"/>
        </p:xfrm>
        <a:graphic>
          <a:graphicData uri="http://schemas.openxmlformats.org/presentationml/2006/ole">
            <p:oleObj spid="_x0000_s3078" r:id="rId9" imgW="787320" imgH="431640" progId="Equation.3">
              <p:embed/>
            </p:oleObj>
          </a:graphicData>
        </a:graphic>
      </p:graphicFrame>
      <p:graphicFrame>
        <p:nvGraphicFramePr>
          <p:cNvPr id="11271" name="Object 7"/>
          <p:cNvGraphicFramePr>
            <a:graphicFrameLocks noChangeAspect="1"/>
          </p:cNvGraphicFramePr>
          <p:nvPr/>
        </p:nvGraphicFramePr>
        <p:xfrm>
          <a:off x="4013200" y="4737100"/>
          <a:ext cx="1344613" cy="787400"/>
        </p:xfrm>
        <a:graphic>
          <a:graphicData uri="http://schemas.openxmlformats.org/presentationml/2006/ole">
            <p:oleObj spid="_x0000_s3079" r:id="rId10" imgW="672840" imgH="393480" progId="Equation.3">
              <p:embed/>
            </p:oleObj>
          </a:graphicData>
        </a:graphic>
      </p:graphicFrame>
      <p:sp>
        <p:nvSpPr>
          <p:cNvPr id="11272" name="AutoShape 8"/>
          <p:cNvSpPr>
            <a:spLocks noChangeArrowheads="1"/>
          </p:cNvSpPr>
          <p:nvPr/>
        </p:nvSpPr>
        <p:spPr bwMode="auto">
          <a:xfrm flipH="1">
            <a:off x="3127375" y="4038600"/>
            <a:ext cx="733425" cy="1214438"/>
          </a:xfrm>
          <a:prstGeom prst="curvedLeftArrow">
            <a:avLst>
              <a:gd name="adj1" fmla="val 32197"/>
              <a:gd name="adj2" fmla="val 65927"/>
              <a:gd name="adj3" fmla="val 66667"/>
            </a:avLst>
          </a:prstGeom>
          <a:solidFill>
            <a:schemeClr val="accent1">
              <a:lumMod val="60000"/>
              <a:lumOff val="40000"/>
              <a:alpha val="34901"/>
            </a:schemeClr>
          </a:solidFill>
          <a:ln w="12600">
            <a:solidFill>
              <a:srgbClr val="000000"/>
            </a:solidFill>
            <a:miter lim="800000"/>
            <a:headEnd/>
            <a:tailEnd/>
          </a:ln>
        </p:spPr>
        <p:txBody>
          <a:bodyPr wrap="none" anchor="ctr"/>
          <a:lstStyle/>
          <a:p>
            <a:endParaRPr lang="en-US"/>
          </a:p>
        </p:txBody>
      </p:sp>
      <p:sp>
        <p:nvSpPr>
          <p:cNvPr id="11273" name="AutoShape 9"/>
          <p:cNvSpPr>
            <a:spLocks noChangeArrowheads="1"/>
          </p:cNvSpPr>
          <p:nvPr/>
        </p:nvSpPr>
        <p:spPr bwMode="auto">
          <a:xfrm>
            <a:off x="4419600" y="3048000"/>
            <a:ext cx="485775" cy="533400"/>
          </a:xfrm>
          <a:prstGeom prst="downArrow">
            <a:avLst>
              <a:gd name="adj1" fmla="val 43139"/>
              <a:gd name="adj2" fmla="val 58821"/>
            </a:avLst>
          </a:prstGeom>
          <a:solidFill>
            <a:schemeClr val="accent1">
              <a:lumMod val="60000"/>
              <a:lumOff val="40000"/>
              <a:alpha val="34901"/>
            </a:schemeClr>
          </a:solidFill>
          <a:ln w="12600">
            <a:solidFill>
              <a:srgbClr val="000000"/>
            </a:solidFill>
            <a:miter lim="800000"/>
            <a:headEnd/>
            <a:tailEnd/>
          </a:ln>
        </p:spPr>
        <p:txBody>
          <a:bodyPr wrap="none" anchor="ctr"/>
          <a:lstStyle/>
          <a:p>
            <a:endParaRPr lang="en-US"/>
          </a:p>
        </p:txBody>
      </p:sp>
      <p:sp>
        <p:nvSpPr>
          <p:cNvPr id="3086" name="AutoShape 12"/>
          <p:cNvSpPr>
            <a:spLocks noChangeArrowheads="1"/>
          </p:cNvSpPr>
          <p:nvPr/>
        </p:nvSpPr>
        <p:spPr bwMode="auto">
          <a:xfrm rot="-5400000">
            <a:off x="2689225" y="2262188"/>
            <a:ext cx="485775" cy="533400"/>
          </a:xfrm>
          <a:prstGeom prst="downArrow">
            <a:avLst>
              <a:gd name="adj1" fmla="val 43139"/>
              <a:gd name="adj2" fmla="val 58821"/>
            </a:avLst>
          </a:prstGeom>
          <a:solidFill>
            <a:schemeClr val="accent1">
              <a:lumMod val="60000"/>
              <a:lumOff val="40000"/>
              <a:alpha val="34901"/>
            </a:schemeClr>
          </a:solidFill>
          <a:ln w="12600">
            <a:solidFill>
              <a:srgbClr val="000000"/>
            </a:solidFill>
            <a:miter lim="800000"/>
            <a:headEnd/>
            <a:tailEnd/>
          </a:ln>
        </p:spPr>
        <p:txBody>
          <a:bodyPr wrap="none" anchor="ctr"/>
          <a:lstStyle/>
          <a:p>
            <a:endParaRPr lang="en-US"/>
          </a:p>
        </p:txBody>
      </p:sp>
      <p:sp>
        <p:nvSpPr>
          <p:cNvPr id="3087" name="Text Box 13"/>
          <p:cNvSpPr txBox="1">
            <a:spLocks noChangeArrowheads="1"/>
          </p:cNvSpPr>
          <p:nvPr/>
        </p:nvSpPr>
        <p:spPr bwMode="auto">
          <a:xfrm>
            <a:off x="557586" y="1447800"/>
            <a:ext cx="2250337" cy="463846"/>
          </a:xfrm>
          <a:prstGeom prst="rect">
            <a:avLst/>
          </a:prstGeom>
          <a:noFill/>
          <a:ln w="9525">
            <a:noFill/>
            <a:round/>
            <a:headEnd/>
            <a:tailEnd/>
          </a:ln>
        </p:spPr>
        <p:txBody>
          <a:bodyPr wrap="none"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chemeClr val="accent1">
                    <a:lumMod val="75000"/>
                  </a:schemeClr>
                </a:solidFill>
                <a:latin typeface="+mn-lt"/>
              </a:rPr>
              <a:t>1) derive eikonal</a:t>
            </a:r>
          </a:p>
        </p:txBody>
      </p:sp>
      <p:sp>
        <p:nvSpPr>
          <p:cNvPr id="3088" name="Text Box 14"/>
          <p:cNvSpPr txBox="1">
            <a:spLocks noChangeArrowheads="1"/>
          </p:cNvSpPr>
          <p:nvPr/>
        </p:nvSpPr>
        <p:spPr bwMode="auto">
          <a:xfrm>
            <a:off x="3398802" y="1447800"/>
            <a:ext cx="4918504" cy="463846"/>
          </a:xfrm>
          <a:prstGeom prst="rect">
            <a:avLst/>
          </a:prstGeom>
          <a:noFill/>
          <a:ln w="9525">
            <a:noFill/>
            <a:round/>
            <a:headEnd/>
            <a:tailEnd/>
          </a:ln>
        </p:spPr>
        <p:txBody>
          <a:bodyPr wrap="none"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accent1">
                    <a:lumMod val="75000"/>
                  </a:schemeClr>
                </a:solidFill>
                <a:latin typeface="+mn-lt"/>
              </a:rPr>
              <a:t>2) </a:t>
            </a:r>
            <a:r>
              <a:rPr lang="en-GB" sz="2400" dirty="0" smtClean="0">
                <a:solidFill>
                  <a:schemeClr val="accent1">
                    <a:lumMod val="75000"/>
                  </a:schemeClr>
                </a:solidFill>
                <a:latin typeface="+mn-lt"/>
              </a:rPr>
              <a:t>characteristic </a:t>
            </a:r>
            <a:r>
              <a:rPr lang="en-GB" sz="2400" dirty="0" err="1" smtClean="0">
                <a:solidFill>
                  <a:schemeClr val="accent1">
                    <a:lumMod val="75000"/>
                  </a:schemeClr>
                </a:solidFill>
                <a:latin typeface="+mn-lt"/>
              </a:rPr>
              <a:t>wavefronts</a:t>
            </a:r>
            <a:r>
              <a:rPr lang="en-GB" sz="2400" dirty="0" smtClean="0">
                <a:solidFill>
                  <a:schemeClr val="accent1">
                    <a:lumMod val="75000"/>
                  </a:schemeClr>
                </a:solidFill>
                <a:latin typeface="+mn-lt"/>
              </a:rPr>
              <a:t> using rays</a:t>
            </a:r>
            <a:endParaRPr lang="en-GB" sz="2400" dirty="0">
              <a:solidFill>
                <a:schemeClr val="accent1">
                  <a:lumMod val="75000"/>
                </a:schemeClr>
              </a:solidFill>
              <a:latin typeface="+mn-lt"/>
            </a:endParaRPr>
          </a:p>
        </p:txBody>
      </p:sp>
      <p:sp>
        <p:nvSpPr>
          <p:cNvPr id="11279" name="Text Box 15"/>
          <p:cNvSpPr txBox="1">
            <a:spLocks noChangeArrowheads="1"/>
          </p:cNvSpPr>
          <p:nvPr/>
        </p:nvSpPr>
        <p:spPr bwMode="auto">
          <a:xfrm>
            <a:off x="4987246" y="3027363"/>
            <a:ext cx="1270197" cy="463846"/>
          </a:xfrm>
          <a:prstGeom prst="rect">
            <a:avLst/>
          </a:prstGeom>
          <a:noFill/>
          <a:ln w="9525">
            <a:noFill/>
            <a:round/>
            <a:headEnd/>
            <a:tailEnd/>
          </a:ln>
        </p:spPr>
        <p:txBody>
          <a:bodyPr wrap="none"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accent1">
                    <a:lumMod val="75000"/>
                  </a:schemeClr>
                </a:solidFill>
                <a:latin typeface="+mn-lt"/>
              </a:rPr>
              <a:t>3</a:t>
            </a:r>
            <a:r>
              <a:rPr lang="en-GB" sz="2400" dirty="0" smtClean="0">
                <a:solidFill>
                  <a:schemeClr val="accent1">
                    <a:lumMod val="75000"/>
                  </a:schemeClr>
                </a:solidFill>
                <a:latin typeface="+mn-lt"/>
              </a:rPr>
              <a:t>) define</a:t>
            </a:r>
            <a:endParaRPr lang="en-GB" sz="2400" dirty="0">
              <a:solidFill>
                <a:schemeClr val="accent1">
                  <a:lumMod val="75000"/>
                </a:schemeClr>
              </a:solidFill>
              <a:latin typeface="+mn-lt"/>
            </a:endParaRPr>
          </a:p>
        </p:txBody>
      </p:sp>
      <p:sp>
        <p:nvSpPr>
          <p:cNvPr id="11280" name="Text Box 16"/>
          <p:cNvSpPr txBox="1">
            <a:spLocks noChangeArrowheads="1"/>
          </p:cNvSpPr>
          <p:nvPr/>
        </p:nvSpPr>
        <p:spPr bwMode="auto">
          <a:xfrm>
            <a:off x="74241" y="4276577"/>
            <a:ext cx="1480318" cy="463846"/>
          </a:xfrm>
          <a:prstGeom prst="rect">
            <a:avLst/>
          </a:prstGeom>
          <a:noFill/>
          <a:ln w="9525">
            <a:noFill/>
            <a:round/>
            <a:headEnd/>
            <a:tailEnd/>
          </a:ln>
        </p:spPr>
        <p:txBody>
          <a:bodyPr wrap="none"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accent1">
                    <a:lumMod val="75000"/>
                  </a:schemeClr>
                </a:solidFill>
                <a:latin typeface="+mn-lt"/>
              </a:rPr>
              <a:t>4</a:t>
            </a:r>
            <a:r>
              <a:rPr lang="en-GB" sz="2400" dirty="0" smtClean="0">
                <a:solidFill>
                  <a:schemeClr val="accent1">
                    <a:lumMod val="75000"/>
                  </a:schemeClr>
                </a:solidFill>
                <a:latin typeface="+mn-lt"/>
              </a:rPr>
              <a:t>) convert</a:t>
            </a:r>
            <a:endParaRPr lang="en-GB" sz="2400" dirty="0">
              <a:solidFill>
                <a:schemeClr val="accent1">
                  <a:lumMod val="75000"/>
                </a:schemeClr>
              </a:solidFill>
              <a:latin typeface="+mn-lt"/>
            </a:endParaRPr>
          </a:p>
        </p:txBody>
      </p:sp>
      <p:graphicFrame>
        <p:nvGraphicFramePr>
          <p:cNvPr id="11282" name="Object 18"/>
          <p:cNvGraphicFramePr>
            <a:graphicFrameLocks noChangeAspect="1"/>
          </p:cNvGraphicFramePr>
          <p:nvPr/>
        </p:nvGraphicFramePr>
        <p:xfrm>
          <a:off x="6379038" y="2844800"/>
          <a:ext cx="1397000" cy="863600"/>
        </p:xfrm>
        <a:graphic>
          <a:graphicData uri="http://schemas.openxmlformats.org/presentationml/2006/ole">
            <p:oleObj spid="_x0000_s3080" name="Equation" r:id="rId11" imgW="698400" imgH="431640" progId="Equation.3">
              <p:embed/>
            </p:oleObj>
          </a:graphicData>
        </a:graphic>
      </p:graphicFrame>
      <p:sp>
        <p:nvSpPr>
          <p:cNvPr id="11283" name="Text Box 19"/>
          <p:cNvSpPr txBox="1">
            <a:spLocks noChangeArrowheads="1"/>
          </p:cNvSpPr>
          <p:nvPr/>
        </p:nvSpPr>
        <p:spPr bwMode="auto">
          <a:xfrm>
            <a:off x="3276600" y="5715000"/>
            <a:ext cx="4811486" cy="648512"/>
          </a:xfrm>
          <a:prstGeom prst="rect">
            <a:avLst/>
          </a:prstGeom>
          <a:noFill/>
          <a:ln w="9525">
            <a:noFill/>
            <a:round/>
            <a:headEnd/>
            <a:tailEnd/>
          </a:ln>
        </p:spPr>
        <p:txBody>
          <a:bodyPr wrap="square"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chemeClr val="accent1">
                    <a:lumMod val="75000"/>
                  </a:schemeClr>
                </a:solidFill>
                <a:latin typeface="+mn-lt"/>
              </a:rPr>
              <a:t>Coupled vector </a:t>
            </a:r>
            <a:r>
              <a:rPr lang="en-GB" dirty="0" err="1" smtClean="0">
                <a:solidFill>
                  <a:schemeClr val="accent1">
                    <a:lumMod val="75000"/>
                  </a:schemeClr>
                </a:solidFill>
                <a:latin typeface="+mn-lt"/>
              </a:rPr>
              <a:t>ODEs</a:t>
            </a:r>
            <a:r>
              <a:rPr lang="en-GB" dirty="0" smtClean="0">
                <a:solidFill>
                  <a:schemeClr val="accent1">
                    <a:lumMod val="75000"/>
                  </a:schemeClr>
                </a:solidFill>
                <a:latin typeface="+mn-lt"/>
              </a:rPr>
              <a:t> in 3-D</a:t>
            </a: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chemeClr val="accent1">
                    <a:lumMod val="75000"/>
                  </a:schemeClr>
                </a:solidFill>
                <a:latin typeface="+mn-lt"/>
              </a:rPr>
              <a:t>Solved using initial </a:t>
            </a:r>
            <a:r>
              <a:rPr lang="en-GB" dirty="0">
                <a:solidFill>
                  <a:schemeClr val="accent1">
                    <a:lumMod val="75000"/>
                  </a:schemeClr>
                </a:solidFill>
                <a:latin typeface="+mn-lt"/>
              </a:rPr>
              <a:t>c</a:t>
            </a:r>
            <a:r>
              <a:rPr lang="en-GB" dirty="0" smtClean="0">
                <a:solidFill>
                  <a:schemeClr val="accent1">
                    <a:lumMod val="75000"/>
                  </a:schemeClr>
                </a:solidFill>
                <a:latin typeface="+mn-lt"/>
              </a:rPr>
              <a:t>onditions &amp; marching solution</a:t>
            </a:r>
            <a:endParaRPr lang="en-GB" dirty="0">
              <a:solidFill>
                <a:schemeClr val="accent1">
                  <a:lumMod val="75000"/>
                </a:schemeClr>
              </a:solidFill>
              <a:latin typeface="+mn-lt"/>
            </a:endParaRPr>
          </a:p>
        </p:txBody>
      </p:sp>
      <p:sp>
        <p:nvSpPr>
          <p:cNvPr id="22" name="TextBox 21"/>
          <p:cNvSpPr txBox="1"/>
          <p:nvPr/>
        </p:nvSpPr>
        <p:spPr>
          <a:xfrm>
            <a:off x="7391400" y="4953000"/>
            <a:ext cx="1524000" cy="369332"/>
          </a:xfrm>
          <a:prstGeom prst="rect">
            <a:avLst/>
          </a:prstGeom>
          <a:noFill/>
        </p:spPr>
        <p:txBody>
          <a:bodyPr wrap="square" rtlCol="0">
            <a:spAutoFit/>
          </a:bodyPr>
          <a:lstStyle/>
          <a:p>
            <a:r>
              <a:rPr lang="en-US" dirty="0" smtClean="0">
                <a:solidFill>
                  <a:schemeClr val="accent1">
                    <a:lumMod val="75000"/>
                  </a:schemeClr>
                </a:solidFill>
                <a:latin typeface="+mn-lt"/>
              </a:rPr>
              <a:t>this model</a:t>
            </a:r>
            <a:endParaRPr lang="en-US" dirty="0">
              <a:solidFill>
                <a:schemeClr val="accent1">
                  <a:lumMod val="75000"/>
                </a:schemeClr>
              </a:solidFill>
              <a:latin typeface="+mn-lt"/>
            </a:endParaRPr>
          </a:p>
        </p:txBody>
      </p:sp>
      <p:sp>
        <p:nvSpPr>
          <p:cNvPr id="23" name="TextBox 22"/>
          <p:cNvSpPr txBox="1"/>
          <p:nvPr/>
        </p:nvSpPr>
        <p:spPr>
          <a:xfrm>
            <a:off x="7391400" y="3849469"/>
            <a:ext cx="1524000" cy="646331"/>
          </a:xfrm>
          <a:prstGeom prst="rect">
            <a:avLst/>
          </a:prstGeom>
          <a:noFill/>
        </p:spPr>
        <p:txBody>
          <a:bodyPr wrap="square" rtlCol="0">
            <a:spAutoFit/>
          </a:bodyPr>
          <a:lstStyle/>
          <a:p>
            <a:r>
              <a:rPr lang="en-US" dirty="0" smtClean="0">
                <a:solidFill>
                  <a:schemeClr val="accent1">
                    <a:lumMod val="75000"/>
                  </a:schemeClr>
                </a:solidFill>
                <a:latin typeface="+mn-lt"/>
              </a:rPr>
              <a:t>typical eikonal solution</a:t>
            </a:r>
            <a:endParaRPr lang="en-US" dirty="0">
              <a:solidFill>
                <a:schemeClr val="accent1">
                  <a:lumMod val="75000"/>
                </a:schemeClr>
              </a:solidFill>
              <a:latin typeface="+mn-lt"/>
            </a:endParaRPr>
          </a:p>
        </p:txBody>
      </p:sp>
      <p:sp>
        <p:nvSpPr>
          <p:cNvPr id="24" name="Slide Number Placeholder 23"/>
          <p:cNvSpPr>
            <a:spLocks noGrp="1"/>
          </p:cNvSpPr>
          <p:nvPr>
            <p:ph type="sldNum" sz="quarter" idx="11"/>
          </p:nvPr>
        </p:nvSpPr>
        <p:spPr/>
        <p:txBody>
          <a:bodyPr/>
          <a:lstStyle/>
          <a:p>
            <a:pPr>
              <a:defRPr/>
            </a:pPr>
            <a:r>
              <a:rPr lang="en-US" smtClean="0"/>
              <a:t>SLIDE </a:t>
            </a:r>
            <a:fld id="{857DA36E-DC93-4A7D-8675-5EE72DD4CCC7}" type="slidenum">
              <a:rPr lang="en-US" smtClean="0"/>
              <a:pPr>
                <a:defRPr/>
              </a:pPr>
              <a:t>6</a:t>
            </a:fld>
            <a:endParaRPr lang="en-US"/>
          </a:p>
        </p:txBody>
      </p:sp>
      <p:sp>
        <p:nvSpPr>
          <p:cNvPr id="26" name="Rectangle 25"/>
          <p:cNvSpPr/>
          <p:nvPr/>
        </p:nvSpPr>
        <p:spPr bwMode="auto">
          <a:xfrm>
            <a:off x="3886200" y="4629150"/>
            <a:ext cx="3228975" cy="1038225"/>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Ray Tracing in Spherical/Time Coordinates</a:t>
            </a:r>
            <a:endParaRPr lang="en-US" dirty="0"/>
          </a:p>
        </p:txBody>
      </p:sp>
      <p:grpSp>
        <p:nvGrpSpPr>
          <p:cNvPr id="2" name="Group 78"/>
          <p:cNvGrpSpPr/>
          <p:nvPr/>
        </p:nvGrpSpPr>
        <p:grpSpPr>
          <a:xfrm>
            <a:off x="4607509" y="2819400"/>
            <a:ext cx="4318110" cy="2806244"/>
            <a:chOff x="4607509" y="2743200"/>
            <a:chExt cx="4318110" cy="2806244"/>
          </a:xfrm>
        </p:grpSpPr>
        <p:sp>
          <p:nvSpPr>
            <p:cNvPr id="13" name="Rectangle 10"/>
            <p:cNvSpPr>
              <a:spLocks noChangeArrowheads="1"/>
            </p:cNvSpPr>
            <p:nvPr/>
          </p:nvSpPr>
          <p:spPr bwMode="auto">
            <a:xfrm>
              <a:off x="4607509" y="3695700"/>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14" name="Freeform 11"/>
            <p:cNvSpPr>
              <a:spLocks noChangeArrowheads="1"/>
            </p:cNvSpPr>
            <p:nvPr/>
          </p:nvSpPr>
          <p:spPr bwMode="auto">
            <a:xfrm>
              <a:off x="5486400" y="3124200"/>
              <a:ext cx="2582862" cy="2128838"/>
            </a:xfrm>
            <a:custGeom>
              <a:avLst/>
              <a:gdLst/>
              <a:ahLst/>
              <a:cxnLst>
                <a:cxn ang="0">
                  <a:pos x="731" y="2"/>
                </a:cxn>
                <a:cxn ang="0">
                  <a:pos x="610" y="21"/>
                </a:cxn>
                <a:cxn ang="0">
                  <a:pos x="497" y="52"/>
                </a:cxn>
                <a:cxn ang="0">
                  <a:pos x="391" y="96"/>
                </a:cxn>
                <a:cxn ang="0">
                  <a:pos x="297" y="151"/>
                </a:cxn>
                <a:cxn ang="0">
                  <a:pos x="211" y="219"/>
                </a:cxn>
                <a:cxn ang="0">
                  <a:pos x="140" y="295"/>
                </a:cxn>
                <a:cxn ang="0">
                  <a:pos x="80" y="378"/>
                </a:cxn>
                <a:cxn ang="0">
                  <a:pos x="36" y="470"/>
                </a:cxn>
                <a:cxn ang="0">
                  <a:pos x="9" y="568"/>
                </a:cxn>
                <a:cxn ang="0">
                  <a:pos x="0" y="670"/>
                </a:cxn>
                <a:cxn ang="0">
                  <a:pos x="9" y="771"/>
                </a:cxn>
                <a:cxn ang="0">
                  <a:pos x="36" y="869"/>
                </a:cxn>
                <a:cxn ang="0">
                  <a:pos x="80" y="961"/>
                </a:cxn>
                <a:cxn ang="0">
                  <a:pos x="140" y="1046"/>
                </a:cxn>
                <a:cxn ang="0">
                  <a:pos x="211" y="1120"/>
                </a:cxn>
                <a:cxn ang="0">
                  <a:pos x="297" y="1188"/>
                </a:cxn>
                <a:cxn ang="0">
                  <a:pos x="391" y="1243"/>
                </a:cxn>
                <a:cxn ang="0">
                  <a:pos x="497" y="1287"/>
                </a:cxn>
                <a:cxn ang="0">
                  <a:pos x="610" y="1318"/>
                </a:cxn>
                <a:cxn ang="0">
                  <a:pos x="731" y="1337"/>
                </a:cxn>
                <a:cxn ang="0">
                  <a:pos x="856" y="1339"/>
                </a:cxn>
                <a:cxn ang="0">
                  <a:pos x="979" y="1326"/>
                </a:cxn>
                <a:cxn ang="0">
                  <a:pos x="1094" y="1299"/>
                </a:cxn>
                <a:cxn ang="0">
                  <a:pos x="1201" y="1259"/>
                </a:cxn>
                <a:cxn ang="0">
                  <a:pos x="1301" y="1207"/>
                </a:cxn>
                <a:cxn ang="0">
                  <a:pos x="1389" y="1143"/>
                </a:cxn>
                <a:cxn ang="0">
                  <a:pos x="1466" y="1071"/>
                </a:cxn>
                <a:cxn ang="0">
                  <a:pos x="1529" y="990"/>
                </a:cxn>
                <a:cxn ang="0">
                  <a:pos x="1577" y="900"/>
                </a:cxn>
                <a:cxn ang="0">
                  <a:pos x="1612" y="806"/>
                </a:cxn>
                <a:cxn ang="0">
                  <a:pos x="1625" y="704"/>
                </a:cxn>
                <a:cxn ang="0">
                  <a:pos x="1623" y="600"/>
                </a:cxn>
                <a:cxn ang="0">
                  <a:pos x="1602" y="503"/>
                </a:cxn>
                <a:cxn ang="0">
                  <a:pos x="1564" y="409"/>
                </a:cxn>
                <a:cxn ang="0">
                  <a:pos x="1510" y="322"/>
                </a:cxn>
                <a:cxn ang="0">
                  <a:pos x="1441" y="244"/>
                </a:cxn>
                <a:cxn ang="0">
                  <a:pos x="1361" y="173"/>
                </a:cxn>
                <a:cxn ang="0">
                  <a:pos x="1268" y="113"/>
                </a:cxn>
                <a:cxn ang="0">
                  <a:pos x="1167" y="65"/>
                </a:cxn>
                <a:cxn ang="0">
                  <a:pos x="1055" y="29"/>
                </a:cxn>
                <a:cxn ang="0">
                  <a:pos x="938" y="8"/>
                </a:cxn>
                <a:cxn ang="0">
                  <a:pos x="814" y="0"/>
                </a:cxn>
              </a:cxnLst>
              <a:rect l="0" t="0" r="r" b="b"/>
              <a:pathLst>
                <a:path w="1627" h="1341">
                  <a:moveTo>
                    <a:pt x="814" y="0"/>
                  </a:moveTo>
                  <a:lnTo>
                    <a:pt x="771" y="0"/>
                  </a:lnTo>
                  <a:lnTo>
                    <a:pt x="731" y="2"/>
                  </a:lnTo>
                  <a:lnTo>
                    <a:pt x="691" y="8"/>
                  </a:lnTo>
                  <a:lnTo>
                    <a:pt x="649" y="13"/>
                  </a:lnTo>
                  <a:lnTo>
                    <a:pt x="610" y="21"/>
                  </a:lnTo>
                  <a:lnTo>
                    <a:pt x="572" y="29"/>
                  </a:lnTo>
                  <a:lnTo>
                    <a:pt x="533" y="40"/>
                  </a:lnTo>
                  <a:lnTo>
                    <a:pt x="497" y="52"/>
                  </a:lnTo>
                  <a:lnTo>
                    <a:pt x="460" y="65"/>
                  </a:lnTo>
                  <a:lnTo>
                    <a:pt x="426" y="80"/>
                  </a:lnTo>
                  <a:lnTo>
                    <a:pt x="391" y="96"/>
                  </a:lnTo>
                  <a:lnTo>
                    <a:pt x="359" y="113"/>
                  </a:lnTo>
                  <a:lnTo>
                    <a:pt x="326" y="132"/>
                  </a:lnTo>
                  <a:lnTo>
                    <a:pt x="297" y="151"/>
                  </a:lnTo>
                  <a:lnTo>
                    <a:pt x="267" y="173"/>
                  </a:lnTo>
                  <a:lnTo>
                    <a:pt x="240" y="196"/>
                  </a:lnTo>
                  <a:lnTo>
                    <a:pt x="211" y="219"/>
                  </a:lnTo>
                  <a:lnTo>
                    <a:pt x="186" y="244"/>
                  </a:lnTo>
                  <a:lnTo>
                    <a:pt x="161" y="268"/>
                  </a:lnTo>
                  <a:lnTo>
                    <a:pt x="140" y="295"/>
                  </a:lnTo>
                  <a:lnTo>
                    <a:pt x="119" y="322"/>
                  </a:lnTo>
                  <a:lnTo>
                    <a:pt x="98" y="349"/>
                  </a:lnTo>
                  <a:lnTo>
                    <a:pt x="80" y="378"/>
                  </a:lnTo>
                  <a:lnTo>
                    <a:pt x="63" y="409"/>
                  </a:lnTo>
                  <a:lnTo>
                    <a:pt x="50" y="439"/>
                  </a:lnTo>
                  <a:lnTo>
                    <a:pt x="36" y="470"/>
                  </a:lnTo>
                  <a:lnTo>
                    <a:pt x="25" y="503"/>
                  </a:lnTo>
                  <a:lnTo>
                    <a:pt x="17" y="535"/>
                  </a:lnTo>
                  <a:lnTo>
                    <a:pt x="9" y="568"/>
                  </a:lnTo>
                  <a:lnTo>
                    <a:pt x="4" y="600"/>
                  </a:lnTo>
                  <a:lnTo>
                    <a:pt x="2" y="635"/>
                  </a:lnTo>
                  <a:lnTo>
                    <a:pt x="0" y="670"/>
                  </a:lnTo>
                  <a:lnTo>
                    <a:pt x="2" y="704"/>
                  </a:lnTo>
                  <a:lnTo>
                    <a:pt x="4" y="739"/>
                  </a:lnTo>
                  <a:lnTo>
                    <a:pt x="9" y="771"/>
                  </a:lnTo>
                  <a:lnTo>
                    <a:pt x="17" y="806"/>
                  </a:lnTo>
                  <a:lnTo>
                    <a:pt x="25" y="836"/>
                  </a:lnTo>
                  <a:lnTo>
                    <a:pt x="36" y="869"/>
                  </a:lnTo>
                  <a:lnTo>
                    <a:pt x="50" y="900"/>
                  </a:lnTo>
                  <a:lnTo>
                    <a:pt x="63" y="930"/>
                  </a:lnTo>
                  <a:lnTo>
                    <a:pt x="80" y="961"/>
                  </a:lnTo>
                  <a:lnTo>
                    <a:pt x="98" y="990"/>
                  </a:lnTo>
                  <a:lnTo>
                    <a:pt x="119" y="1019"/>
                  </a:lnTo>
                  <a:lnTo>
                    <a:pt x="140" y="1046"/>
                  </a:lnTo>
                  <a:lnTo>
                    <a:pt x="161" y="1071"/>
                  </a:lnTo>
                  <a:lnTo>
                    <a:pt x="186" y="1095"/>
                  </a:lnTo>
                  <a:lnTo>
                    <a:pt x="211" y="1120"/>
                  </a:lnTo>
                  <a:lnTo>
                    <a:pt x="240" y="1143"/>
                  </a:lnTo>
                  <a:lnTo>
                    <a:pt x="267" y="1166"/>
                  </a:lnTo>
                  <a:lnTo>
                    <a:pt x="297" y="1188"/>
                  </a:lnTo>
                  <a:lnTo>
                    <a:pt x="326" y="1207"/>
                  </a:lnTo>
                  <a:lnTo>
                    <a:pt x="359" y="1226"/>
                  </a:lnTo>
                  <a:lnTo>
                    <a:pt x="391" y="1243"/>
                  </a:lnTo>
                  <a:lnTo>
                    <a:pt x="426" y="1259"/>
                  </a:lnTo>
                  <a:lnTo>
                    <a:pt x="460" y="1274"/>
                  </a:lnTo>
                  <a:lnTo>
                    <a:pt x="497" y="1287"/>
                  </a:lnTo>
                  <a:lnTo>
                    <a:pt x="533" y="1299"/>
                  </a:lnTo>
                  <a:lnTo>
                    <a:pt x="572" y="1310"/>
                  </a:lnTo>
                  <a:lnTo>
                    <a:pt x="610" y="1318"/>
                  </a:lnTo>
                  <a:lnTo>
                    <a:pt x="649" y="1326"/>
                  </a:lnTo>
                  <a:lnTo>
                    <a:pt x="691" y="1331"/>
                  </a:lnTo>
                  <a:lnTo>
                    <a:pt x="731" y="1337"/>
                  </a:lnTo>
                  <a:lnTo>
                    <a:pt x="771" y="1339"/>
                  </a:lnTo>
                  <a:lnTo>
                    <a:pt x="814" y="1341"/>
                  </a:lnTo>
                  <a:lnTo>
                    <a:pt x="856" y="1339"/>
                  </a:lnTo>
                  <a:lnTo>
                    <a:pt x="896" y="1337"/>
                  </a:lnTo>
                  <a:lnTo>
                    <a:pt x="938" y="1331"/>
                  </a:lnTo>
                  <a:lnTo>
                    <a:pt x="979" y="1326"/>
                  </a:lnTo>
                  <a:lnTo>
                    <a:pt x="1017" y="1318"/>
                  </a:lnTo>
                  <a:lnTo>
                    <a:pt x="1055" y="1310"/>
                  </a:lnTo>
                  <a:lnTo>
                    <a:pt x="1094" y="1299"/>
                  </a:lnTo>
                  <a:lnTo>
                    <a:pt x="1130" y="1287"/>
                  </a:lnTo>
                  <a:lnTo>
                    <a:pt x="1167" y="1274"/>
                  </a:lnTo>
                  <a:lnTo>
                    <a:pt x="1201" y="1259"/>
                  </a:lnTo>
                  <a:lnTo>
                    <a:pt x="1236" y="1243"/>
                  </a:lnTo>
                  <a:lnTo>
                    <a:pt x="1268" y="1226"/>
                  </a:lnTo>
                  <a:lnTo>
                    <a:pt x="1301" y="1207"/>
                  </a:lnTo>
                  <a:lnTo>
                    <a:pt x="1332" y="1188"/>
                  </a:lnTo>
                  <a:lnTo>
                    <a:pt x="1361" y="1166"/>
                  </a:lnTo>
                  <a:lnTo>
                    <a:pt x="1389" y="1143"/>
                  </a:lnTo>
                  <a:lnTo>
                    <a:pt x="1416" y="1120"/>
                  </a:lnTo>
                  <a:lnTo>
                    <a:pt x="1441" y="1095"/>
                  </a:lnTo>
                  <a:lnTo>
                    <a:pt x="1466" y="1071"/>
                  </a:lnTo>
                  <a:lnTo>
                    <a:pt x="1489" y="1046"/>
                  </a:lnTo>
                  <a:lnTo>
                    <a:pt x="1510" y="1019"/>
                  </a:lnTo>
                  <a:lnTo>
                    <a:pt x="1529" y="990"/>
                  </a:lnTo>
                  <a:lnTo>
                    <a:pt x="1547" y="961"/>
                  </a:lnTo>
                  <a:lnTo>
                    <a:pt x="1564" y="930"/>
                  </a:lnTo>
                  <a:lnTo>
                    <a:pt x="1577" y="900"/>
                  </a:lnTo>
                  <a:lnTo>
                    <a:pt x="1591" y="869"/>
                  </a:lnTo>
                  <a:lnTo>
                    <a:pt x="1602" y="836"/>
                  </a:lnTo>
                  <a:lnTo>
                    <a:pt x="1612" y="806"/>
                  </a:lnTo>
                  <a:lnTo>
                    <a:pt x="1618" y="771"/>
                  </a:lnTo>
                  <a:lnTo>
                    <a:pt x="1623" y="739"/>
                  </a:lnTo>
                  <a:lnTo>
                    <a:pt x="1625" y="704"/>
                  </a:lnTo>
                  <a:lnTo>
                    <a:pt x="1627" y="670"/>
                  </a:lnTo>
                  <a:lnTo>
                    <a:pt x="1625" y="635"/>
                  </a:lnTo>
                  <a:lnTo>
                    <a:pt x="1623" y="600"/>
                  </a:lnTo>
                  <a:lnTo>
                    <a:pt x="1618" y="568"/>
                  </a:lnTo>
                  <a:lnTo>
                    <a:pt x="1612" y="535"/>
                  </a:lnTo>
                  <a:lnTo>
                    <a:pt x="1602" y="503"/>
                  </a:lnTo>
                  <a:lnTo>
                    <a:pt x="1591" y="470"/>
                  </a:lnTo>
                  <a:lnTo>
                    <a:pt x="1577" y="439"/>
                  </a:lnTo>
                  <a:lnTo>
                    <a:pt x="1564" y="409"/>
                  </a:lnTo>
                  <a:lnTo>
                    <a:pt x="1547" y="378"/>
                  </a:lnTo>
                  <a:lnTo>
                    <a:pt x="1529" y="349"/>
                  </a:lnTo>
                  <a:lnTo>
                    <a:pt x="1510" y="322"/>
                  </a:lnTo>
                  <a:lnTo>
                    <a:pt x="1489" y="295"/>
                  </a:lnTo>
                  <a:lnTo>
                    <a:pt x="1466" y="268"/>
                  </a:lnTo>
                  <a:lnTo>
                    <a:pt x="1441" y="244"/>
                  </a:lnTo>
                  <a:lnTo>
                    <a:pt x="1416" y="219"/>
                  </a:lnTo>
                  <a:lnTo>
                    <a:pt x="1389" y="196"/>
                  </a:lnTo>
                  <a:lnTo>
                    <a:pt x="1361" y="173"/>
                  </a:lnTo>
                  <a:lnTo>
                    <a:pt x="1332" y="151"/>
                  </a:lnTo>
                  <a:lnTo>
                    <a:pt x="1301" y="132"/>
                  </a:lnTo>
                  <a:lnTo>
                    <a:pt x="1268" y="113"/>
                  </a:lnTo>
                  <a:lnTo>
                    <a:pt x="1236" y="96"/>
                  </a:lnTo>
                  <a:lnTo>
                    <a:pt x="1201" y="80"/>
                  </a:lnTo>
                  <a:lnTo>
                    <a:pt x="1167" y="65"/>
                  </a:lnTo>
                  <a:lnTo>
                    <a:pt x="1130" y="52"/>
                  </a:lnTo>
                  <a:lnTo>
                    <a:pt x="1094" y="40"/>
                  </a:lnTo>
                  <a:lnTo>
                    <a:pt x="1055" y="29"/>
                  </a:lnTo>
                  <a:lnTo>
                    <a:pt x="1017" y="21"/>
                  </a:lnTo>
                  <a:lnTo>
                    <a:pt x="979" y="13"/>
                  </a:lnTo>
                  <a:lnTo>
                    <a:pt x="938" y="8"/>
                  </a:lnTo>
                  <a:lnTo>
                    <a:pt x="896" y="2"/>
                  </a:lnTo>
                  <a:lnTo>
                    <a:pt x="856" y="0"/>
                  </a:lnTo>
                  <a:lnTo>
                    <a:pt x="814" y="0"/>
                  </a:lnTo>
                </a:path>
              </a:pathLst>
            </a:custGeom>
            <a:solidFill>
              <a:schemeClr val="accent1">
                <a:lumMod val="20000"/>
                <a:lumOff val="80000"/>
              </a:schemeClr>
            </a:solidFill>
            <a:ln w="6480">
              <a:solidFill>
                <a:srgbClr val="000000"/>
              </a:solidFill>
              <a:round/>
              <a:headEnd/>
              <a:tailEnd/>
            </a:ln>
            <a:effectLst/>
          </p:spPr>
          <p:txBody>
            <a:bodyPr wrap="none" anchor="ctr"/>
            <a:lstStyle/>
            <a:p>
              <a:endParaRPr lang="en-US">
                <a:solidFill>
                  <a:schemeClr val="bg2">
                    <a:lumMod val="25000"/>
                  </a:schemeClr>
                </a:solidFill>
                <a:latin typeface="+mn-lt"/>
              </a:endParaRPr>
            </a:p>
          </p:txBody>
        </p:sp>
        <p:sp>
          <p:nvSpPr>
            <p:cNvPr id="15" name="Line 12"/>
            <p:cNvSpPr>
              <a:spLocks noChangeShapeType="1"/>
            </p:cNvSpPr>
            <p:nvPr/>
          </p:nvSpPr>
          <p:spPr bwMode="auto">
            <a:xfrm>
              <a:off x="6772275" y="2981325"/>
              <a:ext cx="1587" cy="2490788"/>
            </a:xfrm>
            <a:prstGeom prst="line">
              <a:avLst/>
            </a:prstGeom>
            <a:noFill/>
            <a:ln w="6480">
              <a:solidFill>
                <a:srgbClr val="000000"/>
              </a:solidFill>
              <a:miter lim="800000"/>
              <a:headEnd/>
              <a:tailEnd/>
            </a:ln>
            <a:effectLst/>
          </p:spPr>
          <p:txBody>
            <a:bodyPr/>
            <a:lstStyle/>
            <a:p>
              <a:endParaRPr lang="en-US">
                <a:solidFill>
                  <a:schemeClr val="bg2">
                    <a:lumMod val="25000"/>
                  </a:schemeClr>
                </a:solidFill>
                <a:latin typeface="+mn-lt"/>
              </a:endParaRPr>
            </a:p>
          </p:txBody>
        </p:sp>
        <p:sp>
          <p:nvSpPr>
            <p:cNvPr id="16" name="Line 13"/>
            <p:cNvSpPr>
              <a:spLocks noChangeShapeType="1"/>
            </p:cNvSpPr>
            <p:nvPr/>
          </p:nvSpPr>
          <p:spPr bwMode="auto">
            <a:xfrm>
              <a:off x="5257800" y="4181475"/>
              <a:ext cx="3025775" cy="1588"/>
            </a:xfrm>
            <a:prstGeom prst="line">
              <a:avLst/>
            </a:prstGeom>
            <a:noFill/>
            <a:ln w="6480">
              <a:solidFill>
                <a:srgbClr val="000000"/>
              </a:solidFill>
              <a:miter lim="800000"/>
              <a:headEnd/>
              <a:tailEnd/>
            </a:ln>
            <a:effectLst/>
          </p:spPr>
          <p:txBody>
            <a:bodyPr/>
            <a:lstStyle/>
            <a:p>
              <a:endParaRPr lang="en-US">
                <a:solidFill>
                  <a:schemeClr val="bg2">
                    <a:lumMod val="25000"/>
                  </a:schemeClr>
                </a:solidFill>
                <a:latin typeface="+mn-lt"/>
              </a:endParaRPr>
            </a:p>
          </p:txBody>
        </p:sp>
        <p:sp>
          <p:nvSpPr>
            <p:cNvPr id="17" name="Line 14"/>
            <p:cNvSpPr>
              <a:spLocks noChangeShapeType="1"/>
            </p:cNvSpPr>
            <p:nvPr/>
          </p:nvSpPr>
          <p:spPr bwMode="auto">
            <a:xfrm flipV="1">
              <a:off x="6772275" y="3351213"/>
              <a:ext cx="636587" cy="1296987"/>
            </a:xfrm>
            <a:prstGeom prst="line">
              <a:avLst/>
            </a:prstGeom>
            <a:noFill/>
            <a:ln w="6480">
              <a:solidFill>
                <a:srgbClr val="000000"/>
              </a:solidFill>
              <a:miter lim="800000"/>
              <a:headEnd/>
              <a:tailEnd/>
            </a:ln>
            <a:effectLst/>
          </p:spPr>
          <p:txBody>
            <a:bodyPr/>
            <a:lstStyle/>
            <a:p>
              <a:endParaRPr lang="en-US">
                <a:solidFill>
                  <a:schemeClr val="bg2">
                    <a:lumMod val="25000"/>
                  </a:schemeClr>
                </a:solidFill>
                <a:latin typeface="+mn-lt"/>
              </a:endParaRPr>
            </a:p>
          </p:txBody>
        </p:sp>
        <p:sp>
          <p:nvSpPr>
            <p:cNvPr id="18" name="Freeform 15"/>
            <p:cNvSpPr>
              <a:spLocks noChangeArrowheads="1"/>
            </p:cNvSpPr>
            <p:nvPr/>
          </p:nvSpPr>
          <p:spPr bwMode="auto">
            <a:xfrm>
              <a:off x="7372350" y="3276600"/>
              <a:ext cx="90487" cy="112713"/>
            </a:xfrm>
            <a:custGeom>
              <a:avLst/>
              <a:gdLst/>
              <a:ahLst/>
              <a:cxnLst>
                <a:cxn ang="0">
                  <a:pos x="57" y="71"/>
                </a:cxn>
                <a:cxn ang="0">
                  <a:pos x="57" y="0"/>
                </a:cxn>
                <a:cxn ang="0">
                  <a:pos x="0" y="42"/>
                </a:cxn>
                <a:cxn ang="0">
                  <a:pos x="57" y="71"/>
                </a:cxn>
              </a:cxnLst>
              <a:rect l="0" t="0" r="r" b="b"/>
              <a:pathLst>
                <a:path w="57" h="71">
                  <a:moveTo>
                    <a:pt x="57" y="71"/>
                  </a:moveTo>
                  <a:lnTo>
                    <a:pt x="57" y="0"/>
                  </a:lnTo>
                  <a:lnTo>
                    <a:pt x="0" y="42"/>
                  </a:lnTo>
                  <a:lnTo>
                    <a:pt x="57" y="71"/>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19" name="Freeform 16"/>
            <p:cNvSpPr>
              <a:spLocks noChangeArrowheads="1"/>
            </p:cNvSpPr>
            <p:nvPr/>
          </p:nvSpPr>
          <p:spPr bwMode="auto">
            <a:xfrm>
              <a:off x="7167562" y="4059238"/>
              <a:ext cx="61913" cy="128587"/>
            </a:xfrm>
            <a:custGeom>
              <a:avLst/>
              <a:gdLst/>
              <a:ahLst/>
              <a:cxnLst>
                <a:cxn ang="0">
                  <a:pos x="0" y="0"/>
                </a:cxn>
                <a:cxn ang="0">
                  <a:pos x="29" y="33"/>
                </a:cxn>
                <a:cxn ang="0">
                  <a:pos x="33" y="57"/>
                </a:cxn>
                <a:cxn ang="0">
                  <a:pos x="39" y="81"/>
                </a:cxn>
              </a:cxnLst>
              <a:rect l="0" t="0" r="r" b="b"/>
              <a:pathLst>
                <a:path w="39" h="81">
                  <a:moveTo>
                    <a:pt x="0" y="0"/>
                  </a:moveTo>
                  <a:lnTo>
                    <a:pt x="29" y="33"/>
                  </a:lnTo>
                  <a:lnTo>
                    <a:pt x="33" y="57"/>
                  </a:lnTo>
                  <a:lnTo>
                    <a:pt x="39" y="81"/>
                  </a:lnTo>
                </a:path>
              </a:pathLst>
            </a:custGeom>
            <a:noFill/>
            <a:ln w="6480">
              <a:solidFill>
                <a:srgbClr val="000000"/>
              </a:solidFill>
              <a:round/>
              <a:headEnd/>
              <a:tailEnd/>
            </a:ln>
            <a:effectLst/>
          </p:spPr>
          <p:txBody>
            <a:bodyPr wrap="none" anchor="ctr"/>
            <a:lstStyle/>
            <a:p>
              <a:endParaRPr lang="en-US">
                <a:solidFill>
                  <a:schemeClr val="bg2">
                    <a:lumMod val="25000"/>
                  </a:schemeClr>
                </a:solidFill>
                <a:latin typeface="+mn-lt"/>
              </a:endParaRPr>
            </a:p>
          </p:txBody>
        </p:sp>
        <p:sp>
          <p:nvSpPr>
            <p:cNvPr id="20" name="Freeform 17"/>
            <p:cNvSpPr>
              <a:spLocks noChangeArrowheads="1"/>
            </p:cNvSpPr>
            <p:nvPr/>
          </p:nvSpPr>
          <p:spPr bwMode="auto">
            <a:xfrm>
              <a:off x="7083425" y="4019550"/>
              <a:ext cx="106362" cy="92075"/>
            </a:xfrm>
            <a:custGeom>
              <a:avLst/>
              <a:gdLst/>
              <a:ahLst/>
              <a:cxnLst>
                <a:cxn ang="0">
                  <a:pos x="67" y="0"/>
                </a:cxn>
                <a:cxn ang="0">
                  <a:pos x="0" y="10"/>
                </a:cxn>
                <a:cxn ang="0">
                  <a:pos x="44" y="58"/>
                </a:cxn>
                <a:cxn ang="0">
                  <a:pos x="67" y="0"/>
                </a:cxn>
              </a:cxnLst>
              <a:rect l="0" t="0" r="r" b="b"/>
              <a:pathLst>
                <a:path w="67" h="58">
                  <a:moveTo>
                    <a:pt x="67" y="0"/>
                  </a:moveTo>
                  <a:lnTo>
                    <a:pt x="0" y="10"/>
                  </a:lnTo>
                  <a:lnTo>
                    <a:pt x="44" y="58"/>
                  </a:lnTo>
                  <a:lnTo>
                    <a:pt x="67"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21" name="Freeform 18"/>
            <p:cNvSpPr>
              <a:spLocks noChangeArrowheads="1"/>
            </p:cNvSpPr>
            <p:nvPr/>
          </p:nvSpPr>
          <p:spPr bwMode="auto">
            <a:xfrm>
              <a:off x="6619875" y="5319713"/>
              <a:ext cx="304800" cy="138112"/>
            </a:xfrm>
            <a:custGeom>
              <a:avLst/>
              <a:gdLst/>
              <a:ahLst/>
              <a:cxnLst>
                <a:cxn ang="0">
                  <a:pos x="176" y="67"/>
                </a:cxn>
                <a:cxn ang="0">
                  <a:pos x="186" y="58"/>
                </a:cxn>
                <a:cxn ang="0">
                  <a:pos x="192" y="48"/>
                </a:cxn>
                <a:cxn ang="0">
                  <a:pos x="182" y="29"/>
                </a:cxn>
                <a:cxn ang="0">
                  <a:pos x="163" y="16"/>
                </a:cxn>
                <a:cxn ang="0">
                  <a:pos x="134" y="6"/>
                </a:cxn>
                <a:cxn ang="0">
                  <a:pos x="96" y="0"/>
                </a:cxn>
                <a:cxn ang="0">
                  <a:pos x="57" y="6"/>
                </a:cxn>
                <a:cxn ang="0">
                  <a:pos x="29" y="16"/>
                </a:cxn>
                <a:cxn ang="0">
                  <a:pos x="9" y="29"/>
                </a:cxn>
                <a:cxn ang="0">
                  <a:pos x="0" y="48"/>
                </a:cxn>
                <a:cxn ang="0">
                  <a:pos x="6" y="58"/>
                </a:cxn>
                <a:cxn ang="0">
                  <a:pos x="9" y="67"/>
                </a:cxn>
                <a:cxn ang="0">
                  <a:pos x="25" y="77"/>
                </a:cxn>
                <a:cxn ang="0">
                  <a:pos x="42" y="87"/>
                </a:cxn>
              </a:cxnLst>
              <a:rect l="0" t="0" r="r" b="b"/>
              <a:pathLst>
                <a:path w="192" h="87">
                  <a:moveTo>
                    <a:pt x="176" y="67"/>
                  </a:moveTo>
                  <a:lnTo>
                    <a:pt x="186" y="58"/>
                  </a:lnTo>
                  <a:lnTo>
                    <a:pt x="192" y="48"/>
                  </a:lnTo>
                  <a:lnTo>
                    <a:pt x="182" y="29"/>
                  </a:lnTo>
                  <a:lnTo>
                    <a:pt x="163" y="16"/>
                  </a:lnTo>
                  <a:lnTo>
                    <a:pt x="134" y="6"/>
                  </a:lnTo>
                  <a:lnTo>
                    <a:pt x="96" y="0"/>
                  </a:lnTo>
                  <a:lnTo>
                    <a:pt x="57" y="6"/>
                  </a:lnTo>
                  <a:lnTo>
                    <a:pt x="29" y="16"/>
                  </a:lnTo>
                  <a:lnTo>
                    <a:pt x="9" y="29"/>
                  </a:lnTo>
                  <a:lnTo>
                    <a:pt x="0" y="48"/>
                  </a:lnTo>
                  <a:lnTo>
                    <a:pt x="6" y="58"/>
                  </a:lnTo>
                  <a:lnTo>
                    <a:pt x="9" y="67"/>
                  </a:lnTo>
                  <a:lnTo>
                    <a:pt x="25" y="77"/>
                  </a:lnTo>
                  <a:lnTo>
                    <a:pt x="42" y="87"/>
                  </a:lnTo>
                </a:path>
              </a:pathLst>
            </a:custGeom>
            <a:noFill/>
            <a:ln w="6480">
              <a:solidFill>
                <a:srgbClr val="000000"/>
              </a:solidFill>
              <a:round/>
              <a:headEnd/>
              <a:tailEnd/>
            </a:ln>
            <a:effectLst/>
          </p:spPr>
          <p:txBody>
            <a:bodyPr wrap="none" anchor="ctr"/>
            <a:lstStyle/>
            <a:p>
              <a:endParaRPr lang="en-US">
                <a:solidFill>
                  <a:schemeClr val="bg2">
                    <a:lumMod val="25000"/>
                  </a:schemeClr>
                </a:solidFill>
                <a:latin typeface="+mn-lt"/>
              </a:endParaRPr>
            </a:p>
          </p:txBody>
        </p:sp>
        <p:sp>
          <p:nvSpPr>
            <p:cNvPr id="22" name="Freeform 19"/>
            <p:cNvSpPr>
              <a:spLocks noChangeArrowheads="1"/>
            </p:cNvSpPr>
            <p:nvPr/>
          </p:nvSpPr>
          <p:spPr bwMode="auto">
            <a:xfrm>
              <a:off x="6808787" y="5389563"/>
              <a:ext cx="115888" cy="92075"/>
            </a:xfrm>
            <a:custGeom>
              <a:avLst/>
              <a:gdLst/>
              <a:ahLst/>
              <a:cxnLst>
                <a:cxn ang="0">
                  <a:pos x="48" y="0"/>
                </a:cxn>
                <a:cxn ang="0">
                  <a:pos x="0" y="58"/>
                </a:cxn>
                <a:cxn ang="0">
                  <a:pos x="73" y="58"/>
                </a:cxn>
                <a:cxn ang="0">
                  <a:pos x="48" y="0"/>
                </a:cxn>
              </a:cxnLst>
              <a:rect l="0" t="0" r="r" b="b"/>
              <a:pathLst>
                <a:path w="73" h="58">
                  <a:moveTo>
                    <a:pt x="48" y="0"/>
                  </a:moveTo>
                  <a:lnTo>
                    <a:pt x="0" y="58"/>
                  </a:lnTo>
                  <a:lnTo>
                    <a:pt x="73" y="58"/>
                  </a:lnTo>
                  <a:lnTo>
                    <a:pt x="48"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23" name="Rectangle 20"/>
            <p:cNvSpPr>
              <a:spLocks noChangeArrowheads="1"/>
            </p:cNvSpPr>
            <p:nvPr/>
          </p:nvSpPr>
          <p:spPr bwMode="auto">
            <a:xfrm>
              <a:off x="7250112" y="3959225"/>
              <a:ext cx="176213" cy="222250"/>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24" name="Rectangle 21"/>
            <p:cNvSpPr>
              <a:spLocks noChangeArrowheads="1"/>
            </p:cNvSpPr>
            <p:nvPr/>
          </p:nvSpPr>
          <p:spPr bwMode="auto">
            <a:xfrm>
              <a:off x="7276437" y="3682998"/>
              <a:ext cx="593112" cy="430887"/>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2">
                      <a:lumMod val="25000"/>
                    </a:schemeClr>
                  </a:solidFill>
                  <a:latin typeface="+mn-lt"/>
                </a:rPr>
                <a:t>latitude </a:t>
              </a: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2">
                      <a:lumMod val="25000"/>
                    </a:schemeClr>
                  </a:solidFill>
                  <a:latin typeface="+mn-lt"/>
                </a:rPr>
                <a:t>= </a:t>
              </a:r>
              <a:r>
                <a:rPr lang="en-GB" sz="1400" dirty="0" smtClean="0">
                  <a:solidFill>
                    <a:schemeClr val="bg2">
                      <a:lumMod val="25000"/>
                    </a:schemeClr>
                  </a:solidFill>
                  <a:latin typeface="Symbol" pitchFamily="18" charset="2"/>
                </a:rPr>
                <a:t>p</a:t>
              </a:r>
              <a:r>
                <a:rPr lang="en-GB" sz="1400" dirty="0" smtClean="0">
                  <a:solidFill>
                    <a:schemeClr val="bg2">
                      <a:lumMod val="25000"/>
                    </a:schemeClr>
                  </a:solidFill>
                  <a:latin typeface="+mn-lt"/>
                </a:rPr>
                <a:t>/2-</a:t>
              </a:r>
              <a:r>
                <a:rPr lang="en-GB" sz="1400" dirty="0" smtClean="0">
                  <a:solidFill>
                    <a:schemeClr val="bg2">
                      <a:lumMod val="25000"/>
                    </a:schemeClr>
                  </a:solidFill>
                  <a:latin typeface="Symbol" pitchFamily="18" charset="2"/>
                </a:rPr>
                <a:t>q</a:t>
              </a:r>
              <a:endParaRPr lang="en-GB" sz="1400" dirty="0">
                <a:solidFill>
                  <a:schemeClr val="bg2">
                    <a:lumMod val="25000"/>
                  </a:schemeClr>
                </a:solidFill>
                <a:latin typeface="Symbol" pitchFamily="18" charset="2"/>
              </a:endParaRPr>
            </a:p>
          </p:txBody>
        </p:sp>
        <p:sp>
          <p:nvSpPr>
            <p:cNvPr id="25" name="Line 22"/>
            <p:cNvSpPr>
              <a:spLocks noChangeShapeType="1"/>
            </p:cNvSpPr>
            <p:nvPr/>
          </p:nvSpPr>
          <p:spPr bwMode="auto">
            <a:xfrm flipV="1">
              <a:off x="7454900" y="3198813"/>
              <a:ext cx="30162" cy="79375"/>
            </a:xfrm>
            <a:prstGeom prst="line">
              <a:avLst/>
            </a:prstGeom>
            <a:noFill/>
            <a:ln w="6480">
              <a:solidFill>
                <a:srgbClr val="000000"/>
              </a:solidFill>
              <a:miter lim="800000"/>
              <a:headEnd/>
              <a:tailEnd/>
            </a:ln>
            <a:effectLst/>
          </p:spPr>
          <p:txBody>
            <a:bodyPr/>
            <a:lstStyle/>
            <a:p>
              <a:endParaRPr lang="en-US">
                <a:solidFill>
                  <a:schemeClr val="bg2">
                    <a:lumMod val="25000"/>
                  </a:schemeClr>
                </a:solidFill>
                <a:latin typeface="+mn-lt"/>
              </a:endParaRPr>
            </a:p>
          </p:txBody>
        </p:sp>
        <p:sp>
          <p:nvSpPr>
            <p:cNvPr id="26" name="Freeform 23"/>
            <p:cNvSpPr>
              <a:spLocks noChangeArrowheads="1"/>
            </p:cNvSpPr>
            <p:nvPr/>
          </p:nvSpPr>
          <p:spPr bwMode="auto">
            <a:xfrm>
              <a:off x="7448550" y="3124200"/>
              <a:ext cx="90487" cy="112713"/>
            </a:xfrm>
            <a:custGeom>
              <a:avLst/>
              <a:gdLst/>
              <a:ahLst/>
              <a:cxnLst>
                <a:cxn ang="0">
                  <a:pos x="57" y="71"/>
                </a:cxn>
                <a:cxn ang="0">
                  <a:pos x="57" y="0"/>
                </a:cxn>
                <a:cxn ang="0">
                  <a:pos x="0" y="42"/>
                </a:cxn>
                <a:cxn ang="0">
                  <a:pos x="57" y="71"/>
                </a:cxn>
              </a:cxnLst>
              <a:rect l="0" t="0" r="r" b="b"/>
              <a:pathLst>
                <a:path w="57" h="71">
                  <a:moveTo>
                    <a:pt x="57" y="71"/>
                  </a:moveTo>
                  <a:lnTo>
                    <a:pt x="57" y="0"/>
                  </a:lnTo>
                  <a:lnTo>
                    <a:pt x="0" y="42"/>
                  </a:lnTo>
                  <a:lnTo>
                    <a:pt x="57" y="71"/>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27" name="Rectangle 24"/>
            <p:cNvSpPr>
              <a:spLocks noChangeArrowheads="1"/>
            </p:cNvSpPr>
            <p:nvPr/>
          </p:nvSpPr>
          <p:spPr bwMode="auto">
            <a:xfrm>
              <a:off x="7858848" y="3186117"/>
              <a:ext cx="836769" cy="430887"/>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2">
                      <a:lumMod val="25000"/>
                    </a:schemeClr>
                  </a:solidFill>
                  <a:latin typeface="+mn-lt"/>
                </a:rPr>
                <a:t>altitude = </a:t>
              </a:r>
              <a:r>
                <a:rPr lang="en-GB" sz="1400" dirty="0" err="1" smtClean="0">
                  <a:solidFill>
                    <a:schemeClr val="bg2">
                      <a:lumMod val="25000"/>
                    </a:schemeClr>
                  </a:solidFill>
                  <a:latin typeface="+mn-lt"/>
                </a:rPr>
                <a:t>h</a:t>
              </a:r>
              <a:endParaRPr lang="en-GB" sz="1400" dirty="0" smtClean="0">
                <a:solidFill>
                  <a:schemeClr val="bg2">
                    <a:lumMod val="25000"/>
                  </a:schemeClr>
                </a:solidFill>
                <a:latin typeface="+mn-lt"/>
              </a:endParaRP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err="1" smtClean="0">
                  <a:solidFill>
                    <a:schemeClr val="bg2">
                      <a:lumMod val="25000"/>
                    </a:schemeClr>
                  </a:solidFill>
                  <a:latin typeface="+mn-lt"/>
                </a:rPr>
                <a:t>r</a:t>
              </a:r>
              <a:r>
                <a:rPr lang="en-GB" sz="1400" dirty="0" smtClean="0">
                  <a:solidFill>
                    <a:schemeClr val="bg2">
                      <a:lumMod val="25000"/>
                    </a:schemeClr>
                  </a:solidFill>
                  <a:latin typeface="+mn-lt"/>
                </a:rPr>
                <a:t> = </a:t>
              </a:r>
              <a:r>
                <a:rPr lang="en-GB" sz="1400" dirty="0" err="1" smtClean="0">
                  <a:solidFill>
                    <a:schemeClr val="bg2">
                      <a:lumMod val="25000"/>
                    </a:schemeClr>
                  </a:solidFill>
                  <a:latin typeface="+mn-lt"/>
                </a:rPr>
                <a:t>R</a:t>
              </a:r>
              <a:r>
                <a:rPr lang="en-GB" sz="1400" dirty="0" smtClean="0">
                  <a:solidFill>
                    <a:schemeClr val="bg2">
                      <a:lumMod val="25000"/>
                    </a:schemeClr>
                  </a:solidFill>
                  <a:latin typeface="+mn-lt"/>
                </a:rPr>
                <a:t> + </a:t>
              </a:r>
              <a:r>
                <a:rPr lang="en-GB" sz="1400" dirty="0" err="1" smtClean="0">
                  <a:solidFill>
                    <a:schemeClr val="bg2">
                      <a:lumMod val="25000"/>
                    </a:schemeClr>
                  </a:solidFill>
                  <a:latin typeface="+mn-lt"/>
                </a:rPr>
                <a:t>h</a:t>
              </a:r>
              <a:endParaRPr lang="en-GB" sz="1400" dirty="0">
                <a:solidFill>
                  <a:schemeClr val="bg2">
                    <a:lumMod val="25000"/>
                  </a:schemeClr>
                </a:solidFill>
                <a:latin typeface="+mn-lt"/>
              </a:endParaRPr>
            </a:p>
          </p:txBody>
        </p:sp>
        <p:sp>
          <p:nvSpPr>
            <p:cNvPr id="28" name="Rectangle 25"/>
            <p:cNvSpPr>
              <a:spLocks noChangeArrowheads="1"/>
            </p:cNvSpPr>
            <p:nvPr/>
          </p:nvSpPr>
          <p:spPr bwMode="auto">
            <a:xfrm>
              <a:off x="7143750" y="3511550"/>
              <a:ext cx="165100" cy="212725"/>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29" name="Rectangle 26"/>
            <p:cNvSpPr>
              <a:spLocks noChangeArrowheads="1"/>
            </p:cNvSpPr>
            <p:nvPr/>
          </p:nvSpPr>
          <p:spPr bwMode="auto">
            <a:xfrm>
              <a:off x="7078929" y="3513138"/>
              <a:ext cx="109004"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chemeClr val="bg2">
                      <a:lumMod val="25000"/>
                    </a:schemeClr>
                  </a:solidFill>
                  <a:latin typeface="+mn-lt"/>
                </a:rPr>
                <a:t>R</a:t>
              </a:r>
            </a:p>
          </p:txBody>
        </p:sp>
        <p:sp>
          <p:nvSpPr>
            <p:cNvPr id="30" name="Rectangle 27"/>
            <p:cNvSpPr>
              <a:spLocks noChangeArrowheads="1"/>
            </p:cNvSpPr>
            <p:nvPr/>
          </p:nvSpPr>
          <p:spPr bwMode="auto">
            <a:xfrm>
              <a:off x="4976812" y="4114800"/>
              <a:ext cx="519113" cy="214313"/>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31" name="Rectangle 28"/>
            <p:cNvSpPr>
              <a:spLocks noChangeArrowheads="1"/>
            </p:cNvSpPr>
            <p:nvPr/>
          </p:nvSpPr>
          <p:spPr bwMode="auto">
            <a:xfrm>
              <a:off x="4852602" y="3962400"/>
              <a:ext cx="572273"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2">
                      <a:lumMod val="25000"/>
                    </a:schemeClr>
                  </a:solidFill>
                  <a:latin typeface="+mn-lt"/>
                </a:rPr>
                <a:t>equator</a:t>
              </a:r>
            </a:p>
          </p:txBody>
        </p:sp>
        <p:sp>
          <p:nvSpPr>
            <p:cNvPr id="32" name="Rectangle 29"/>
            <p:cNvSpPr>
              <a:spLocks noChangeArrowheads="1"/>
            </p:cNvSpPr>
            <p:nvPr/>
          </p:nvSpPr>
          <p:spPr bwMode="auto">
            <a:xfrm>
              <a:off x="5934075" y="2908300"/>
              <a:ext cx="785812" cy="212725"/>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33" name="Rectangle 30"/>
            <p:cNvSpPr>
              <a:spLocks noChangeArrowheads="1"/>
            </p:cNvSpPr>
            <p:nvPr/>
          </p:nvSpPr>
          <p:spPr bwMode="auto">
            <a:xfrm>
              <a:off x="5880724" y="2835275"/>
              <a:ext cx="809965"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2">
                      <a:lumMod val="25000"/>
                    </a:schemeClr>
                  </a:solidFill>
                  <a:latin typeface="+mn-lt"/>
                </a:rPr>
                <a:t>Earth’s axis</a:t>
              </a:r>
            </a:p>
          </p:txBody>
        </p:sp>
        <p:sp>
          <p:nvSpPr>
            <p:cNvPr id="34" name="Rectangle 31"/>
            <p:cNvSpPr>
              <a:spLocks noChangeArrowheads="1"/>
            </p:cNvSpPr>
            <p:nvPr/>
          </p:nvSpPr>
          <p:spPr bwMode="auto">
            <a:xfrm>
              <a:off x="5934075" y="3859213"/>
              <a:ext cx="636587" cy="214312"/>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35" name="Rectangle 32"/>
            <p:cNvSpPr>
              <a:spLocks noChangeArrowheads="1"/>
            </p:cNvSpPr>
            <p:nvPr/>
          </p:nvSpPr>
          <p:spPr bwMode="auto">
            <a:xfrm>
              <a:off x="5894105" y="3686175"/>
              <a:ext cx="714940"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chemeClr val="bg2">
                      <a:lumMod val="25000"/>
                    </a:schemeClr>
                  </a:solidFill>
                  <a:latin typeface="+mn-lt"/>
                </a:rPr>
                <a:t>center of </a:t>
              </a:r>
            </a:p>
          </p:txBody>
        </p:sp>
        <p:sp>
          <p:nvSpPr>
            <p:cNvPr id="36" name="Rectangle 33"/>
            <p:cNvSpPr>
              <a:spLocks noChangeArrowheads="1"/>
            </p:cNvSpPr>
            <p:nvPr/>
          </p:nvSpPr>
          <p:spPr bwMode="auto">
            <a:xfrm>
              <a:off x="5934075" y="4038600"/>
              <a:ext cx="590550" cy="214313"/>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37" name="Rectangle 34"/>
            <p:cNvSpPr>
              <a:spLocks noChangeArrowheads="1"/>
            </p:cNvSpPr>
            <p:nvPr/>
          </p:nvSpPr>
          <p:spPr bwMode="auto">
            <a:xfrm>
              <a:off x="5891741" y="3886200"/>
              <a:ext cx="672043"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chemeClr val="bg2">
                      <a:lumMod val="25000"/>
                    </a:schemeClr>
                  </a:solidFill>
                  <a:latin typeface="+mn-lt"/>
                </a:rPr>
                <a:t>the earth</a:t>
              </a:r>
            </a:p>
          </p:txBody>
        </p:sp>
        <p:sp>
          <p:nvSpPr>
            <p:cNvPr id="38" name="Rectangle 35"/>
            <p:cNvSpPr>
              <a:spLocks noChangeArrowheads="1"/>
            </p:cNvSpPr>
            <p:nvPr/>
          </p:nvSpPr>
          <p:spPr bwMode="auto">
            <a:xfrm>
              <a:off x="7000875" y="4497388"/>
              <a:ext cx="633412" cy="214312"/>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39" name="Rectangle 36"/>
            <p:cNvSpPr>
              <a:spLocks noChangeArrowheads="1"/>
            </p:cNvSpPr>
            <p:nvPr/>
          </p:nvSpPr>
          <p:spPr bwMode="auto">
            <a:xfrm>
              <a:off x="6997418" y="4500563"/>
              <a:ext cx="714940"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err="1">
                  <a:solidFill>
                    <a:schemeClr val="bg2">
                      <a:lumMod val="25000"/>
                    </a:schemeClr>
                  </a:solidFill>
                  <a:latin typeface="+mn-lt"/>
                </a:rPr>
                <a:t>center</a:t>
              </a:r>
              <a:r>
                <a:rPr lang="en-GB" sz="1400" dirty="0">
                  <a:solidFill>
                    <a:schemeClr val="bg2">
                      <a:lumMod val="25000"/>
                    </a:schemeClr>
                  </a:solidFill>
                  <a:latin typeface="+mn-lt"/>
                </a:rPr>
                <a:t> of </a:t>
              </a:r>
            </a:p>
          </p:txBody>
        </p:sp>
        <p:sp>
          <p:nvSpPr>
            <p:cNvPr id="40" name="Rectangle 37"/>
            <p:cNvSpPr>
              <a:spLocks noChangeArrowheads="1"/>
            </p:cNvSpPr>
            <p:nvPr/>
          </p:nvSpPr>
          <p:spPr bwMode="auto">
            <a:xfrm>
              <a:off x="7603121" y="4500563"/>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41" name="Rectangle 38"/>
            <p:cNvSpPr>
              <a:spLocks noChangeArrowheads="1"/>
            </p:cNvSpPr>
            <p:nvPr/>
          </p:nvSpPr>
          <p:spPr bwMode="auto">
            <a:xfrm>
              <a:off x="7572375" y="4497388"/>
              <a:ext cx="101600" cy="214312"/>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42" name="Rectangle 39"/>
            <p:cNvSpPr>
              <a:spLocks noChangeArrowheads="1"/>
            </p:cNvSpPr>
            <p:nvPr/>
          </p:nvSpPr>
          <p:spPr bwMode="auto">
            <a:xfrm>
              <a:off x="7599946" y="4500563"/>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43" name="Rectangle 40"/>
            <p:cNvSpPr>
              <a:spLocks noChangeArrowheads="1"/>
            </p:cNvSpPr>
            <p:nvPr/>
          </p:nvSpPr>
          <p:spPr bwMode="auto">
            <a:xfrm>
              <a:off x="7639634" y="4500563"/>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44" name="Rectangle 41"/>
            <p:cNvSpPr>
              <a:spLocks noChangeArrowheads="1"/>
            </p:cNvSpPr>
            <p:nvPr/>
          </p:nvSpPr>
          <p:spPr bwMode="auto">
            <a:xfrm>
              <a:off x="7000875" y="4679950"/>
              <a:ext cx="633412" cy="214313"/>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45" name="Rectangle 42"/>
            <p:cNvSpPr>
              <a:spLocks noChangeArrowheads="1"/>
            </p:cNvSpPr>
            <p:nvPr/>
          </p:nvSpPr>
          <p:spPr bwMode="auto">
            <a:xfrm>
              <a:off x="7004560" y="4683125"/>
              <a:ext cx="702244"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2">
                      <a:lumMod val="25000"/>
                    </a:schemeClr>
                  </a:solidFill>
                  <a:latin typeface="+mn-lt"/>
                </a:rPr>
                <a:t>curvature</a:t>
              </a:r>
            </a:p>
          </p:txBody>
        </p:sp>
        <p:sp>
          <p:nvSpPr>
            <p:cNvPr id="46" name="Rectangle 43"/>
            <p:cNvSpPr>
              <a:spLocks noChangeArrowheads="1"/>
            </p:cNvSpPr>
            <p:nvPr/>
          </p:nvSpPr>
          <p:spPr bwMode="auto">
            <a:xfrm>
              <a:off x="7603121" y="468312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47" name="Rectangle 44"/>
            <p:cNvSpPr>
              <a:spLocks noChangeArrowheads="1"/>
            </p:cNvSpPr>
            <p:nvPr/>
          </p:nvSpPr>
          <p:spPr bwMode="auto">
            <a:xfrm>
              <a:off x="7572375" y="4679950"/>
              <a:ext cx="101600" cy="214313"/>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48" name="Rectangle 45"/>
            <p:cNvSpPr>
              <a:spLocks noChangeArrowheads="1"/>
            </p:cNvSpPr>
            <p:nvPr/>
          </p:nvSpPr>
          <p:spPr bwMode="auto">
            <a:xfrm>
              <a:off x="7599946" y="468312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49" name="Rectangle 46"/>
            <p:cNvSpPr>
              <a:spLocks noChangeArrowheads="1"/>
            </p:cNvSpPr>
            <p:nvPr/>
          </p:nvSpPr>
          <p:spPr bwMode="auto">
            <a:xfrm>
              <a:off x="7639634" y="468312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50" name="Rectangle 47"/>
            <p:cNvSpPr>
              <a:spLocks noChangeArrowheads="1"/>
            </p:cNvSpPr>
            <p:nvPr/>
          </p:nvSpPr>
          <p:spPr bwMode="auto">
            <a:xfrm>
              <a:off x="7575550" y="4673600"/>
              <a:ext cx="104775" cy="214313"/>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51" name="Rectangle 48"/>
            <p:cNvSpPr>
              <a:spLocks noChangeArrowheads="1"/>
            </p:cNvSpPr>
            <p:nvPr/>
          </p:nvSpPr>
          <p:spPr bwMode="auto">
            <a:xfrm>
              <a:off x="7603121" y="467677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52" name="Rectangle 49"/>
            <p:cNvSpPr>
              <a:spLocks noChangeArrowheads="1"/>
            </p:cNvSpPr>
            <p:nvPr/>
          </p:nvSpPr>
          <p:spPr bwMode="auto">
            <a:xfrm>
              <a:off x="7642809" y="467677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53" name="Rectangle 50"/>
            <p:cNvSpPr>
              <a:spLocks noChangeArrowheads="1"/>
            </p:cNvSpPr>
            <p:nvPr/>
          </p:nvSpPr>
          <p:spPr bwMode="auto">
            <a:xfrm>
              <a:off x="7615237" y="4673600"/>
              <a:ext cx="101600" cy="214313"/>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54" name="Rectangle 51"/>
            <p:cNvSpPr>
              <a:spLocks noChangeArrowheads="1"/>
            </p:cNvSpPr>
            <p:nvPr/>
          </p:nvSpPr>
          <p:spPr bwMode="auto">
            <a:xfrm>
              <a:off x="7642809" y="467677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55" name="Rectangle 52"/>
            <p:cNvSpPr>
              <a:spLocks noChangeArrowheads="1"/>
            </p:cNvSpPr>
            <p:nvPr/>
          </p:nvSpPr>
          <p:spPr bwMode="auto">
            <a:xfrm>
              <a:off x="7682496" y="4676775"/>
              <a:ext cx="43282" cy="184666"/>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chemeClr val="bg2">
                      <a:lumMod val="25000"/>
                    </a:schemeClr>
                  </a:solidFill>
                  <a:latin typeface="+mn-lt"/>
                </a:rPr>
                <a:t> </a:t>
              </a:r>
            </a:p>
          </p:txBody>
        </p:sp>
        <p:sp>
          <p:nvSpPr>
            <p:cNvPr id="56" name="Freeform 53"/>
            <p:cNvSpPr>
              <a:spLocks noChangeArrowheads="1"/>
            </p:cNvSpPr>
            <p:nvPr/>
          </p:nvSpPr>
          <p:spPr bwMode="auto">
            <a:xfrm>
              <a:off x="6619875" y="4029075"/>
              <a:ext cx="23812" cy="30163"/>
            </a:xfrm>
            <a:custGeom>
              <a:avLst/>
              <a:gdLst/>
              <a:ahLst/>
              <a:cxnLst>
                <a:cxn ang="0">
                  <a:pos x="0" y="0"/>
                </a:cxn>
                <a:cxn ang="0">
                  <a:pos x="0" y="4"/>
                </a:cxn>
                <a:cxn ang="0">
                  <a:pos x="15" y="19"/>
                </a:cxn>
                <a:cxn ang="0">
                  <a:pos x="15" y="13"/>
                </a:cxn>
                <a:cxn ang="0">
                  <a:pos x="0" y="0"/>
                </a:cxn>
              </a:cxnLst>
              <a:rect l="0" t="0" r="r" b="b"/>
              <a:pathLst>
                <a:path w="15" h="19">
                  <a:moveTo>
                    <a:pt x="0" y="0"/>
                  </a:moveTo>
                  <a:lnTo>
                    <a:pt x="0" y="4"/>
                  </a:lnTo>
                  <a:lnTo>
                    <a:pt x="15" y="19"/>
                  </a:lnTo>
                  <a:lnTo>
                    <a:pt x="15" y="13"/>
                  </a:lnTo>
                  <a:lnTo>
                    <a:pt x="0"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57" name="Freeform 54"/>
            <p:cNvSpPr>
              <a:spLocks noChangeArrowheads="1"/>
            </p:cNvSpPr>
            <p:nvPr/>
          </p:nvSpPr>
          <p:spPr bwMode="auto">
            <a:xfrm>
              <a:off x="6659562" y="4065588"/>
              <a:ext cx="26988" cy="30162"/>
            </a:xfrm>
            <a:custGeom>
              <a:avLst/>
              <a:gdLst/>
              <a:ahLst/>
              <a:cxnLst>
                <a:cxn ang="0">
                  <a:pos x="0" y="0"/>
                </a:cxn>
                <a:cxn ang="0">
                  <a:pos x="0" y="6"/>
                </a:cxn>
                <a:cxn ang="0">
                  <a:pos x="13" y="19"/>
                </a:cxn>
                <a:cxn ang="0">
                  <a:pos x="17" y="15"/>
                </a:cxn>
                <a:cxn ang="0">
                  <a:pos x="13" y="15"/>
                </a:cxn>
                <a:cxn ang="0">
                  <a:pos x="0" y="0"/>
                </a:cxn>
              </a:cxnLst>
              <a:rect l="0" t="0" r="r" b="b"/>
              <a:pathLst>
                <a:path w="17" h="19">
                  <a:moveTo>
                    <a:pt x="0" y="0"/>
                  </a:moveTo>
                  <a:lnTo>
                    <a:pt x="0" y="6"/>
                  </a:lnTo>
                  <a:lnTo>
                    <a:pt x="13" y="19"/>
                  </a:lnTo>
                  <a:lnTo>
                    <a:pt x="17" y="15"/>
                  </a:lnTo>
                  <a:lnTo>
                    <a:pt x="13" y="15"/>
                  </a:lnTo>
                  <a:lnTo>
                    <a:pt x="0"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58" name="Freeform 55"/>
            <p:cNvSpPr>
              <a:spLocks noChangeArrowheads="1"/>
            </p:cNvSpPr>
            <p:nvPr/>
          </p:nvSpPr>
          <p:spPr bwMode="auto">
            <a:xfrm>
              <a:off x="6696075" y="4105275"/>
              <a:ext cx="30162" cy="30163"/>
            </a:xfrm>
            <a:custGeom>
              <a:avLst/>
              <a:gdLst/>
              <a:ahLst/>
              <a:cxnLst>
                <a:cxn ang="0">
                  <a:pos x="0" y="0"/>
                </a:cxn>
                <a:cxn ang="0">
                  <a:pos x="0" y="0"/>
                </a:cxn>
                <a:cxn ang="0">
                  <a:pos x="0" y="4"/>
                </a:cxn>
                <a:cxn ang="0">
                  <a:pos x="13" y="19"/>
                </a:cxn>
                <a:cxn ang="0">
                  <a:pos x="19" y="13"/>
                </a:cxn>
                <a:cxn ang="0">
                  <a:pos x="13" y="13"/>
                </a:cxn>
                <a:cxn ang="0">
                  <a:pos x="0" y="0"/>
                </a:cxn>
              </a:cxnLst>
              <a:rect l="0" t="0" r="r" b="b"/>
              <a:pathLst>
                <a:path w="19" h="19">
                  <a:moveTo>
                    <a:pt x="0" y="0"/>
                  </a:moveTo>
                  <a:lnTo>
                    <a:pt x="0" y="0"/>
                  </a:lnTo>
                  <a:lnTo>
                    <a:pt x="0" y="4"/>
                  </a:lnTo>
                  <a:lnTo>
                    <a:pt x="13" y="19"/>
                  </a:lnTo>
                  <a:lnTo>
                    <a:pt x="19" y="13"/>
                  </a:lnTo>
                  <a:lnTo>
                    <a:pt x="13" y="13"/>
                  </a:lnTo>
                  <a:lnTo>
                    <a:pt x="0"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59" name="Freeform 56"/>
            <p:cNvSpPr>
              <a:spLocks noChangeArrowheads="1"/>
            </p:cNvSpPr>
            <p:nvPr/>
          </p:nvSpPr>
          <p:spPr bwMode="auto">
            <a:xfrm>
              <a:off x="6732587" y="4141788"/>
              <a:ext cx="9525" cy="14287"/>
            </a:xfrm>
            <a:custGeom>
              <a:avLst/>
              <a:gdLst/>
              <a:ahLst/>
              <a:cxnLst>
                <a:cxn ang="0">
                  <a:pos x="0" y="0"/>
                </a:cxn>
                <a:cxn ang="0">
                  <a:pos x="0" y="0"/>
                </a:cxn>
                <a:cxn ang="0">
                  <a:pos x="0" y="5"/>
                </a:cxn>
                <a:cxn ang="0">
                  <a:pos x="6" y="9"/>
                </a:cxn>
                <a:cxn ang="0">
                  <a:pos x="6" y="5"/>
                </a:cxn>
                <a:cxn ang="0">
                  <a:pos x="0" y="0"/>
                </a:cxn>
              </a:cxnLst>
              <a:rect l="0" t="0" r="r" b="b"/>
              <a:pathLst>
                <a:path w="6" h="9">
                  <a:moveTo>
                    <a:pt x="0" y="0"/>
                  </a:moveTo>
                  <a:lnTo>
                    <a:pt x="0" y="0"/>
                  </a:lnTo>
                  <a:lnTo>
                    <a:pt x="0" y="5"/>
                  </a:lnTo>
                  <a:lnTo>
                    <a:pt x="6" y="9"/>
                  </a:lnTo>
                  <a:lnTo>
                    <a:pt x="6" y="5"/>
                  </a:lnTo>
                  <a:lnTo>
                    <a:pt x="0"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60" name="Freeform 57"/>
            <p:cNvSpPr>
              <a:spLocks noChangeArrowheads="1"/>
            </p:cNvSpPr>
            <p:nvPr/>
          </p:nvSpPr>
          <p:spPr bwMode="auto">
            <a:xfrm>
              <a:off x="6702425" y="4111625"/>
              <a:ext cx="76200" cy="76200"/>
            </a:xfrm>
            <a:custGeom>
              <a:avLst/>
              <a:gdLst/>
              <a:ahLst/>
              <a:cxnLst>
                <a:cxn ang="0">
                  <a:pos x="0" y="28"/>
                </a:cxn>
                <a:cxn ang="0">
                  <a:pos x="48" y="48"/>
                </a:cxn>
                <a:cxn ang="0">
                  <a:pos x="28" y="0"/>
                </a:cxn>
                <a:cxn ang="0">
                  <a:pos x="0" y="28"/>
                </a:cxn>
              </a:cxnLst>
              <a:rect l="0" t="0" r="r" b="b"/>
              <a:pathLst>
                <a:path w="48" h="48">
                  <a:moveTo>
                    <a:pt x="0" y="28"/>
                  </a:moveTo>
                  <a:lnTo>
                    <a:pt x="48" y="48"/>
                  </a:lnTo>
                  <a:lnTo>
                    <a:pt x="28" y="0"/>
                  </a:lnTo>
                  <a:lnTo>
                    <a:pt x="0" y="28"/>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61" name="Freeform 58"/>
            <p:cNvSpPr>
              <a:spLocks noChangeArrowheads="1"/>
            </p:cNvSpPr>
            <p:nvPr/>
          </p:nvSpPr>
          <p:spPr bwMode="auto">
            <a:xfrm>
              <a:off x="7302500" y="2925763"/>
              <a:ext cx="471487" cy="320675"/>
            </a:xfrm>
            <a:custGeom>
              <a:avLst/>
              <a:gdLst/>
              <a:ahLst/>
              <a:cxnLst>
                <a:cxn ang="0">
                  <a:pos x="0" y="33"/>
                </a:cxn>
                <a:cxn ang="0">
                  <a:pos x="9" y="19"/>
                </a:cxn>
                <a:cxn ang="0">
                  <a:pos x="25" y="4"/>
                </a:cxn>
                <a:cxn ang="0">
                  <a:pos x="34" y="0"/>
                </a:cxn>
                <a:cxn ang="0">
                  <a:pos x="48" y="4"/>
                </a:cxn>
                <a:cxn ang="0">
                  <a:pos x="144" y="62"/>
                </a:cxn>
                <a:cxn ang="0">
                  <a:pos x="153" y="67"/>
                </a:cxn>
                <a:cxn ang="0">
                  <a:pos x="169" y="62"/>
                </a:cxn>
                <a:cxn ang="0">
                  <a:pos x="182" y="48"/>
                </a:cxn>
                <a:cxn ang="0">
                  <a:pos x="192" y="33"/>
                </a:cxn>
                <a:cxn ang="0">
                  <a:pos x="182" y="52"/>
                </a:cxn>
                <a:cxn ang="0">
                  <a:pos x="182" y="67"/>
                </a:cxn>
                <a:cxn ang="0">
                  <a:pos x="182" y="81"/>
                </a:cxn>
                <a:cxn ang="0">
                  <a:pos x="192" y="90"/>
                </a:cxn>
                <a:cxn ang="0">
                  <a:pos x="288" y="148"/>
                </a:cxn>
                <a:cxn ang="0">
                  <a:pos x="297" y="157"/>
                </a:cxn>
                <a:cxn ang="0">
                  <a:pos x="297" y="173"/>
                </a:cxn>
                <a:cxn ang="0">
                  <a:pos x="297" y="186"/>
                </a:cxn>
                <a:cxn ang="0">
                  <a:pos x="288" y="202"/>
                </a:cxn>
              </a:cxnLst>
              <a:rect l="0" t="0" r="r" b="b"/>
              <a:pathLst>
                <a:path w="297" h="202">
                  <a:moveTo>
                    <a:pt x="0" y="33"/>
                  </a:moveTo>
                  <a:lnTo>
                    <a:pt x="9" y="19"/>
                  </a:lnTo>
                  <a:lnTo>
                    <a:pt x="25" y="4"/>
                  </a:lnTo>
                  <a:lnTo>
                    <a:pt x="34" y="0"/>
                  </a:lnTo>
                  <a:lnTo>
                    <a:pt x="48" y="4"/>
                  </a:lnTo>
                  <a:lnTo>
                    <a:pt x="144" y="62"/>
                  </a:lnTo>
                  <a:lnTo>
                    <a:pt x="153" y="67"/>
                  </a:lnTo>
                  <a:lnTo>
                    <a:pt x="169" y="62"/>
                  </a:lnTo>
                  <a:lnTo>
                    <a:pt x="182" y="48"/>
                  </a:lnTo>
                  <a:lnTo>
                    <a:pt x="192" y="33"/>
                  </a:lnTo>
                  <a:lnTo>
                    <a:pt x="182" y="52"/>
                  </a:lnTo>
                  <a:lnTo>
                    <a:pt x="182" y="67"/>
                  </a:lnTo>
                  <a:lnTo>
                    <a:pt x="182" y="81"/>
                  </a:lnTo>
                  <a:lnTo>
                    <a:pt x="192" y="90"/>
                  </a:lnTo>
                  <a:lnTo>
                    <a:pt x="288" y="148"/>
                  </a:lnTo>
                  <a:lnTo>
                    <a:pt x="297" y="157"/>
                  </a:lnTo>
                  <a:lnTo>
                    <a:pt x="297" y="173"/>
                  </a:lnTo>
                  <a:lnTo>
                    <a:pt x="297" y="186"/>
                  </a:lnTo>
                  <a:lnTo>
                    <a:pt x="288" y="202"/>
                  </a:lnTo>
                </a:path>
              </a:pathLst>
            </a:custGeom>
            <a:noFill/>
            <a:ln w="6480">
              <a:solidFill>
                <a:srgbClr val="000000"/>
              </a:solidFill>
              <a:round/>
              <a:headEnd/>
              <a:tailEnd/>
            </a:ln>
            <a:effectLst/>
          </p:spPr>
          <p:txBody>
            <a:bodyPr wrap="none" anchor="ctr"/>
            <a:lstStyle/>
            <a:p>
              <a:endParaRPr lang="en-US">
                <a:solidFill>
                  <a:schemeClr val="bg2">
                    <a:lumMod val="25000"/>
                  </a:schemeClr>
                </a:solidFill>
                <a:latin typeface="+mn-lt"/>
              </a:endParaRPr>
            </a:p>
          </p:txBody>
        </p:sp>
        <p:sp>
          <p:nvSpPr>
            <p:cNvPr id="62" name="Rectangle 59"/>
            <p:cNvSpPr>
              <a:spLocks noChangeArrowheads="1"/>
            </p:cNvSpPr>
            <p:nvPr/>
          </p:nvSpPr>
          <p:spPr bwMode="auto">
            <a:xfrm>
              <a:off x="7683500" y="2832100"/>
              <a:ext cx="1147762" cy="212725"/>
            </a:xfrm>
            <a:prstGeom prst="rect">
              <a:avLst/>
            </a:prstGeom>
            <a:noFill/>
            <a:ln w="9525">
              <a:noFill/>
              <a:round/>
              <a:headEnd/>
              <a:tailEnd/>
            </a:ln>
            <a:effectLst/>
          </p:spPr>
          <p:txBody>
            <a:bodyPr wrap="none" anchor="ctr"/>
            <a:lstStyle/>
            <a:p>
              <a:endParaRPr lang="en-US">
                <a:solidFill>
                  <a:schemeClr val="bg2">
                    <a:lumMod val="25000"/>
                  </a:schemeClr>
                </a:solidFill>
                <a:latin typeface="+mn-lt"/>
              </a:endParaRPr>
            </a:p>
          </p:txBody>
        </p:sp>
        <p:sp>
          <p:nvSpPr>
            <p:cNvPr id="63" name="Rectangle 60"/>
            <p:cNvSpPr>
              <a:spLocks noChangeArrowheads="1"/>
            </p:cNvSpPr>
            <p:nvPr/>
          </p:nvSpPr>
          <p:spPr bwMode="auto">
            <a:xfrm>
              <a:off x="7593908" y="2743200"/>
              <a:ext cx="1331711"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2">
                      <a:lumMod val="25000"/>
                    </a:schemeClr>
                  </a:solidFill>
                  <a:latin typeface="+mn-lt"/>
                </a:rPr>
                <a:t>area of operations</a:t>
              </a:r>
            </a:p>
          </p:txBody>
        </p:sp>
        <p:grpSp>
          <p:nvGrpSpPr>
            <p:cNvPr id="11" name="Group 61"/>
            <p:cNvGrpSpPr>
              <a:grpSpLocks/>
            </p:cNvGrpSpPr>
            <p:nvPr/>
          </p:nvGrpSpPr>
          <p:grpSpPr bwMode="auto">
            <a:xfrm>
              <a:off x="6789737" y="4625975"/>
              <a:ext cx="212725" cy="61913"/>
              <a:chOff x="4328" y="3490"/>
              <a:chExt cx="134" cy="39"/>
            </a:xfrm>
          </p:grpSpPr>
          <p:sp>
            <p:nvSpPr>
              <p:cNvPr id="65" name="Freeform 62"/>
              <p:cNvSpPr>
                <a:spLocks noChangeArrowheads="1"/>
              </p:cNvSpPr>
              <p:nvPr/>
            </p:nvSpPr>
            <p:spPr bwMode="auto">
              <a:xfrm>
                <a:off x="4436" y="3515"/>
                <a:ext cx="27" cy="9"/>
              </a:xfrm>
              <a:custGeom>
                <a:avLst/>
                <a:gdLst/>
                <a:ahLst/>
                <a:cxnLst>
                  <a:cxn ang="0">
                    <a:pos x="25" y="9"/>
                  </a:cxn>
                  <a:cxn ang="0">
                    <a:pos x="25" y="7"/>
                  </a:cxn>
                  <a:cxn ang="0">
                    <a:pos x="27" y="5"/>
                  </a:cxn>
                  <a:cxn ang="0">
                    <a:pos x="27" y="5"/>
                  </a:cxn>
                  <a:cxn ang="0">
                    <a:pos x="27" y="4"/>
                  </a:cxn>
                  <a:cxn ang="0">
                    <a:pos x="4" y="0"/>
                  </a:cxn>
                  <a:cxn ang="0">
                    <a:pos x="2" y="0"/>
                  </a:cxn>
                  <a:cxn ang="0">
                    <a:pos x="0" y="2"/>
                  </a:cxn>
                  <a:cxn ang="0">
                    <a:pos x="0" y="4"/>
                  </a:cxn>
                  <a:cxn ang="0">
                    <a:pos x="2" y="5"/>
                  </a:cxn>
                  <a:cxn ang="0">
                    <a:pos x="25" y="9"/>
                  </a:cxn>
                </a:cxnLst>
                <a:rect l="0" t="0" r="r" b="b"/>
                <a:pathLst>
                  <a:path w="27" h="9">
                    <a:moveTo>
                      <a:pt x="25" y="9"/>
                    </a:moveTo>
                    <a:lnTo>
                      <a:pt x="25" y="7"/>
                    </a:lnTo>
                    <a:lnTo>
                      <a:pt x="27" y="5"/>
                    </a:lnTo>
                    <a:lnTo>
                      <a:pt x="27" y="5"/>
                    </a:lnTo>
                    <a:lnTo>
                      <a:pt x="27" y="4"/>
                    </a:lnTo>
                    <a:lnTo>
                      <a:pt x="4" y="0"/>
                    </a:lnTo>
                    <a:lnTo>
                      <a:pt x="2" y="0"/>
                    </a:lnTo>
                    <a:lnTo>
                      <a:pt x="0" y="2"/>
                    </a:lnTo>
                    <a:lnTo>
                      <a:pt x="0" y="4"/>
                    </a:lnTo>
                    <a:lnTo>
                      <a:pt x="2" y="5"/>
                    </a:lnTo>
                    <a:lnTo>
                      <a:pt x="25" y="9"/>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66" name="Freeform 63"/>
              <p:cNvSpPr>
                <a:spLocks noChangeArrowheads="1"/>
              </p:cNvSpPr>
              <p:nvPr/>
            </p:nvSpPr>
            <p:spPr bwMode="auto">
              <a:xfrm>
                <a:off x="4395" y="3511"/>
                <a:ext cx="29" cy="8"/>
              </a:xfrm>
              <a:custGeom>
                <a:avLst/>
                <a:gdLst/>
                <a:ahLst/>
                <a:cxnLst>
                  <a:cxn ang="0">
                    <a:pos x="25" y="8"/>
                  </a:cxn>
                  <a:cxn ang="0">
                    <a:pos x="27" y="8"/>
                  </a:cxn>
                  <a:cxn ang="0">
                    <a:pos x="29" y="6"/>
                  </a:cxn>
                  <a:cxn ang="0">
                    <a:pos x="29" y="4"/>
                  </a:cxn>
                  <a:cxn ang="0">
                    <a:pos x="27" y="2"/>
                  </a:cxn>
                  <a:cxn ang="0">
                    <a:pos x="4" y="0"/>
                  </a:cxn>
                  <a:cxn ang="0">
                    <a:pos x="2" y="0"/>
                  </a:cxn>
                  <a:cxn ang="0">
                    <a:pos x="0" y="2"/>
                  </a:cxn>
                  <a:cxn ang="0">
                    <a:pos x="0" y="4"/>
                  </a:cxn>
                  <a:cxn ang="0">
                    <a:pos x="2" y="6"/>
                  </a:cxn>
                  <a:cxn ang="0">
                    <a:pos x="25" y="8"/>
                  </a:cxn>
                </a:cxnLst>
                <a:rect l="0" t="0" r="r" b="b"/>
                <a:pathLst>
                  <a:path w="29" h="8">
                    <a:moveTo>
                      <a:pt x="25" y="8"/>
                    </a:moveTo>
                    <a:lnTo>
                      <a:pt x="27" y="8"/>
                    </a:lnTo>
                    <a:lnTo>
                      <a:pt x="29" y="6"/>
                    </a:lnTo>
                    <a:lnTo>
                      <a:pt x="29" y="4"/>
                    </a:lnTo>
                    <a:lnTo>
                      <a:pt x="27" y="2"/>
                    </a:lnTo>
                    <a:lnTo>
                      <a:pt x="4" y="0"/>
                    </a:lnTo>
                    <a:lnTo>
                      <a:pt x="2" y="0"/>
                    </a:lnTo>
                    <a:lnTo>
                      <a:pt x="0" y="2"/>
                    </a:lnTo>
                    <a:lnTo>
                      <a:pt x="0" y="4"/>
                    </a:lnTo>
                    <a:lnTo>
                      <a:pt x="2" y="6"/>
                    </a:lnTo>
                    <a:lnTo>
                      <a:pt x="25" y="8"/>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67" name="Freeform 64"/>
              <p:cNvSpPr>
                <a:spLocks noChangeArrowheads="1"/>
              </p:cNvSpPr>
              <p:nvPr/>
            </p:nvSpPr>
            <p:spPr bwMode="auto">
              <a:xfrm>
                <a:off x="4361" y="3507"/>
                <a:ext cx="23" cy="8"/>
              </a:xfrm>
              <a:custGeom>
                <a:avLst/>
                <a:gdLst/>
                <a:ahLst/>
                <a:cxnLst>
                  <a:cxn ang="0">
                    <a:pos x="19" y="8"/>
                  </a:cxn>
                  <a:cxn ang="0">
                    <a:pos x="21" y="8"/>
                  </a:cxn>
                  <a:cxn ang="0">
                    <a:pos x="23" y="6"/>
                  </a:cxn>
                  <a:cxn ang="0">
                    <a:pos x="23" y="4"/>
                  </a:cxn>
                  <a:cxn ang="0">
                    <a:pos x="21" y="2"/>
                  </a:cxn>
                  <a:cxn ang="0">
                    <a:pos x="4" y="0"/>
                  </a:cxn>
                  <a:cxn ang="0">
                    <a:pos x="2" y="0"/>
                  </a:cxn>
                  <a:cxn ang="0">
                    <a:pos x="0" y="2"/>
                  </a:cxn>
                  <a:cxn ang="0">
                    <a:pos x="0" y="2"/>
                  </a:cxn>
                  <a:cxn ang="0">
                    <a:pos x="2" y="6"/>
                  </a:cxn>
                  <a:cxn ang="0">
                    <a:pos x="19" y="8"/>
                  </a:cxn>
                </a:cxnLst>
                <a:rect l="0" t="0" r="r" b="b"/>
                <a:pathLst>
                  <a:path w="23" h="8">
                    <a:moveTo>
                      <a:pt x="19" y="8"/>
                    </a:moveTo>
                    <a:lnTo>
                      <a:pt x="21" y="8"/>
                    </a:lnTo>
                    <a:lnTo>
                      <a:pt x="23" y="6"/>
                    </a:lnTo>
                    <a:lnTo>
                      <a:pt x="23" y="4"/>
                    </a:lnTo>
                    <a:lnTo>
                      <a:pt x="21" y="2"/>
                    </a:lnTo>
                    <a:lnTo>
                      <a:pt x="4" y="0"/>
                    </a:lnTo>
                    <a:lnTo>
                      <a:pt x="2" y="0"/>
                    </a:lnTo>
                    <a:lnTo>
                      <a:pt x="0" y="2"/>
                    </a:lnTo>
                    <a:lnTo>
                      <a:pt x="0" y="2"/>
                    </a:lnTo>
                    <a:lnTo>
                      <a:pt x="2" y="6"/>
                    </a:lnTo>
                    <a:lnTo>
                      <a:pt x="19" y="8"/>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sp>
            <p:nvSpPr>
              <p:cNvPr id="68" name="Freeform 65"/>
              <p:cNvSpPr>
                <a:spLocks noChangeArrowheads="1"/>
              </p:cNvSpPr>
              <p:nvPr/>
            </p:nvSpPr>
            <p:spPr bwMode="auto">
              <a:xfrm>
                <a:off x="4328" y="3490"/>
                <a:ext cx="42" cy="40"/>
              </a:xfrm>
              <a:custGeom>
                <a:avLst/>
                <a:gdLst/>
                <a:ahLst/>
                <a:cxnLst>
                  <a:cxn ang="0">
                    <a:pos x="42" y="0"/>
                  </a:cxn>
                  <a:cxn ang="0">
                    <a:pos x="0" y="13"/>
                  </a:cxn>
                  <a:cxn ang="0">
                    <a:pos x="37" y="40"/>
                  </a:cxn>
                  <a:cxn ang="0">
                    <a:pos x="42" y="0"/>
                  </a:cxn>
                </a:cxnLst>
                <a:rect l="0" t="0" r="r" b="b"/>
                <a:pathLst>
                  <a:path w="42" h="40">
                    <a:moveTo>
                      <a:pt x="42" y="0"/>
                    </a:moveTo>
                    <a:lnTo>
                      <a:pt x="0" y="13"/>
                    </a:lnTo>
                    <a:lnTo>
                      <a:pt x="37" y="40"/>
                    </a:lnTo>
                    <a:lnTo>
                      <a:pt x="42" y="0"/>
                    </a:lnTo>
                    <a:close/>
                  </a:path>
                </a:pathLst>
              </a:custGeom>
              <a:solidFill>
                <a:srgbClr val="000000"/>
              </a:solidFill>
              <a:ln w="9525">
                <a:noFill/>
                <a:round/>
                <a:headEnd/>
                <a:tailEnd/>
              </a:ln>
              <a:effectLst/>
            </p:spPr>
            <p:txBody>
              <a:bodyPr wrap="none" anchor="ctr"/>
              <a:lstStyle/>
              <a:p>
                <a:endParaRPr lang="en-US">
                  <a:solidFill>
                    <a:schemeClr val="bg2">
                      <a:lumMod val="25000"/>
                    </a:schemeClr>
                  </a:solidFill>
                  <a:latin typeface="+mn-lt"/>
                </a:endParaRPr>
              </a:p>
            </p:txBody>
          </p:sp>
        </p:grpSp>
        <p:sp>
          <p:nvSpPr>
            <p:cNvPr id="69" name="Rectangle 66"/>
            <p:cNvSpPr>
              <a:spLocks noChangeArrowheads="1"/>
            </p:cNvSpPr>
            <p:nvPr/>
          </p:nvSpPr>
          <p:spPr bwMode="auto">
            <a:xfrm>
              <a:off x="7002449" y="5334000"/>
              <a:ext cx="969817" cy="215444"/>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2">
                      <a:lumMod val="25000"/>
                    </a:schemeClr>
                  </a:solidFill>
                  <a:latin typeface="+mn-lt"/>
                </a:rPr>
                <a:t>longitude = </a:t>
              </a:r>
              <a:r>
                <a:rPr lang="en-GB" sz="1400" dirty="0" err="1" smtClean="0">
                  <a:solidFill>
                    <a:schemeClr val="bg2">
                      <a:lumMod val="25000"/>
                    </a:schemeClr>
                  </a:solidFill>
                  <a:latin typeface="Symbol" pitchFamily="18" charset="2"/>
                </a:rPr>
                <a:t>f</a:t>
              </a:r>
              <a:endParaRPr lang="en-GB" sz="1400" dirty="0">
                <a:solidFill>
                  <a:schemeClr val="bg2">
                    <a:lumMod val="25000"/>
                  </a:schemeClr>
                </a:solidFill>
                <a:latin typeface="Symbol" pitchFamily="18" charset="2"/>
              </a:endParaRPr>
            </a:p>
          </p:txBody>
        </p:sp>
      </p:grpSp>
      <p:grpSp>
        <p:nvGrpSpPr>
          <p:cNvPr id="75" name="Group 74"/>
          <p:cNvGrpSpPr/>
          <p:nvPr/>
        </p:nvGrpSpPr>
        <p:grpSpPr>
          <a:xfrm>
            <a:off x="457200" y="1467759"/>
            <a:ext cx="6551613" cy="838200"/>
            <a:chOff x="457200" y="1348013"/>
            <a:chExt cx="6551613" cy="838200"/>
          </a:xfrm>
        </p:grpSpPr>
        <p:graphicFrame>
          <p:nvGraphicFramePr>
            <p:cNvPr id="5" name="Object 2"/>
            <p:cNvGraphicFramePr>
              <a:graphicFrameLocks noChangeAspect="1"/>
            </p:cNvGraphicFramePr>
            <p:nvPr/>
          </p:nvGraphicFramePr>
          <p:xfrm>
            <a:off x="2143125" y="1398813"/>
            <a:ext cx="1192212" cy="787400"/>
          </p:xfrm>
          <a:graphic>
            <a:graphicData uri="http://schemas.openxmlformats.org/presentationml/2006/ole">
              <p:oleObj spid="_x0000_s4098" r:id="rId3" imgW="596520" imgH="393480" progId="Equation.3">
                <p:embed/>
              </p:oleObj>
            </a:graphicData>
          </a:graphic>
        </p:graphicFrame>
        <p:graphicFrame>
          <p:nvGraphicFramePr>
            <p:cNvPr id="6" name="Object 3"/>
            <p:cNvGraphicFramePr>
              <a:graphicFrameLocks noChangeAspect="1"/>
            </p:cNvGraphicFramePr>
            <p:nvPr/>
          </p:nvGraphicFramePr>
          <p:xfrm>
            <a:off x="3733800" y="1348013"/>
            <a:ext cx="1219200" cy="838200"/>
          </p:xfrm>
          <a:graphic>
            <a:graphicData uri="http://schemas.openxmlformats.org/presentationml/2006/ole">
              <p:oleObj spid="_x0000_s4099" r:id="rId4" imgW="609480" imgH="419040" progId="Equation.3">
                <p:embed/>
              </p:oleObj>
            </a:graphicData>
          </a:graphic>
        </p:graphicFrame>
        <p:graphicFrame>
          <p:nvGraphicFramePr>
            <p:cNvPr id="7" name="Object 4"/>
            <p:cNvGraphicFramePr>
              <a:graphicFrameLocks noChangeAspect="1"/>
            </p:cNvGraphicFramePr>
            <p:nvPr/>
          </p:nvGraphicFramePr>
          <p:xfrm>
            <a:off x="5486400" y="1348013"/>
            <a:ext cx="1522413" cy="838200"/>
          </p:xfrm>
          <a:graphic>
            <a:graphicData uri="http://schemas.openxmlformats.org/presentationml/2006/ole">
              <p:oleObj spid="_x0000_s4100" r:id="rId5" imgW="761400" imgH="418680" progId="Equation.3">
                <p:embed/>
              </p:oleObj>
            </a:graphicData>
          </a:graphic>
        </p:graphicFrame>
        <p:graphicFrame>
          <p:nvGraphicFramePr>
            <p:cNvPr id="70" name="Object 67"/>
            <p:cNvGraphicFramePr>
              <a:graphicFrameLocks noChangeAspect="1"/>
            </p:cNvGraphicFramePr>
            <p:nvPr/>
          </p:nvGraphicFramePr>
          <p:xfrm>
            <a:off x="457200" y="1587500"/>
            <a:ext cx="1395412" cy="406400"/>
          </p:xfrm>
          <a:graphic>
            <a:graphicData uri="http://schemas.openxmlformats.org/presentationml/2006/ole">
              <p:oleObj spid="_x0000_s4105" name="Equation" r:id="rId6" imgW="698400" imgH="203040" progId="Equation.3">
                <p:embed/>
              </p:oleObj>
            </a:graphicData>
          </a:graphic>
        </p:graphicFrame>
      </p:grpSp>
      <p:grpSp>
        <p:nvGrpSpPr>
          <p:cNvPr id="74" name="Group 73"/>
          <p:cNvGrpSpPr/>
          <p:nvPr/>
        </p:nvGrpSpPr>
        <p:grpSpPr>
          <a:xfrm>
            <a:off x="455839" y="2626231"/>
            <a:ext cx="4801826" cy="3592283"/>
            <a:chOff x="466725" y="2797645"/>
            <a:chExt cx="4801826" cy="3592283"/>
          </a:xfrm>
        </p:grpSpPr>
        <p:graphicFrame>
          <p:nvGraphicFramePr>
            <p:cNvPr id="8" name="Object 5"/>
            <p:cNvGraphicFramePr>
              <a:graphicFrameLocks noChangeAspect="1"/>
            </p:cNvGraphicFramePr>
            <p:nvPr/>
          </p:nvGraphicFramePr>
          <p:xfrm>
            <a:off x="466725" y="3629266"/>
            <a:ext cx="3249612" cy="838200"/>
          </p:xfrm>
          <a:graphic>
            <a:graphicData uri="http://schemas.openxmlformats.org/presentationml/2006/ole">
              <p:oleObj spid="_x0000_s4101" r:id="rId7" imgW="1625400" imgH="419040" progId="Equation.3">
                <p:embed/>
              </p:oleObj>
            </a:graphicData>
          </a:graphic>
        </p:graphicFrame>
        <p:graphicFrame>
          <p:nvGraphicFramePr>
            <p:cNvPr id="9" name="Object 6"/>
            <p:cNvGraphicFramePr>
              <a:graphicFrameLocks noChangeAspect="1"/>
            </p:cNvGraphicFramePr>
            <p:nvPr/>
          </p:nvGraphicFramePr>
          <p:xfrm>
            <a:off x="466725" y="4538903"/>
            <a:ext cx="3884612" cy="914400"/>
          </p:xfrm>
          <a:graphic>
            <a:graphicData uri="http://schemas.openxmlformats.org/presentationml/2006/ole">
              <p:oleObj spid="_x0000_s4102" r:id="rId8" imgW="1942920" imgH="457200" progId="Equation.3">
                <p:embed/>
              </p:oleObj>
            </a:graphicData>
          </a:graphic>
        </p:graphicFrame>
        <p:graphicFrame>
          <p:nvGraphicFramePr>
            <p:cNvPr id="10" name="Object 7"/>
            <p:cNvGraphicFramePr>
              <a:graphicFrameLocks noChangeAspect="1"/>
            </p:cNvGraphicFramePr>
            <p:nvPr/>
          </p:nvGraphicFramePr>
          <p:xfrm>
            <a:off x="466725" y="5526328"/>
            <a:ext cx="2260600" cy="863600"/>
          </p:xfrm>
          <a:graphic>
            <a:graphicData uri="http://schemas.openxmlformats.org/presentationml/2006/ole">
              <p:oleObj spid="_x0000_s4103" r:id="rId9" imgW="1130040" imgH="431640" progId="Equation.3">
                <p:embed/>
              </p:oleObj>
            </a:graphicData>
          </a:graphic>
        </p:graphicFrame>
        <p:graphicFrame>
          <p:nvGraphicFramePr>
            <p:cNvPr id="12" name="Object 9"/>
            <p:cNvGraphicFramePr>
              <a:graphicFrameLocks noChangeAspect="1"/>
            </p:cNvGraphicFramePr>
            <p:nvPr/>
          </p:nvGraphicFramePr>
          <p:xfrm>
            <a:off x="2743200" y="5503650"/>
            <a:ext cx="2309813" cy="838200"/>
          </p:xfrm>
          <a:graphic>
            <a:graphicData uri="http://schemas.openxmlformats.org/presentationml/2006/ole">
              <p:oleObj spid="_x0000_s4104" r:id="rId10" imgW="1155600" imgH="419040" progId="Equation.3">
                <p:embed/>
              </p:oleObj>
            </a:graphicData>
          </a:graphic>
        </p:graphicFrame>
        <p:graphicFrame>
          <p:nvGraphicFramePr>
            <p:cNvPr id="71" name="Object 68"/>
            <p:cNvGraphicFramePr>
              <a:graphicFrameLocks noChangeAspect="1"/>
            </p:cNvGraphicFramePr>
            <p:nvPr/>
          </p:nvGraphicFramePr>
          <p:xfrm>
            <a:off x="472714" y="2797645"/>
            <a:ext cx="4795837" cy="787400"/>
          </p:xfrm>
          <a:graphic>
            <a:graphicData uri="http://schemas.openxmlformats.org/presentationml/2006/ole">
              <p:oleObj spid="_x0000_s4106" name="Equation" r:id="rId11" imgW="2400120" imgH="393480" progId="Equation.3">
                <p:embed/>
              </p:oleObj>
            </a:graphicData>
          </a:graphic>
        </p:graphicFrame>
      </p:grpSp>
      <p:sp>
        <p:nvSpPr>
          <p:cNvPr id="73" name="TextBox 72"/>
          <p:cNvSpPr txBox="1"/>
          <p:nvPr/>
        </p:nvSpPr>
        <p:spPr>
          <a:xfrm>
            <a:off x="5181600" y="5791200"/>
            <a:ext cx="3200400" cy="923330"/>
          </a:xfrm>
          <a:prstGeom prst="rect">
            <a:avLst/>
          </a:prstGeom>
          <a:noFill/>
        </p:spPr>
        <p:txBody>
          <a:bodyPr wrap="square" rtlCol="0">
            <a:spAutoFit/>
          </a:bodyPr>
          <a:lstStyle/>
          <a:p>
            <a:pPr algn="ctr"/>
            <a:r>
              <a:rPr lang="en-US" dirty="0" smtClean="0">
                <a:solidFill>
                  <a:schemeClr val="bg2">
                    <a:lumMod val="25000"/>
                  </a:schemeClr>
                </a:solidFill>
                <a:latin typeface="+mn-lt"/>
              </a:rPr>
              <a:t>use WGS-84 ellipsoid, but assume uniform curvature over area of operations</a:t>
            </a:r>
          </a:p>
        </p:txBody>
      </p:sp>
      <p:sp>
        <p:nvSpPr>
          <p:cNvPr id="72" name="Slide Number Placeholder 71"/>
          <p:cNvSpPr>
            <a:spLocks noGrp="1"/>
          </p:cNvSpPr>
          <p:nvPr>
            <p:ph type="sldNum" sz="quarter" idx="11"/>
          </p:nvPr>
        </p:nvSpPr>
        <p:spPr/>
        <p:txBody>
          <a:bodyPr/>
          <a:lstStyle/>
          <a:p>
            <a:pPr>
              <a:defRPr/>
            </a:pPr>
            <a:r>
              <a:rPr lang="en-US" smtClean="0"/>
              <a:t>SLIDE </a:t>
            </a:r>
            <a:fld id="{857DA36E-DC93-4A7D-8675-5EE72DD4CCC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idx="1"/>
          </p:nvPr>
        </p:nvSpPr>
        <p:spPr>
          <a:xfrm>
            <a:off x="76200" y="3124200"/>
            <a:ext cx="5867400" cy="3657600"/>
          </a:xfrm>
        </p:spPr>
        <p:txBody>
          <a:bodyPr>
            <a:normAutofit fontScale="85000" lnSpcReduction="20000"/>
          </a:bodyPr>
          <a:lstStyle/>
          <a:p>
            <a:pPr>
              <a:lnSpc>
                <a:spcPct val="120000"/>
              </a:lnSpc>
            </a:pPr>
            <a:r>
              <a:rPr lang="en-GB" dirty="0" smtClean="0"/>
              <a:t>Estimates next time step from explicit terms in previous three.</a:t>
            </a:r>
          </a:p>
          <a:p>
            <a:pPr lvl="1">
              <a:lnSpc>
                <a:spcPct val="120000"/>
              </a:lnSpc>
            </a:pPr>
            <a:r>
              <a:rPr lang="en-GB" dirty="0" smtClean="0"/>
              <a:t>Implement as a cached circular queue of </a:t>
            </a:r>
            <a:br>
              <a:rPr lang="en-GB" dirty="0" smtClean="0"/>
            </a:br>
            <a:r>
              <a:rPr lang="en-GB" dirty="0" smtClean="0"/>
              <a:t>4 </a:t>
            </a:r>
            <a:r>
              <a:rPr lang="en-GB" dirty="0" err="1" smtClean="0"/>
              <a:t>wavefronts</a:t>
            </a:r>
            <a:r>
              <a:rPr lang="en-GB" dirty="0" smtClean="0"/>
              <a:t> (trades memory for speed).</a:t>
            </a:r>
          </a:p>
          <a:p>
            <a:pPr lvl="1">
              <a:lnSpc>
                <a:spcPct val="120000"/>
              </a:lnSpc>
            </a:pPr>
            <a:r>
              <a:rPr lang="en-GB" dirty="0" smtClean="0"/>
              <a:t>Single calculation of sound speed and </a:t>
            </a:r>
            <a:br>
              <a:rPr lang="en-GB" dirty="0" smtClean="0"/>
            </a:br>
            <a:r>
              <a:rPr lang="en-GB" dirty="0" smtClean="0"/>
              <a:t>derivative (slowest calculations) per iteration.</a:t>
            </a:r>
          </a:p>
          <a:p>
            <a:pPr lvl="1">
              <a:lnSpc>
                <a:spcPct val="120000"/>
              </a:lnSpc>
            </a:pPr>
            <a:r>
              <a:rPr lang="en-GB" dirty="0" smtClean="0"/>
              <a:t>Single calculation of the slow </a:t>
            </a:r>
            <a:r>
              <a:rPr lang="en-GB" dirty="0" err="1" smtClean="0"/>
              <a:t>sin</a:t>
            </a:r>
            <a:r>
              <a:rPr lang="en-GB" dirty="0" err="1" smtClean="0">
                <a:latin typeface="Symbol" pitchFamily="18" charset="2"/>
              </a:rPr>
              <a:t>q</a:t>
            </a:r>
            <a:r>
              <a:rPr lang="en-GB" dirty="0" smtClean="0"/>
              <a:t> and </a:t>
            </a:r>
            <a:r>
              <a:rPr lang="en-GB" dirty="0" err="1" smtClean="0"/>
              <a:t>cot</a:t>
            </a:r>
            <a:r>
              <a:rPr lang="en-GB" dirty="0" err="1" smtClean="0">
                <a:latin typeface="Symbol" pitchFamily="18" charset="2"/>
              </a:rPr>
              <a:t>q</a:t>
            </a:r>
            <a:r>
              <a:rPr lang="en-GB" dirty="0" smtClean="0"/>
              <a:t> operations per iteration.</a:t>
            </a:r>
          </a:p>
          <a:p>
            <a:pPr>
              <a:lnSpc>
                <a:spcPct val="120000"/>
              </a:lnSpc>
            </a:pPr>
            <a:r>
              <a:rPr lang="en-GB" dirty="0" smtClean="0"/>
              <a:t>AB3 is as accurate and much faster</a:t>
            </a:r>
            <a:br>
              <a:rPr lang="en-GB" dirty="0" smtClean="0"/>
            </a:br>
            <a:r>
              <a:rPr lang="en-GB" dirty="0" smtClean="0"/>
              <a:t>than </a:t>
            </a:r>
            <a:r>
              <a:rPr lang="en-GB" dirty="0" err="1" smtClean="0"/>
              <a:t>Runge-Kutta</a:t>
            </a:r>
            <a:r>
              <a:rPr lang="en-GB" dirty="0" smtClean="0"/>
              <a:t> 3, but not self starting.</a:t>
            </a:r>
          </a:p>
        </p:txBody>
      </p:sp>
      <p:sp>
        <p:nvSpPr>
          <p:cNvPr id="5123" name="Rectangle 1"/>
          <p:cNvSpPr>
            <a:spLocks noGrp="1" noChangeArrowheads="1"/>
          </p:cNvSpPr>
          <p:nvPr>
            <p:ph type="title"/>
          </p:nvPr>
        </p:nvSpPr>
        <p:spPr/>
        <p:txBody>
          <a:bodyPr/>
          <a:lstStyle/>
          <a:p>
            <a:r>
              <a:rPr lang="en-GB" dirty="0" smtClean="0"/>
              <a:t>Adams-</a:t>
            </a:r>
            <a:r>
              <a:rPr lang="en-GB" dirty="0" err="1" smtClean="0"/>
              <a:t>Bashforth</a:t>
            </a:r>
            <a:r>
              <a:rPr lang="en-GB" dirty="0" smtClean="0"/>
              <a:t> 3 (AB3) Propagator</a:t>
            </a:r>
          </a:p>
        </p:txBody>
      </p:sp>
      <p:grpSp>
        <p:nvGrpSpPr>
          <p:cNvPr id="2" name="Group 3"/>
          <p:cNvGrpSpPr>
            <a:grpSpLocks/>
          </p:cNvGrpSpPr>
          <p:nvPr/>
        </p:nvGrpSpPr>
        <p:grpSpPr bwMode="auto">
          <a:xfrm>
            <a:off x="238125" y="2217421"/>
            <a:ext cx="6779419" cy="850107"/>
            <a:chOff x="823" y="1181"/>
            <a:chExt cx="4745" cy="595"/>
          </a:xfrm>
        </p:grpSpPr>
        <p:graphicFrame>
          <p:nvGraphicFramePr>
            <p:cNvPr id="5122" name="Object 4"/>
            <p:cNvGraphicFramePr>
              <a:graphicFrameLocks noChangeAspect="1"/>
            </p:cNvGraphicFramePr>
            <p:nvPr/>
          </p:nvGraphicFramePr>
          <p:xfrm>
            <a:off x="959" y="1181"/>
            <a:ext cx="3967" cy="570"/>
          </p:xfrm>
          <a:graphic>
            <a:graphicData uri="http://schemas.openxmlformats.org/presentationml/2006/ole">
              <p:oleObj spid="_x0000_s5122" name="Equation" r:id="rId4" imgW="3530520" imgH="507960" progId="Equation.3">
                <p:embed/>
              </p:oleObj>
            </a:graphicData>
          </a:graphic>
        </p:graphicFrame>
        <p:sp>
          <p:nvSpPr>
            <p:cNvPr id="5126" name="Text Box 5"/>
            <p:cNvSpPr txBox="1">
              <a:spLocks noChangeArrowheads="1"/>
            </p:cNvSpPr>
            <p:nvPr/>
          </p:nvSpPr>
          <p:spPr bwMode="auto">
            <a:xfrm>
              <a:off x="823" y="1229"/>
              <a:ext cx="4745" cy="547"/>
            </a:xfrm>
            <a:prstGeom prst="rect">
              <a:avLst/>
            </a:prstGeom>
            <a:noFill/>
            <a:ln w="9525">
              <a:noFill/>
              <a:round/>
              <a:headEnd/>
              <a:tailEnd/>
            </a:ln>
          </p:spPr>
          <p:txBody>
            <a:bodyPr wrap="none" anchor="ctr"/>
            <a:lstStyle/>
            <a:p>
              <a:endParaRPr lang="en-US"/>
            </a:p>
          </p:txBody>
        </p:sp>
      </p:grpSp>
      <p:grpSp>
        <p:nvGrpSpPr>
          <p:cNvPr id="65" name="Group 64"/>
          <p:cNvGrpSpPr/>
          <p:nvPr/>
        </p:nvGrpSpPr>
        <p:grpSpPr>
          <a:xfrm>
            <a:off x="4060606" y="1903030"/>
            <a:ext cx="4840803" cy="4869180"/>
            <a:chOff x="4193956" y="1845880"/>
            <a:chExt cx="4840803" cy="4869180"/>
          </a:xfrm>
        </p:grpSpPr>
        <p:grpSp>
          <p:nvGrpSpPr>
            <p:cNvPr id="58" name="Group 57"/>
            <p:cNvGrpSpPr/>
            <p:nvPr/>
          </p:nvGrpSpPr>
          <p:grpSpPr>
            <a:xfrm>
              <a:off x="6594256" y="2725477"/>
              <a:ext cx="2331720" cy="3086100"/>
              <a:chOff x="6051330" y="2785110"/>
              <a:chExt cx="2590800" cy="3429000"/>
            </a:xfrm>
          </p:grpSpPr>
          <p:grpSp>
            <p:nvGrpSpPr>
              <p:cNvPr id="5" name="Group 14"/>
              <p:cNvGrpSpPr>
                <a:grpSpLocks/>
              </p:cNvGrpSpPr>
              <p:nvPr/>
            </p:nvGrpSpPr>
            <p:grpSpPr bwMode="auto">
              <a:xfrm>
                <a:off x="6077032" y="2785110"/>
                <a:ext cx="2503412" cy="1714500"/>
                <a:chOff x="1392" y="1680"/>
                <a:chExt cx="1392" cy="672"/>
              </a:xfrm>
            </p:grpSpPr>
            <p:sp>
              <p:nvSpPr>
                <p:cNvPr id="17" name="Line 11"/>
                <p:cNvSpPr>
                  <a:spLocks noChangeShapeType="1"/>
                </p:cNvSpPr>
                <p:nvPr/>
              </p:nvSpPr>
              <p:spPr bwMode="auto">
                <a:xfrm flipV="1">
                  <a:off x="1392" y="1680"/>
                  <a:ext cx="1296" cy="672"/>
                </a:xfrm>
                <a:prstGeom prst="line">
                  <a:avLst/>
                </a:prstGeom>
                <a:noFill/>
                <a:ln w="9525">
                  <a:solidFill>
                    <a:schemeClr val="tx1"/>
                  </a:solidFill>
                  <a:prstDash val="dash"/>
                  <a:round/>
                  <a:headEnd/>
                  <a:tailEnd type="triangle" w="med" len="med"/>
                </a:ln>
              </p:spPr>
              <p:txBody>
                <a:bodyPr/>
                <a:lstStyle/>
                <a:p>
                  <a:endParaRPr lang="en-US"/>
                </a:p>
              </p:txBody>
            </p:sp>
            <p:sp>
              <p:nvSpPr>
                <p:cNvPr id="18" name="Line 12"/>
                <p:cNvSpPr>
                  <a:spLocks noChangeShapeType="1"/>
                </p:cNvSpPr>
                <p:nvPr/>
              </p:nvSpPr>
              <p:spPr bwMode="auto">
                <a:xfrm flipV="1">
                  <a:off x="1392" y="2016"/>
                  <a:ext cx="1392" cy="336"/>
                </a:xfrm>
                <a:prstGeom prst="line">
                  <a:avLst/>
                </a:prstGeom>
                <a:noFill/>
                <a:ln w="9525">
                  <a:solidFill>
                    <a:schemeClr val="tx1"/>
                  </a:solidFill>
                  <a:prstDash val="dash"/>
                  <a:round/>
                  <a:headEnd/>
                  <a:tailEnd type="triangle" w="med" len="med"/>
                </a:ln>
              </p:spPr>
              <p:txBody>
                <a:bodyPr/>
                <a:lstStyle/>
                <a:p>
                  <a:endParaRPr lang="en-US"/>
                </a:p>
              </p:txBody>
            </p:sp>
          </p:grpSp>
          <p:sp>
            <p:nvSpPr>
              <p:cNvPr id="13" name="Line 13"/>
              <p:cNvSpPr>
                <a:spLocks noChangeShapeType="1"/>
              </p:cNvSpPr>
              <p:nvPr/>
            </p:nvSpPr>
            <p:spPr bwMode="auto">
              <a:xfrm flipV="1">
                <a:off x="6077032" y="4499610"/>
                <a:ext cx="2565098" cy="0"/>
              </a:xfrm>
              <a:prstGeom prst="line">
                <a:avLst/>
              </a:prstGeom>
              <a:noFill/>
              <a:ln w="9525">
                <a:solidFill>
                  <a:schemeClr val="tx1"/>
                </a:solidFill>
                <a:prstDash val="dash"/>
                <a:round/>
                <a:headEnd/>
                <a:tailEnd type="triangle" w="med" len="med"/>
              </a:ln>
            </p:spPr>
            <p:txBody>
              <a:bodyPr/>
              <a:lstStyle/>
              <a:p>
                <a:endParaRPr lang="en-US"/>
              </a:p>
            </p:txBody>
          </p:sp>
          <p:grpSp>
            <p:nvGrpSpPr>
              <p:cNvPr id="57" name="Group 56"/>
              <p:cNvGrpSpPr/>
              <p:nvPr/>
            </p:nvGrpSpPr>
            <p:grpSpPr>
              <a:xfrm>
                <a:off x="6051330" y="4499610"/>
                <a:ext cx="2503412" cy="1714500"/>
                <a:chOff x="6051330" y="4499610"/>
                <a:chExt cx="2503412" cy="1714500"/>
              </a:xfrm>
            </p:grpSpPr>
            <p:sp>
              <p:nvSpPr>
                <p:cNvPr id="15" name="Line 11"/>
                <p:cNvSpPr>
                  <a:spLocks noChangeShapeType="1"/>
                </p:cNvSpPr>
                <p:nvPr/>
              </p:nvSpPr>
              <p:spPr bwMode="auto">
                <a:xfrm>
                  <a:off x="6051330" y="4499610"/>
                  <a:ext cx="2330763" cy="1714500"/>
                </a:xfrm>
                <a:prstGeom prst="line">
                  <a:avLst/>
                </a:prstGeom>
                <a:noFill/>
                <a:ln w="9525">
                  <a:solidFill>
                    <a:schemeClr val="tx1"/>
                  </a:solidFill>
                  <a:prstDash val="dash"/>
                  <a:round/>
                  <a:headEnd/>
                  <a:tailEnd type="triangle" w="med" len="med"/>
                </a:ln>
              </p:spPr>
              <p:txBody>
                <a:bodyPr/>
                <a:lstStyle/>
                <a:p>
                  <a:endParaRPr lang="en-US"/>
                </a:p>
              </p:txBody>
            </p:sp>
            <p:sp>
              <p:nvSpPr>
                <p:cNvPr id="16" name="Line 12"/>
                <p:cNvSpPr>
                  <a:spLocks noChangeShapeType="1"/>
                </p:cNvSpPr>
                <p:nvPr/>
              </p:nvSpPr>
              <p:spPr bwMode="auto">
                <a:xfrm>
                  <a:off x="6051330" y="4499610"/>
                  <a:ext cx="2503412" cy="857250"/>
                </a:xfrm>
                <a:prstGeom prst="line">
                  <a:avLst/>
                </a:prstGeom>
                <a:noFill/>
                <a:ln w="9525">
                  <a:solidFill>
                    <a:schemeClr val="tx1"/>
                  </a:solidFill>
                  <a:prstDash val="dash"/>
                  <a:round/>
                  <a:headEnd/>
                  <a:tailEnd type="triangle" w="med" len="med"/>
                </a:ln>
              </p:spPr>
              <p:txBody>
                <a:bodyPr/>
                <a:lstStyle/>
                <a:p>
                  <a:endParaRPr lang="en-US"/>
                </a:p>
              </p:txBody>
            </p:sp>
          </p:grpSp>
        </p:grpSp>
        <p:sp>
          <p:nvSpPr>
            <p:cNvPr id="20" name="Oval 7"/>
            <p:cNvSpPr>
              <a:spLocks noChangeArrowheads="1"/>
            </p:cNvSpPr>
            <p:nvPr/>
          </p:nvSpPr>
          <p:spPr bwMode="auto">
            <a:xfrm>
              <a:off x="6594256" y="4236523"/>
              <a:ext cx="68580" cy="68580"/>
            </a:xfrm>
            <a:prstGeom prst="ellipse">
              <a:avLst/>
            </a:prstGeom>
            <a:solidFill>
              <a:schemeClr val="bg1"/>
            </a:solidFill>
            <a:ln w="9525">
              <a:solidFill>
                <a:schemeClr val="tx1"/>
              </a:solidFill>
              <a:round/>
              <a:headEnd/>
              <a:tailEnd/>
            </a:ln>
          </p:spPr>
          <p:txBody>
            <a:bodyPr wrap="none" anchor="ctr"/>
            <a:lstStyle/>
            <a:p>
              <a:endParaRPr lang="en-US"/>
            </a:p>
          </p:txBody>
        </p:sp>
        <p:sp>
          <p:nvSpPr>
            <p:cNvPr id="21" name="Arc 9"/>
            <p:cNvSpPr>
              <a:spLocks/>
            </p:cNvSpPr>
            <p:nvPr/>
          </p:nvSpPr>
          <p:spPr bwMode="auto">
            <a:xfrm>
              <a:off x="6622831" y="3139243"/>
              <a:ext cx="1234440" cy="2254568"/>
            </a:xfrm>
            <a:custGeom>
              <a:avLst/>
              <a:gdLst>
                <a:gd name="T0" fmla="*/ 352 w 21600"/>
                <a:gd name="T1" fmla="*/ 0 h 39447"/>
                <a:gd name="T2" fmla="*/ 352 w 21600"/>
                <a:gd name="T3" fmla="*/ 1578 h 39447"/>
                <a:gd name="T4" fmla="*/ 0 w 21600"/>
                <a:gd name="T5" fmla="*/ 789 h 39447"/>
                <a:gd name="T6" fmla="*/ 0 60000 65536"/>
                <a:gd name="T7" fmla="*/ 0 60000 65536"/>
                <a:gd name="T8" fmla="*/ 0 60000 65536"/>
                <a:gd name="T9" fmla="*/ 0 w 21600"/>
                <a:gd name="T10" fmla="*/ 0 h 39447"/>
                <a:gd name="T11" fmla="*/ 21600 w 21600"/>
                <a:gd name="T12" fmla="*/ 39447 h 39447"/>
              </a:gdLst>
              <a:ahLst/>
              <a:cxnLst>
                <a:cxn ang="T6">
                  <a:pos x="T0" y="T1"/>
                </a:cxn>
                <a:cxn ang="T7">
                  <a:pos x="T2" y="T3"/>
                </a:cxn>
                <a:cxn ang="T8">
                  <a:pos x="T4" y="T5"/>
                </a:cxn>
              </a:cxnLst>
              <a:rect l="T9" t="T10" r="T11" b="T12"/>
              <a:pathLst>
                <a:path w="21600" h="39447" fill="none" extrusionOk="0">
                  <a:moveTo>
                    <a:pt x="8808" y="-1"/>
                  </a:moveTo>
                  <a:cubicBezTo>
                    <a:pt x="16589" y="3474"/>
                    <a:pt x="21600" y="11200"/>
                    <a:pt x="21600" y="19722"/>
                  </a:cubicBezTo>
                  <a:cubicBezTo>
                    <a:pt x="21600" y="28246"/>
                    <a:pt x="16586" y="35973"/>
                    <a:pt x="8802" y="39447"/>
                  </a:cubicBezTo>
                </a:path>
                <a:path w="21600" h="39447" stroke="0" extrusionOk="0">
                  <a:moveTo>
                    <a:pt x="8808" y="-1"/>
                  </a:moveTo>
                  <a:cubicBezTo>
                    <a:pt x="16589" y="3474"/>
                    <a:pt x="21600" y="11200"/>
                    <a:pt x="21600" y="19722"/>
                  </a:cubicBezTo>
                  <a:cubicBezTo>
                    <a:pt x="21600" y="28246"/>
                    <a:pt x="16586" y="35973"/>
                    <a:pt x="8802" y="39447"/>
                  </a:cubicBezTo>
                  <a:lnTo>
                    <a:pt x="0" y="19722"/>
                  </a:lnTo>
                  <a:close/>
                </a:path>
              </a:pathLst>
            </a:custGeom>
            <a:noFill/>
            <a:ln w="19050">
              <a:solidFill>
                <a:srgbClr val="92D050"/>
              </a:solidFill>
              <a:round/>
              <a:headEnd/>
              <a:tailEnd/>
            </a:ln>
          </p:spPr>
          <p:txBody>
            <a:bodyPr wrap="none" anchor="ctr"/>
            <a:lstStyle/>
            <a:p>
              <a:endParaRPr lang="en-US"/>
            </a:p>
          </p:txBody>
        </p:sp>
        <p:sp>
          <p:nvSpPr>
            <p:cNvPr id="22" name="Arc 10"/>
            <p:cNvSpPr>
              <a:spLocks/>
            </p:cNvSpPr>
            <p:nvPr/>
          </p:nvSpPr>
          <p:spPr bwMode="auto">
            <a:xfrm>
              <a:off x="6622831" y="2770626"/>
              <a:ext cx="1645920" cy="3003233"/>
            </a:xfrm>
            <a:custGeom>
              <a:avLst/>
              <a:gdLst>
                <a:gd name="T0" fmla="*/ 470 w 21600"/>
                <a:gd name="T1" fmla="*/ 0 h 39447"/>
                <a:gd name="T2" fmla="*/ 469 w 21600"/>
                <a:gd name="T3" fmla="*/ 2102 h 39447"/>
                <a:gd name="T4" fmla="*/ 0 w 21600"/>
                <a:gd name="T5" fmla="*/ 1051 h 39447"/>
                <a:gd name="T6" fmla="*/ 0 60000 65536"/>
                <a:gd name="T7" fmla="*/ 0 60000 65536"/>
                <a:gd name="T8" fmla="*/ 0 60000 65536"/>
                <a:gd name="T9" fmla="*/ 0 w 21600"/>
                <a:gd name="T10" fmla="*/ 0 h 39447"/>
                <a:gd name="T11" fmla="*/ 21600 w 21600"/>
                <a:gd name="T12" fmla="*/ 39447 h 39447"/>
              </a:gdLst>
              <a:ahLst/>
              <a:cxnLst>
                <a:cxn ang="T6">
                  <a:pos x="T0" y="T1"/>
                </a:cxn>
                <a:cxn ang="T7">
                  <a:pos x="T2" y="T3"/>
                </a:cxn>
                <a:cxn ang="T8">
                  <a:pos x="T4" y="T5"/>
                </a:cxn>
              </a:cxnLst>
              <a:rect l="T9" t="T10" r="T11" b="T12"/>
              <a:pathLst>
                <a:path w="21600" h="39447" fill="none" extrusionOk="0">
                  <a:moveTo>
                    <a:pt x="8808" y="-1"/>
                  </a:moveTo>
                  <a:cubicBezTo>
                    <a:pt x="16589" y="3474"/>
                    <a:pt x="21600" y="11200"/>
                    <a:pt x="21600" y="19722"/>
                  </a:cubicBezTo>
                  <a:cubicBezTo>
                    <a:pt x="21600" y="28246"/>
                    <a:pt x="16586" y="35973"/>
                    <a:pt x="8802" y="39447"/>
                  </a:cubicBezTo>
                </a:path>
                <a:path w="21600" h="39447" stroke="0" extrusionOk="0">
                  <a:moveTo>
                    <a:pt x="8808" y="-1"/>
                  </a:moveTo>
                  <a:cubicBezTo>
                    <a:pt x="16589" y="3474"/>
                    <a:pt x="21600" y="11200"/>
                    <a:pt x="21600" y="19722"/>
                  </a:cubicBezTo>
                  <a:cubicBezTo>
                    <a:pt x="21600" y="28246"/>
                    <a:pt x="16586" y="35973"/>
                    <a:pt x="8802" y="39447"/>
                  </a:cubicBezTo>
                  <a:lnTo>
                    <a:pt x="0" y="19722"/>
                  </a:lnTo>
                  <a:close/>
                </a:path>
              </a:pathLst>
            </a:custGeom>
            <a:noFill/>
            <a:ln w="19050">
              <a:solidFill>
                <a:srgbClr val="0000CC"/>
              </a:solidFill>
              <a:round/>
              <a:headEnd/>
              <a:tailEnd/>
            </a:ln>
          </p:spPr>
          <p:txBody>
            <a:bodyPr wrap="none" anchor="ctr"/>
            <a:lstStyle/>
            <a:p>
              <a:endParaRPr lang="en-US"/>
            </a:p>
          </p:txBody>
        </p:sp>
        <p:sp>
          <p:nvSpPr>
            <p:cNvPr id="23" name="Arc 10"/>
            <p:cNvSpPr>
              <a:spLocks/>
            </p:cNvSpPr>
            <p:nvPr/>
          </p:nvSpPr>
          <p:spPr bwMode="auto">
            <a:xfrm>
              <a:off x="6662836" y="2413438"/>
              <a:ext cx="1988820" cy="3689033"/>
            </a:xfrm>
            <a:custGeom>
              <a:avLst/>
              <a:gdLst>
                <a:gd name="T0" fmla="*/ 470 w 21600"/>
                <a:gd name="T1" fmla="*/ 0 h 39447"/>
                <a:gd name="T2" fmla="*/ 469 w 21600"/>
                <a:gd name="T3" fmla="*/ 2102 h 39447"/>
                <a:gd name="T4" fmla="*/ 0 w 21600"/>
                <a:gd name="T5" fmla="*/ 1051 h 39447"/>
                <a:gd name="T6" fmla="*/ 0 60000 65536"/>
                <a:gd name="T7" fmla="*/ 0 60000 65536"/>
                <a:gd name="T8" fmla="*/ 0 60000 65536"/>
                <a:gd name="T9" fmla="*/ 0 w 21600"/>
                <a:gd name="T10" fmla="*/ 0 h 39447"/>
                <a:gd name="T11" fmla="*/ 21600 w 21600"/>
                <a:gd name="T12" fmla="*/ 39447 h 39447"/>
              </a:gdLst>
              <a:ahLst/>
              <a:cxnLst>
                <a:cxn ang="T6">
                  <a:pos x="T0" y="T1"/>
                </a:cxn>
                <a:cxn ang="T7">
                  <a:pos x="T2" y="T3"/>
                </a:cxn>
                <a:cxn ang="T8">
                  <a:pos x="T4" y="T5"/>
                </a:cxn>
              </a:cxnLst>
              <a:rect l="T9" t="T10" r="T11" b="T12"/>
              <a:pathLst>
                <a:path w="21600" h="39447" fill="none" extrusionOk="0">
                  <a:moveTo>
                    <a:pt x="8808" y="-1"/>
                  </a:moveTo>
                  <a:cubicBezTo>
                    <a:pt x="16589" y="3474"/>
                    <a:pt x="21600" y="11200"/>
                    <a:pt x="21600" y="19722"/>
                  </a:cubicBezTo>
                  <a:cubicBezTo>
                    <a:pt x="21600" y="28246"/>
                    <a:pt x="16586" y="35973"/>
                    <a:pt x="8802" y="39447"/>
                  </a:cubicBezTo>
                </a:path>
                <a:path w="21600" h="39447" stroke="0" extrusionOk="0">
                  <a:moveTo>
                    <a:pt x="8808" y="-1"/>
                  </a:moveTo>
                  <a:cubicBezTo>
                    <a:pt x="16589" y="3474"/>
                    <a:pt x="21600" y="11200"/>
                    <a:pt x="21600" y="19722"/>
                  </a:cubicBezTo>
                  <a:cubicBezTo>
                    <a:pt x="21600" y="28246"/>
                    <a:pt x="16586" y="35973"/>
                    <a:pt x="8802" y="39447"/>
                  </a:cubicBezTo>
                  <a:lnTo>
                    <a:pt x="0" y="19722"/>
                  </a:lnTo>
                  <a:close/>
                </a:path>
              </a:pathLst>
            </a:custGeom>
            <a:noFill/>
            <a:ln w="19050">
              <a:solidFill>
                <a:srgbClr val="FF0000"/>
              </a:solidFill>
              <a:round/>
              <a:headEnd/>
              <a:tailEnd/>
            </a:ln>
          </p:spPr>
          <p:txBody>
            <a:bodyPr wrap="none" anchor="ctr"/>
            <a:lstStyle/>
            <a:p>
              <a:endParaRPr lang="en-US"/>
            </a:p>
          </p:txBody>
        </p:sp>
        <p:sp>
          <p:nvSpPr>
            <p:cNvPr id="29" name="Oval 7"/>
            <p:cNvSpPr>
              <a:spLocks noChangeArrowheads="1"/>
            </p:cNvSpPr>
            <p:nvPr/>
          </p:nvSpPr>
          <p:spPr bwMode="auto">
            <a:xfrm>
              <a:off x="7569376" y="4984355"/>
              <a:ext cx="68580" cy="68580"/>
            </a:xfrm>
            <a:prstGeom prst="ellipse">
              <a:avLst/>
            </a:prstGeom>
            <a:solidFill>
              <a:srgbClr val="92D050"/>
            </a:solidFill>
            <a:ln w="9525">
              <a:solidFill>
                <a:schemeClr val="tx1"/>
              </a:solidFill>
              <a:round/>
              <a:headEnd/>
              <a:tailEnd/>
            </a:ln>
          </p:spPr>
          <p:txBody>
            <a:bodyPr wrap="none" anchor="ctr"/>
            <a:lstStyle/>
            <a:p>
              <a:endParaRPr lang="en-US"/>
            </a:p>
          </p:txBody>
        </p:sp>
        <p:sp>
          <p:nvSpPr>
            <p:cNvPr id="30" name="Oval 7"/>
            <p:cNvSpPr>
              <a:spLocks noChangeArrowheads="1"/>
            </p:cNvSpPr>
            <p:nvPr/>
          </p:nvSpPr>
          <p:spPr bwMode="auto">
            <a:xfrm>
              <a:off x="7751559" y="4644435"/>
              <a:ext cx="68580" cy="68580"/>
            </a:xfrm>
            <a:prstGeom prst="ellipse">
              <a:avLst/>
            </a:prstGeom>
            <a:solidFill>
              <a:srgbClr val="92D050"/>
            </a:solidFill>
            <a:ln w="9525">
              <a:solidFill>
                <a:schemeClr val="tx1"/>
              </a:solidFill>
              <a:round/>
              <a:headEnd/>
              <a:tailEnd/>
            </a:ln>
          </p:spPr>
          <p:txBody>
            <a:bodyPr wrap="none" anchor="ctr"/>
            <a:lstStyle/>
            <a:p>
              <a:endParaRPr lang="en-US"/>
            </a:p>
          </p:txBody>
        </p:sp>
        <p:sp>
          <p:nvSpPr>
            <p:cNvPr id="31" name="Oval 7"/>
            <p:cNvSpPr>
              <a:spLocks noChangeArrowheads="1"/>
            </p:cNvSpPr>
            <p:nvPr/>
          </p:nvSpPr>
          <p:spPr bwMode="auto">
            <a:xfrm>
              <a:off x="7822267" y="4239383"/>
              <a:ext cx="68580" cy="68580"/>
            </a:xfrm>
            <a:prstGeom prst="ellipse">
              <a:avLst/>
            </a:prstGeom>
            <a:solidFill>
              <a:srgbClr val="92D050"/>
            </a:solidFill>
            <a:ln w="9525">
              <a:solidFill>
                <a:schemeClr val="tx1"/>
              </a:solidFill>
              <a:round/>
              <a:headEnd/>
              <a:tailEnd/>
            </a:ln>
          </p:spPr>
          <p:txBody>
            <a:bodyPr wrap="none" anchor="ctr"/>
            <a:lstStyle/>
            <a:p>
              <a:endParaRPr lang="en-US"/>
            </a:p>
          </p:txBody>
        </p:sp>
        <p:sp>
          <p:nvSpPr>
            <p:cNvPr id="32" name="Oval 7"/>
            <p:cNvSpPr>
              <a:spLocks noChangeArrowheads="1"/>
            </p:cNvSpPr>
            <p:nvPr/>
          </p:nvSpPr>
          <p:spPr bwMode="auto">
            <a:xfrm>
              <a:off x="7760116" y="3834325"/>
              <a:ext cx="68580" cy="68580"/>
            </a:xfrm>
            <a:prstGeom prst="ellipse">
              <a:avLst/>
            </a:prstGeom>
            <a:solidFill>
              <a:srgbClr val="92D050"/>
            </a:solidFill>
            <a:ln w="9525">
              <a:solidFill>
                <a:schemeClr val="tx1"/>
              </a:solidFill>
              <a:round/>
              <a:headEnd/>
              <a:tailEnd/>
            </a:ln>
          </p:spPr>
          <p:txBody>
            <a:bodyPr wrap="none" anchor="ctr"/>
            <a:lstStyle/>
            <a:p>
              <a:endParaRPr lang="en-US"/>
            </a:p>
          </p:txBody>
        </p:sp>
        <p:sp>
          <p:nvSpPr>
            <p:cNvPr id="33" name="Oval 7"/>
            <p:cNvSpPr>
              <a:spLocks noChangeArrowheads="1"/>
            </p:cNvSpPr>
            <p:nvPr/>
          </p:nvSpPr>
          <p:spPr bwMode="auto">
            <a:xfrm>
              <a:off x="7575812" y="3504268"/>
              <a:ext cx="68580" cy="68580"/>
            </a:xfrm>
            <a:prstGeom prst="ellipse">
              <a:avLst/>
            </a:prstGeom>
            <a:solidFill>
              <a:srgbClr val="92D050"/>
            </a:solidFill>
            <a:ln w="9525">
              <a:solidFill>
                <a:schemeClr val="tx1"/>
              </a:solidFill>
              <a:round/>
              <a:headEnd/>
              <a:tailEnd/>
            </a:ln>
          </p:spPr>
          <p:txBody>
            <a:bodyPr wrap="none" anchor="ctr"/>
            <a:lstStyle/>
            <a:p>
              <a:endParaRPr lang="en-US"/>
            </a:p>
          </p:txBody>
        </p:sp>
        <p:sp>
          <p:nvSpPr>
            <p:cNvPr id="34" name="Oval 7"/>
            <p:cNvSpPr>
              <a:spLocks noChangeArrowheads="1"/>
            </p:cNvSpPr>
            <p:nvPr/>
          </p:nvSpPr>
          <p:spPr bwMode="auto">
            <a:xfrm>
              <a:off x="7903705" y="3257827"/>
              <a:ext cx="68580" cy="68580"/>
            </a:xfrm>
            <a:prstGeom prst="ellipse">
              <a:avLst/>
            </a:prstGeom>
            <a:solidFill>
              <a:srgbClr val="0000CC"/>
            </a:solidFill>
            <a:ln w="9525">
              <a:solidFill>
                <a:schemeClr val="tx1"/>
              </a:solidFill>
              <a:round/>
              <a:headEnd/>
              <a:tailEnd/>
            </a:ln>
          </p:spPr>
          <p:txBody>
            <a:bodyPr wrap="none" anchor="ctr"/>
            <a:lstStyle/>
            <a:p>
              <a:endParaRPr lang="en-US"/>
            </a:p>
          </p:txBody>
        </p:sp>
        <p:sp>
          <p:nvSpPr>
            <p:cNvPr id="35" name="Oval 7"/>
            <p:cNvSpPr>
              <a:spLocks noChangeArrowheads="1"/>
            </p:cNvSpPr>
            <p:nvPr/>
          </p:nvSpPr>
          <p:spPr bwMode="auto">
            <a:xfrm>
              <a:off x="8231597" y="3030672"/>
              <a:ext cx="68580" cy="68580"/>
            </a:xfrm>
            <a:prstGeom prst="ellipse">
              <a:avLst/>
            </a:prstGeom>
            <a:solidFill>
              <a:srgbClr val="FF0000"/>
            </a:solidFill>
            <a:ln w="9525">
              <a:solidFill>
                <a:schemeClr val="tx1"/>
              </a:solidFill>
              <a:round/>
              <a:headEnd/>
              <a:tailEnd/>
            </a:ln>
          </p:spPr>
          <p:txBody>
            <a:bodyPr wrap="none" anchor="ctr"/>
            <a:lstStyle/>
            <a:p>
              <a:endParaRPr lang="en-US"/>
            </a:p>
          </p:txBody>
        </p:sp>
        <p:sp>
          <p:nvSpPr>
            <p:cNvPr id="36" name="Oval 7"/>
            <p:cNvSpPr>
              <a:spLocks noChangeArrowheads="1"/>
            </p:cNvSpPr>
            <p:nvPr/>
          </p:nvSpPr>
          <p:spPr bwMode="auto">
            <a:xfrm>
              <a:off x="8139453" y="3699308"/>
              <a:ext cx="68580" cy="68580"/>
            </a:xfrm>
            <a:prstGeom prst="ellipse">
              <a:avLst/>
            </a:prstGeom>
            <a:solidFill>
              <a:srgbClr val="0000CC"/>
            </a:solidFill>
            <a:ln w="9525">
              <a:solidFill>
                <a:schemeClr val="tx1"/>
              </a:solidFill>
              <a:round/>
              <a:headEnd/>
              <a:tailEnd/>
            </a:ln>
          </p:spPr>
          <p:txBody>
            <a:bodyPr wrap="none" anchor="ctr"/>
            <a:lstStyle/>
            <a:p>
              <a:endParaRPr lang="en-US"/>
            </a:p>
          </p:txBody>
        </p:sp>
        <p:sp>
          <p:nvSpPr>
            <p:cNvPr id="37" name="Oval 7"/>
            <p:cNvSpPr>
              <a:spLocks noChangeArrowheads="1"/>
            </p:cNvSpPr>
            <p:nvPr/>
          </p:nvSpPr>
          <p:spPr bwMode="auto">
            <a:xfrm>
              <a:off x="8240176" y="4235090"/>
              <a:ext cx="68580" cy="68580"/>
            </a:xfrm>
            <a:prstGeom prst="ellipse">
              <a:avLst/>
            </a:prstGeom>
            <a:solidFill>
              <a:srgbClr val="0000CC"/>
            </a:solidFill>
            <a:ln w="9525">
              <a:solidFill>
                <a:schemeClr val="tx1"/>
              </a:solidFill>
              <a:round/>
              <a:headEnd/>
              <a:tailEnd/>
            </a:ln>
          </p:spPr>
          <p:txBody>
            <a:bodyPr wrap="none" anchor="ctr"/>
            <a:lstStyle/>
            <a:p>
              <a:endParaRPr lang="en-US"/>
            </a:p>
          </p:txBody>
        </p:sp>
        <p:sp>
          <p:nvSpPr>
            <p:cNvPr id="38" name="Oval 7"/>
            <p:cNvSpPr>
              <a:spLocks noChangeArrowheads="1"/>
            </p:cNvSpPr>
            <p:nvPr/>
          </p:nvSpPr>
          <p:spPr bwMode="auto">
            <a:xfrm>
              <a:off x="8148024" y="4775159"/>
              <a:ext cx="68580" cy="68580"/>
            </a:xfrm>
            <a:prstGeom prst="ellipse">
              <a:avLst/>
            </a:prstGeom>
            <a:solidFill>
              <a:srgbClr val="0000CC"/>
            </a:solidFill>
            <a:ln w="9525">
              <a:solidFill>
                <a:schemeClr val="tx1"/>
              </a:solidFill>
              <a:round/>
              <a:headEnd/>
              <a:tailEnd/>
            </a:ln>
          </p:spPr>
          <p:txBody>
            <a:bodyPr wrap="none" anchor="ctr"/>
            <a:lstStyle/>
            <a:p>
              <a:endParaRPr lang="en-US"/>
            </a:p>
          </p:txBody>
        </p:sp>
        <p:sp>
          <p:nvSpPr>
            <p:cNvPr id="39" name="Oval 7"/>
            <p:cNvSpPr>
              <a:spLocks noChangeArrowheads="1"/>
            </p:cNvSpPr>
            <p:nvPr/>
          </p:nvSpPr>
          <p:spPr bwMode="auto">
            <a:xfrm>
              <a:off x="7901562" y="5227368"/>
              <a:ext cx="68580" cy="68580"/>
            </a:xfrm>
            <a:prstGeom prst="ellipse">
              <a:avLst/>
            </a:prstGeom>
            <a:solidFill>
              <a:srgbClr val="0000CC"/>
            </a:solidFill>
            <a:ln w="9525">
              <a:solidFill>
                <a:schemeClr val="tx1"/>
              </a:solidFill>
              <a:round/>
              <a:headEnd/>
              <a:tailEnd/>
            </a:ln>
          </p:spPr>
          <p:txBody>
            <a:bodyPr wrap="none" anchor="ctr"/>
            <a:lstStyle/>
            <a:p>
              <a:endParaRPr lang="en-US"/>
            </a:p>
          </p:txBody>
        </p:sp>
        <p:sp>
          <p:nvSpPr>
            <p:cNvPr id="40" name="Oval 7"/>
            <p:cNvSpPr>
              <a:spLocks noChangeArrowheads="1"/>
            </p:cNvSpPr>
            <p:nvPr/>
          </p:nvSpPr>
          <p:spPr bwMode="auto">
            <a:xfrm>
              <a:off x="8210183" y="5450244"/>
              <a:ext cx="68580" cy="68580"/>
            </a:xfrm>
            <a:prstGeom prst="ellipse">
              <a:avLst/>
            </a:prstGeom>
            <a:solidFill>
              <a:srgbClr val="FF0000"/>
            </a:solidFill>
            <a:ln w="9525">
              <a:solidFill>
                <a:schemeClr val="tx1"/>
              </a:solidFill>
              <a:round/>
              <a:headEnd/>
              <a:tailEnd/>
            </a:ln>
          </p:spPr>
          <p:txBody>
            <a:bodyPr wrap="none" anchor="ctr"/>
            <a:lstStyle/>
            <a:p>
              <a:endParaRPr lang="en-US"/>
            </a:p>
          </p:txBody>
        </p:sp>
        <p:sp>
          <p:nvSpPr>
            <p:cNvPr id="41" name="Oval 7"/>
            <p:cNvSpPr>
              <a:spLocks noChangeArrowheads="1"/>
            </p:cNvSpPr>
            <p:nvPr/>
          </p:nvSpPr>
          <p:spPr bwMode="auto">
            <a:xfrm>
              <a:off x="8508067" y="4903754"/>
              <a:ext cx="68580" cy="68580"/>
            </a:xfrm>
            <a:prstGeom prst="ellipse">
              <a:avLst/>
            </a:prstGeom>
            <a:solidFill>
              <a:srgbClr val="FF0000"/>
            </a:solidFill>
            <a:ln w="9525">
              <a:solidFill>
                <a:schemeClr val="tx1"/>
              </a:solidFill>
              <a:round/>
              <a:headEnd/>
              <a:tailEnd/>
            </a:ln>
          </p:spPr>
          <p:txBody>
            <a:bodyPr wrap="none" anchor="ctr"/>
            <a:lstStyle/>
            <a:p>
              <a:endParaRPr lang="en-US"/>
            </a:p>
          </p:txBody>
        </p:sp>
        <p:sp>
          <p:nvSpPr>
            <p:cNvPr id="42" name="Oval 7"/>
            <p:cNvSpPr>
              <a:spLocks noChangeArrowheads="1"/>
            </p:cNvSpPr>
            <p:nvPr/>
          </p:nvSpPr>
          <p:spPr bwMode="auto">
            <a:xfrm>
              <a:off x="8610934" y="4239405"/>
              <a:ext cx="68580" cy="68580"/>
            </a:xfrm>
            <a:prstGeom prst="ellipse">
              <a:avLst/>
            </a:prstGeom>
            <a:solidFill>
              <a:srgbClr val="FF0000"/>
            </a:solidFill>
            <a:ln w="9525">
              <a:solidFill>
                <a:schemeClr val="tx1"/>
              </a:solidFill>
              <a:round/>
              <a:headEnd/>
              <a:tailEnd/>
            </a:ln>
          </p:spPr>
          <p:txBody>
            <a:bodyPr wrap="none" anchor="ctr"/>
            <a:lstStyle/>
            <a:p>
              <a:endParaRPr lang="en-US"/>
            </a:p>
          </p:txBody>
        </p:sp>
        <p:sp>
          <p:nvSpPr>
            <p:cNvPr id="43" name="Oval 7"/>
            <p:cNvSpPr>
              <a:spLocks noChangeArrowheads="1"/>
            </p:cNvSpPr>
            <p:nvPr/>
          </p:nvSpPr>
          <p:spPr bwMode="auto">
            <a:xfrm>
              <a:off x="8514496" y="3575055"/>
              <a:ext cx="68580" cy="68580"/>
            </a:xfrm>
            <a:prstGeom prst="ellipse">
              <a:avLst/>
            </a:prstGeom>
            <a:solidFill>
              <a:srgbClr val="FF0000"/>
            </a:solidFill>
            <a:ln w="9525">
              <a:solidFill>
                <a:schemeClr val="tx1"/>
              </a:solidFill>
              <a:round/>
              <a:headEnd/>
              <a:tailEnd/>
            </a:ln>
          </p:spPr>
          <p:txBody>
            <a:bodyPr wrap="none" anchor="ctr"/>
            <a:lstStyle/>
            <a:p>
              <a:endParaRPr lang="en-US"/>
            </a:p>
          </p:txBody>
        </p:sp>
        <p:sp>
          <p:nvSpPr>
            <p:cNvPr id="44" name="Rectangle 60"/>
            <p:cNvSpPr>
              <a:spLocks noChangeArrowheads="1"/>
            </p:cNvSpPr>
            <p:nvPr/>
          </p:nvSpPr>
          <p:spPr bwMode="auto">
            <a:xfrm>
              <a:off x="7142656" y="5979598"/>
              <a:ext cx="307777" cy="276999"/>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latin typeface="Symbol" pitchFamily="18" charset="2"/>
                </a:rPr>
                <a:t>t</a:t>
              </a:r>
              <a:r>
                <a:rPr lang="en-GB" baseline="-25000" dirty="0" smtClean="0">
                  <a:solidFill>
                    <a:srgbClr val="FF0000"/>
                  </a:solidFill>
                  <a:latin typeface="Times New Roman" pitchFamily="18" charset="0"/>
                </a:rPr>
                <a:t>i+1</a:t>
              </a:r>
              <a:endParaRPr lang="en-GB" baseline="-25000" dirty="0">
                <a:solidFill>
                  <a:srgbClr val="FF0000"/>
                </a:solidFill>
                <a:latin typeface="Times New Roman" pitchFamily="18" charset="0"/>
              </a:endParaRPr>
            </a:p>
          </p:txBody>
        </p:sp>
        <p:sp>
          <p:nvSpPr>
            <p:cNvPr id="46" name="Rectangle 60"/>
            <p:cNvSpPr>
              <a:spLocks noChangeArrowheads="1"/>
            </p:cNvSpPr>
            <p:nvPr/>
          </p:nvSpPr>
          <p:spPr bwMode="auto">
            <a:xfrm>
              <a:off x="7087249" y="5636698"/>
              <a:ext cx="144270" cy="276999"/>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0000CC"/>
                  </a:solidFill>
                  <a:latin typeface="Symbol" pitchFamily="18" charset="2"/>
                </a:rPr>
                <a:t>t</a:t>
              </a:r>
              <a:r>
                <a:rPr lang="en-GB" baseline="-25000" dirty="0" err="1" smtClean="0">
                  <a:solidFill>
                    <a:srgbClr val="0000CC"/>
                  </a:solidFill>
                  <a:latin typeface="Times New Roman" pitchFamily="18" charset="0"/>
                </a:rPr>
                <a:t>i</a:t>
              </a:r>
              <a:endParaRPr lang="en-GB" baseline="-25000" dirty="0">
                <a:solidFill>
                  <a:srgbClr val="0000CC"/>
                </a:solidFill>
                <a:latin typeface="Times New Roman" pitchFamily="18" charset="0"/>
              </a:endParaRPr>
            </a:p>
          </p:txBody>
        </p:sp>
        <p:sp>
          <p:nvSpPr>
            <p:cNvPr id="47" name="Rectangle 60"/>
            <p:cNvSpPr>
              <a:spLocks noChangeArrowheads="1"/>
            </p:cNvSpPr>
            <p:nvPr/>
          </p:nvSpPr>
          <p:spPr bwMode="auto">
            <a:xfrm>
              <a:off x="6876510" y="5293798"/>
              <a:ext cx="272510" cy="276999"/>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B050"/>
                  </a:solidFill>
                  <a:latin typeface="Symbol" pitchFamily="18" charset="2"/>
                </a:rPr>
                <a:t>t</a:t>
              </a:r>
              <a:r>
                <a:rPr lang="en-GB" baseline="-25000" dirty="0" smtClean="0">
                  <a:solidFill>
                    <a:srgbClr val="00B050"/>
                  </a:solidFill>
                  <a:latin typeface="Times New Roman" pitchFamily="18" charset="0"/>
                </a:rPr>
                <a:t>i-1</a:t>
              </a:r>
              <a:endParaRPr lang="en-GB" baseline="-25000" dirty="0">
                <a:solidFill>
                  <a:srgbClr val="00B050"/>
                </a:solidFill>
                <a:latin typeface="Times New Roman" pitchFamily="18" charset="0"/>
              </a:endParaRPr>
            </a:p>
          </p:txBody>
        </p:sp>
        <p:sp>
          <p:nvSpPr>
            <p:cNvPr id="48" name="Rectangle 60"/>
            <p:cNvSpPr>
              <a:spLocks noChangeArrowheads="1"/>
            </p:cNvSpPr>
            <p:nvPr/>
          </p:nvSpPr>
          <p:spPr bwMode="auto">
            <a:xfrm>
              <a:off x="6732939" y="4950898"/>
              <a:ext cx="272510" cy="276999"/>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B0F0"/>
                  </a:solidFill>
                  <a:latin typeface="Symbol" pitchFamily="18" charset="2"/>
                </a:rPr>
                <a:t>t</a:t>
              </a:r>
              <a:r>
                <a:rPr lang="en-GB" baseline="-25000" dirty="0" smtClean="0">
                  <a:solidFill>
                    <a:srgbClr val="00B0F0"/>
                  </a:solidFill>
                  <a:latin typeface="Times New Roman" pitchFamily="18" charset="0"/>
                </a:rPr>
                <a:t>i-2</a:t>
              </a:r>
              <a:endParaRPr lang="en-GB" baseline="-25000" dirty="0">
                <a:solidFill>
                  <a:srgbClr val="00B0F0"/>
                </a:solidFill>
                <a:latin typeface="Times New Roman" pitchFamily="18" charset="0"/>
              </a:endParaRPr>
            </a:p>
          </p:txBody>
        </p:sp>
        <p:sp>
          <p:nvSpPr>
            <p:cNvPr id="52" name="Arc 5"/>
            <p:cNvSpPr>
              <a:spLocks/>
            </p:cNvSpPr>
            <p:nvPr/>
          </p:nvSpPr>
          <p:spPr bwMode="auto">
            <a:xfrm>
              <a:off x="6643918" y="3520177"/>
              <a:ext cx="822960" cy="1503045"/>
            </a:xfrm>
            <a:custGeom>
              <a:avLst/>
              <a:gdLst>
                <a:gd name="T0" fmla="*/ 235 w 21600"/>
                <a:gd name="T1" fmla="*/ 0 h 39447"/>
                <a:gd name="T2" fmla="*/ 235 w 21600"/>
                <a:gd name="T3" fmla="*/ 1052 h 39447"/>
                <a:gd name="T4" fmla="*/ 0 w 21600"/>
                <a:gd name="T5" fmla="*/ 526 h 39447"/>
                <a:gd name="T6" fmla="*/ 0 60000 65536"/>
                <a:gd name="T7" fmla="*/ 0 60000 65536"/>
                <a:gd name="T8" fmla="*/ 0 60000 65536"/>
                <a:gd name="T9" fmla="*/ 0 w 21600"/>
                <a:gd name="T10" fmla="*/ 0 h 39447"/>
                <a:gd name="T11" fmla="*/ 21600 w 21600"/>
                <a:gd name="T12" fmla="*/ 39447 h 39447"/>
              </a:gdLst>
              <a:ahLst/>
              <a:cxnLst>
                <a:cxn ang="T6">
                  <a:pos x="T0" y="T1"/>
                </a:cxn>
                <a:cxn ang="T7">
                  <a:pos x="T2" y="T3"/>
                </a:cxn>
                <a:cxn ang="T8">
                  <a:pos x="T4" y="T5"/>
                </a:cxn>
              </a:cxnLst>
              <a:rect l="T9" t="T10" r="T11" b="T12"/>
              <a:pathLst>
                <a:path w="21600" h="39447" fill="none" extrusionOk="0">
                  <a:moveTo>
                    <a:pt x="8808" y="-1"/>
                  </a:moveTo>
                  <a:cubicBezTo>
                    <a:pt x="16589" y="3474"/>
                    <a:pt x="21600" y="11200"/>
                    <a:pt x="21600" y="19722"/>
                  </a:cubicBezTo>
                  <a:cubicBezTo>
                    <a:pt x="21600" y="28246"/>
                    <a:pt x="16586" y="35973"/>
                    <a:pt x="8802" y="39447"/>
                  </a:cubicBezTo>
                </a:path>
                <a:path w="21600" h="39447" stroke="0" extrusionOk="0">
                  <a:moveTo>
                    <a:pt x="8808" y="-1"/>
                  </a:moveTo>
                  <a:cubicBezTo>
                    <a:pt x="16589" y="3474"/>
                    <a:pt x="21600" y="11200"/>
                    <a:pt x="21600" y="19722"/>
                  </a:cubicBezTo>
                  <a:cubicBezTo>
                    <a:pt x="21600" y="28246"/>
                    <a:pt x="16586" y="35973"/>
                    <a:pt x="8802" y="39447"/>
                  </a:cubicBezTo>
                  <a:lnTo>
                    <a:pt x="0" y="19722"/>
                  </a:lnTo>
                  <a:close/>
                </a:path>
              </a:pathLst>
            </a:custGeom>
            <a:noFill/>
            <a:ln w="19050">
              <a:solidFill>
                <a:srgbClr val="00B0F0"/>
              </a:solidFill>
              <a:round/>
              <a:headEnd/>
              <a:tailEnd/>
            </a:ln>
          </p:spPr>
          <p:txBody>
            <a:bodyPr wrap="none" anchor="ctr"/>
            <a:lstStyle/>
            <a:p>
              <a:endParaRPr lang="en-US"/>
            </a:p>
          </p:txBody>
        </p:sp>
        <p:sp>
          <p:nvSpPr>
            <p:cNvPr id="53" name="Arc 52"/>
            <p:cNvSpPr/>
            <p:nvPr/>
          </p:nvSpPr>
          <p:spPr>
            <a:xfrm>
              <a:off x="4193956" y="1845880"/>
              <a:ext cx="4840803" cy="4869180"/>
            </a:xfrm>
            <a:prstGeom prst="arc">
              <a:avLst>
                <a:gd name="adj1" fmla="val 18762563"/>
                <a:gd name="adj2" fmla="val 2853173"/>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Rectangle 60"/>
            <p:cNvSpPr>
              <a:spLocks noChangeArrowheads="1"/>
            </p:cNvSpPr>
            <p:nvPr/>
          </p:nvSpPr>
          <p:spPr bwMode="auto">
            <a:xfrm>
              <a:off x="8018326" y="6048178"/>
              <a:ext cx="307777" cy="276999"/>
            </a:xfrm>
            <a:prstGeom prst="rect">
              <a:avLst/>
            </a:prstGeom>
            <a:noFill/>
            <a:ln w="9525">
              <a:noFill/>
              <a:round/>
              <a:headEnd/>
              <a:tailEnd/>
            </a:ln>
            <a:effectLst/>
          </p:spPr>
          <p:txBody>
            <a:bodyPr wrap="none" lIns="0" tIns="0" rIns="0" bIns="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B0F0"/>
                  </a:solidFill>
                  <a:latin typeface="Symbol" pitchFamily="18" charset="2"/>
                </a:rPr>
                <a:t>t</a:t>
              </a:r>
              <a:r>
                <a:rPr lang="en-GB" baseline="-25000" dirty="0" smtClean="0">
                  <a:solidFill>
                    <a:srgbClr val="00B0F0"/>
                  </a:solidFill>
                  <a:latin typeface="Times New Roman" pitchFamily="18" charset="0"/>
                </a:rPr>
                <a:t>i+2</a:t>
              </a:r>
              <a:endParaRPr lang="en-GB" baseline="-25000" dirty="0">
                <a:solidFill>
                  <a:srgbClr val="00B0F0"/>
                </a:solidFill>
                <a:latin typeface="Times New Roman" pitchFamily="18" charset="0"/>
              </a:endParaRPr>
            </a:p>
          </p:txBody>
        </p:sp>
        <p:sp>
          <p:nvSpPr>
            <p:cNvPr id="55" name="Left Brace 54"/>
            <p:cNvSpPr/>
            <p:nvPr/>
          </p:nvSpPr>
          <p:spPr>
            <a:xfrm rot="20400000">
              <a:off x="6655170" y="5130581"/>
              <a:ext cx="221072" cy="1197242"/>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6" name="TextBox 55"/>
            <p:cNvSpPr txBox="1"/>
            <p:nvPr/>
          </p:nvSpPr>
          <p:spPr>
            <a:xfrm>
              <a:off x="5514121" y="5688133"/>
              <a:ext cx="1078623" cy="332399"/>
            </a:xfrm>
            <a:prstGeom prst="rect">
              <a:avLst/>
            </a:prstGeom>
            <a:noFill/>
          </p:spPr>
          <p:txBody>
            <a:bodyPr wrap="none" rtlCol="0">
              <a:spAutoFit/>
            </a:bodyPr>
            <a:lstStyle/>
            <a:p>
              <a:r>
                <a:rPr lang="en-US" dirty="0" err="1" smtClean="0">
                  <a:latin typeface="+mn-lt"/>
                </a:rPr>
                <a:t>wavefronts</a:t>
              </a:r>
              <a:endParaRPr lang="en-US" dirty="0">
                <a:latin typeface="+mn-lt"/>
              </a:endParaRPr>
            </a:p>
          </p:txBody>
        </p:sp>
        <p:sp>
          <p:nvSpPr>
            <p:cNvPr id="25" name="Oval 7"/>
            <p:cNvSpPr>
              <a:spLocks noChangeArrowheads="1"/>
            </p:cNvSpPr>
            <p:nvPr/>
          </p:nvSpPr>
          <p:spPr bwMode="auto">
            <a:xfrm>
              <a:off x="7379497" y="3965056"/>
              <a:ext cx="68580" cy="68580"/>
            </a:xfrm>
            <a:prstGeom prst="ellipse">
              <a:avLst/>
            </a:prstGeom>
            <a:solidFill>
              <a:srgbClr val="00B8FF"/>
            </a:solidFill>
            <a:ln w="9525">
              <a:solidFill>
                <a:schemeClr val="tx1"/>
              </a:solidFill>
              <a:round/>
              <a:headEnd/>
              <a:tailEnd/>
            </a:ln>
          </p:spPr>
          <p:txBody>
            <a:bodyPr wrap="none" anchor="ctr"/>
            <a:lstStyle/>
            <a:p>
              <a:endParaRPr lang="en-US"/>
            </a:p>
          </p:txBody>
        </p:sp>
        <p:sp>
          <p:nvSpPr>
            <p:cNvPr id="26" name="Oval 7"/>
            <p:cNvSpPr>
              <a:spLocks noChangeArrowheads="1"/>
            </p:cNvSpPr>
            <p:nvPr/>
          </p:nvSpPr>
          <p:spPr bwMode="auto">
            <a:xfrm>
              <a:off x="7430073" y="4235509"/>
              <a:ext cx="68580" cy="68580"/>
            </a:xfrm>
            <a:prstGeom prst="ellipse">
              <a:avLst/>
            </a:prstGeom>
            <a:solidFill>
              <a:srgbClr val="00B8FF"/>
            </a:solidFill>
            <a:ln w="9525">
              <a:solidFill>
                <a:schemeClr val="tx1"/>
              </a:solidFill>
              <a:round/>
              <a:headEnd/>
              <a:tailEnd/>
            </a:ln>
          </p:spPr>
          <p:txBody>
            <a:bodyPr wrap="none" anchor="ctr"/>
            <a:lstStyle/>
            <a:p>
              <a:endParaRPr lang="en-US"/>
            </a:p>
          </p:txBody>
        </p:sp>
        <p:sp>
          <p:nvSpPr>
            <p:cNvPr id="27" name="Oval 7"/>
            <p:cNvSpPr>
              <a:spLocks noChangeArrowheads="1"/>
            </p:cNvSpPr>
            <p:nvPr/>
          </p:nvSpPr>
          <p:spPr bwMode="auto">
            <a:xfrm>
              <a:off x="7382922" y="4512390"/>
              <a:ext cx="68580" cy="68580"/>
            </a:xfrm>
            <a:prstGeom prst="ellipse">
              <a:avLst/>
            </a:prstGeom>
            <a:solidFill>
              <a:srgbClr val="00B8FF"/>
            </a:solidFill>
            <a:ln w="9525">
              <a:solidFill>
                <a:schemeClr val="tx1"/>
              </a:solidFill>
              <a:round/>
              <a:headEnd/>
              <a:tailEnd/>
            </a:ln>
          </p:spPr>
          <p:txBody>
            <a:bodyPr wrap="none" anchor="ctr"/>
            <a:lstStyle/>
            <a:p>
              <a:endParaRPr lang="en-US"/>
            </a:p>
          </p:txBody>
        </p:sp>
        <p:sp>
          <p:nvSpPr>
            <p:cNvPr id="28" name="Oval 7"/>
            <p:cNvSpPr>
              <a:spLocks noChangeArrowheads="1"/>
            </p:cNvSpPr>
            <p:nvPr/>
          </p:nvSpPr>
          <p:spPr bwMode="auto">
            <a:xfrm>
              <a:off x="7252191" y="4747301"/>
              <a:ext cx="68580" cy="68580"/>
            </a:xfrm>
            <a:prstGeom prst="ellipse">
              <a:avLst/>
            </a:prstGeom>
            <a:solidFill>
              <a:srgbClr val="00B8FF"/>
            </a:solidFill>
            <a:ln w="9525">
              <a:solidFill>
                <a:schemeClr val="tx1"/>
              </a:solidFill>
              <a:round/>
              <a:headEnd/>
              <a:tailEnd/>
            </a:ln>
          </p:spPr>
          <p:txBody>
            <a:bodyPr wrap="none" anchor="ctr"/>
            <a:lstStyle/>
            <a:p>
              <a:endParaRPr lang="en-US"/>
            </a:p>
          </p:txBody>
        </p:sp>
        <p:sp>
          <p:nvSpPr>
            <p:cNvPr id="24" name="Oval 7"/>
            <p:cNvSpPr>
              <a:spLocks noChangeArrowheads="1"/>
            </p:cNvSpPr>
            <p:nvPr/>
          </p:nvSpPr>
          <p:spPr bwMode="auto">
            <a:xfrm>
              <a:off x="7261623" y="3743890"/>
              <a:ext cx="68580" cy="68580"/>
            </a:xfrm>
            <a:prstGeom prst="ellipse">
              <a:avLst/>
            </a:prstGeom>
            <a:solidFill>
              <a:srgbClr val="00B8FF"/>
            </a:solidFill>
            <a:ln w="9525">
              <a:solidFill>
                <a:schemeClr val="tx1"/>
              </a:solidFill>
              <a:round/>
              <a:headEnd/>
              <a:tailEnd/>
            </a:ln>
          </p:spPr>
          <p:txBody>
            <a:bodyPr wrap="none" anchor="ctr"/>
            <a:lstStyle/>
            <a:p>
              <a:endParaRPr lang="en-US"/>
            </a:p>
          </p:txBody>
        </p:sp>
      </p:grpSp>
      <p:sp>
        <p:nvSpPr>
          <p:cNvPr id="51" name="Slide Number Placeholder 50"/>
          <p:cNvSpPr>
            <a:spLocks noGrp="1"/>
          </p:cNvSpPr>
          <p:nvPr>
            <p:ph type="sldNum" sz="quarter" idx="11"/>
          </p:nvPr>
        </p:nvSpPr>
        <p:spPr/>
        <p:txBody>
          <a:bodyPr/>
          <a:lstStyle/>
          <a:p>
            <a:pPr>
              <a:defRPr/>
            </a:pPr>
            <a:r>
              <a:rPr lang="en-US" smtClean="0"/>
              <a:t>SLIDE </a:t>
            </a:r>
            <a:fld id="{857DA36E-DC93-4A7D-8675-5EE72DD4CCC7}" type="slidenum">
              <a:rPr lang="en-US" smtClean="0"/>
              <a:pPr>
                <a:defRPr/>
              </a:pPr>
              <a:t>8</a:t>
            </a:fld>
            <a:endParaRPr lang="en-US"/>
          </a:p>
        </p:txBody>
      </p:sp>
      <p:sp>
        <p:nvSpPr>
          <p:cNvPr id="64" name="Text Box 5"/>
          <p:cNvSpPr txBox="1">
            <a:spLocks noChangeArrowheads="1"/>
          </p:cNvSpPr>
          <p:nvPr/>
        </p:nvSpPr>
        <p:spPr bwMode="auto">
          <a:xfrm>
            <a:off x="485776" y="3190876"/>
            <a:ext cx="7532688" cy="868363"/>
          </a:xfrm>
          <a:prstGeom prst="rect">
            <a:avLst/>
          </a:prstGeom>
          <a:noFill/>
          <a:ln w="9525">
            <a:noFill/>
            <a:round/>
            <a:headEnd/>
            <a:tailEnd/>
          </a:ln>
        </p:spPr>
        <p:txBody>
          <a:bodyPr wrap="none" anchor="ctr"/>
          <a:lstStyle/>
          <a:p>
            <a:endParaRPr lang="en-US"/>
          </a:p>
        </p:txBody>
      </p:sp>
      <p:graphicFrame>
        <p:nvGraphicFramePr>
          <p:cNvPr id="5125" name="Object 4"/>
          <p:cNvGraphicFramePr>
            <a:graphicFrameLocks noChangeAspect="1"/>
          </p:cNvGraphicFramePr>
          <p:nvPr/>
        </p:nvGraphicFramePr>
        <p:xfrm>
          <a:off x="644128" y="1365250"/>
          <a:ext cx="5338763" cy="731838"/>
        </p:xfrm>
        <a:graphic>
          <a:graphicData uri="http://schemas.openxmlformats.org/presentationml/2006/ole">
            <p:oleObj spid="_x0000_s5125" name="Equation" r:id="rId5" imgW="3340080" imgH="457200" progId="Equation.3">
              <p:embed/>
            </p:oleObj>
          </a:graphicData>
        </a:graphic>
      </p:graphicFrame>
      <p:graphicFrame>
        <p:nvGraphicFramePr>
          <p:cNvPr id="5127" name="Object 5"/>
          <p:cNvGraphicFramePr>
            <a:graphicFrameLocks noChangeAspect="1"/>
          </p:cNvGraphicFramePr>
          <p:nvPr/>
        </p:nvGraphicFramePr>
        <p:xfrm>
          <a:off x="6494463" y="1939925"/>
          <a:ext cx="2286000" cy="303213"/>
        </p:xfrm>
        <a:graphic>
          <a:graphicData uri="http://schemas.openxmlformats.org/presentationml/2006/ole">
            <p:oleObj spid="_x0000_s5127" name="Equation" r:id="rId6" imgW="1828800" imgH="241200" progId="Equation.3">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3-D Ray Trace Testing</a:t>
            </a:r>
            <a:endParaRPr lang="en-US" dirty="0"/>
          </a:p>
        </p:txBody>
      </p:sp>
      <p:sp>
        <p:nvSpPr>
          <p:cNvPr id="4" name="Slide Number Placeholder 3"/>
          <p:cNvSpPr>
            <a:spLocks noGrp="1"/>
          </p:cNvSpPr>
          <p:nvPr>
            <p:ph type="sldNum" sz="quarter" idx="11"/>
          </p:nvPr>
        </p:nvSpPr>
        <p:spPr/>
        <p:txBody>
          <a:bodyPr/>
          <a:lstStyle/>
          <a:p>
            <a:pPr>
              <a:defRPr/>
            </a:pPr>
            <a:r>
              <a:rPr lang="en-US" smtClean="0"/>
              <a:t>SLIDE </a:t>
            </a:r>
            <a:fld id="{233BB59F-6F14-4570-B4F8-F2AE3A9C058A}" type="slidenum">
              <a:rPr lang="en-US" smtClean="0"/>
              <a:pPr>
                <a:defRPr/>
              </a:pPr>
              <a:t>9</a:t>
            </a:fld>
            <a:endParaRPr lang="en-US"/>
          </a:p>
        </p:txBody>
      </p:sp>
      <p:grpSp>
        <p:nvGrpSpPr>
          <p:cNvPr id="22" name="Group 21"/>
          <p:cNvGrpSpPr/>
          <p:nvPr/>
        </p:nvGrpSpPr>
        <p:grpSpPr>
          <a:xfrm>
            <a:off x="75800" y="1485081"/>
            <a:ext cx="4796550" cy="5245704"/>
            <a:chOff x="4325571" y="1436443"/>
            <a:chExt cx="4796550" cy="5245704"/>
          </a:xfrm>
        </p:grpSpPr>
        <p:pic>
          <p:nvPicPr>
            <p:cNvPr id="10242" name="Picture 2"/>
            <p:cNvPicPr>
              <a:picLocks noChangeAspect="1" noChangeArrowheads="1"/>
            </p:cNvPicPr>
            <p:nvPr/>
          </p:nvPicPr>
          <p:blipFill>
            <a:blip r:embed="rId2" cstate="print"/>
            <a:stretch>
              <a:fillRect/>
            </a:stretch>
          </p:blipFill>
          <p:spPr bwMode="auto">
            <a:xfrm>
              <a:off x="4325571" y="1588861"/>
              <a:ext cx="4796550" cy="3599550"/>
            </a:xfrm>
            <a:prstGeom prst="rect">
              <a:avLst/>
            </a:prstGeom>
            <a:noFill/>
            <a:ln w="9525">
              <a:noFill/>
              <a:miter lim="800000"/>
              <a:headEnd/>
              <a:tailEnd/>
            </a:ln>
            <a:effectLst/>
          </p:spPr>
        </p:pic>
        <p:sp>
          <p:nvSpPr>
            <p:cNvPr id="10" name="TextBox 9"/>
            <p:cNvSpPr txBox="1"/>
            <p:nvPr/>
          </p:nvSpPr>
          <p:spPr>
            <a:xfrm>
              <a:off x="7115205" y="5048651"/>
              <a:ext cx="1542410" cy="646331"/>
            </a:xfrm>
            <a:prstGeom prst="rect">
              <a:avLst/>
            </a:prstGeom>
            <a:noFill/>
          </p:spPr>
          <p:txBody>
            <a:bodyPr wrap="none" rtlCol="0">
              <a:spAutoFit/>
            </a:bodyPr>
            <a:lstStyle/>
            <a:p>
              <a:r>
                <a:rPr lang="en-US" sz="1200" b="1" u="sng" dirty="0" smtClean="0"/>
                <a:t>Time step</a:t>
              </a:r>
            </a:p>
            <a:p>
              <a:r>
                <a:rPr lang="en-US" sz="1200" b="1" dirty="0" smtClean="0"/>
                <a:t>       10 </a:t>
              </a:r>
              <a:r>
                <a:rPr lang="en-US" sz="1200" b="1" dirty="0" err="1" smtClean="0"/>
                <a:t>msec</a:t>
              </a:r>
              <a:endParaRPr lang="en-US" sz="1200" b="1" dirty="0" smtClean="0"/>
            </a:p>
            <a:p>
              <a:r>
                <a:rPr lang="en-US" sz="1200" b="1" dirty="0" smtClean="0"/>
                <a:t>     100 </a:t>
              </a:r>
              <a:r>
                <a:rPr lang="en-US" sz="1200" b="1" dirty="0" err="1" smtClean="0"/>
                <a:t>msec</a:t>
              </a:r>
              <a:r>
                <a:rPr lang="en-US" sz="1200" b="1" dirty="0" smtClean="0"/>
                <a:t> (1:50)</a:t>
              </a:r>
              <a:endParaRPr lang="en-US" sz="1200" b="1" dirty="0"/>
            </a:p>
          </p:txBody>
        </p:sp>
        <p:cxnSp>
          <p:nvCxnSpPr>
            <p:cNvPr id="12" name="Straight Connector 11"/>
            <p:cNvCxnSpPr/>
            <p:nvPr/>
          </p:nvCxnSpPr>
          <p:spPr bwMode="auto">
            <a:xfrm>
              <a:off x="7222698" y="5373311"/>
              <a:ext cx="200987" cy="506"/>
            </a:xfrm>
            <a:prstGeom prst="line">
              <a:avLst/>
            </a:prstGeom>
            <a:noFill/>
            <a:ln w="15875" cap="flat" cmpd="sng" algn="ctr">
              <a:solidFill>
                <a:srgbClr val="0000CC"/>
              </a:solidFill>
              <a:prstDash val="solid"/>
              <a:round/>
              <a:headEnd type="none" w="med" len="med"/>
              <a:tailEnd type="none" w="med" len="med"/>
            </a:ln>
            <a:effectLst/>
          </p:spPr>
        </p:cxnSp>
        <p:sp>
          <p:nvSpPr>
            <p:cNvPr id="16" name="Oval 15"/>
            <p:cNvSpPr/>
            <p:nvPr/>
          </p:nvSpPr>
          <p:spPr bwMode="auto">
            <a:xfrm>
              <a:off x="7280728" y="5515172"/>
              <a:ext cx="87548" cy="77821"/>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5400486" y="1436443"/>
              <a:ext cx="2848665" cy="369332"/>
            </a:xfrm>
            <a:prstGeom prst="rect">
              <a:avLst/>
            </a:prstGeom>
            <a:noFill/>
          </p:spPr>
          <p:txBody>
            <a:bodyPr wrap="none" rtlCol="0">
              <a:spAutoFit/>
            </a:bodyPr>
            <a:lstStyle/>
            <a:p>
              <a:r>
                <a:rPr lang="en-US" dirty="0" smtClean="0">
                  <a:latin typeface="+mn-lt"/>
                </a:rPr>
                <a:t>Vertical OK? </a:t>
              </a:r>
              <a:r>
                <a:rPr lang="en-US" dirty="0" smtClean="0">
                  <a:latin typeface="+mn-lt"/>
                  <a:sym typeface="Wingdings"/>
                </a:rPr>
                <a:t></a:t>
              </a:r>
              <a:r>
                <a:rPr lang="en-US" dirty="0" err="1" smtClean="0">
                  <a:latin typeface="+mn-lt"/>
                </a:rPr>
                <a:t>Munk</a:t>
              </a:r>
              <a:r>
                <a:rPr lang="en-US" dirty="0" smtClean="0">
                  <a:latin typeface="+mn-lt"/>
                </a:rPr>
                <a:t> Profile</a:t>
              </a:r>
              <a:endParaRPr lang="en-US" dirty="0">
                <a:latin typeface="+mn-lt"/>
              </a:endParaRPr>
            </a:p>
          </p:txBody>
        </p:sp>
        <p:sp>
          <p:nvSpPr>
            <p:cNvPr id="27" name="TextBox 26"/>
            <p:cNvSpPr txBox="1"/>
            <p:nvPr/>
          </p:nvSpPr>
          <p:spPr>
            <a:xfrm>
              <a:off x="4924841" y="5758817"/>
              <a:ext cx="3400803" cy="923330"/>
            </a:xfrm>
            <a:prstGeom prst="rect">
              <a:avLst/>
            </a:prstGeom>
            <a:noFill/>
          </p:spPr>
          <p:txBody>
            <a:bodyPr wrap="none" rtlCol="0">
              <a:spAutoFit/>
            </a:bodyPr>
            <a:lstStyle/>
            <a:p>
              <a:r>
                <a:rPr lang="en-US" dirty="0" smtClean="0">
                  <a:latin typeface="+mn-lt"/>
                </a:rPr>
                <a:t>At 130 km range, max deviation of</a:t>
              </a:r>
              <a:br>
                <a:rPr lang="en-US" dirty="0" smtClean="0">
                  <a:latin typeface="+mn-lt"/>
                </a:rPr>
              </a:br>
              <a:r>
                <a:rPr lang="en-US" dirty="0" smtClean="0">
                  <a:latin typeface="+mn-lt"/>
                </a:rPr>
                <a:t>8.6 m with 100 </a:t>
              </a:r>
              <a:r>
                <a:rPr lang="en-US" dirty="0" err="1" smtClean="0">
                  <a:latin typeface="+mn-lt"/>
                </a:rPr>
                <a:t>msec</a:t>
              </a:r>
              <a:r>
                <a:rPr lang="en-US" dirty="0" smtClean="0">
                  <a:latin typeface="+mn-lt"/>
                </a:rPr>
                <a:t> and </a:t>
              </a:r>
              <a:br>
                <a:rPr lang="en-US" dirty="0" smtClean="0">
                  <a:latin typeface="+mn-lt"/>
                </a:rPr>
              </a:br>
              <a:r>
                <a:rPr lang="en-US" dirty="0" smtClean="0">
                  <a:latin typeface="+mn-lt"/>
                </a:rPr>
                <a:t>0.25 m with 25 </a:t>
              </a:r>
              <a:r>
                <a:rPr lang="en-US" dirty="0" err="1" smtClean="0">
                  <a:latin typeface="+mn-lt"/>
                </a:rPr>
                <a:t>msec</a:t>
              </a:r>
              <a:r>
                <a:rPr lang="en-US" dirty="0" smtClean="0">
                  <a:latin typeface="+mn-lt"/>
                </a:rPr>
                <a:t> time step.</a:t>
              </a:r>
            </a:p>
          </p:txBody>
        </p:sp>
      </p:grpSp>
      <p:grpSp>
        <p:nvGrpSpPr>
          <p:cNvPr id="37" name="Group 36"/>
          <p:cNvGrpSpPr/>
          <p:nvPr/>
        </p:nvGrpSpPr>
        <p:grpSpPr>
          <a:xfrm>
            <a:off x="4279913" y="1485081"/>
            <a:ext cx="4796550" cy="5261917"/>
            <a:chOff x="2698763" y="2184916"/>
            <a:chExt cx="4796550" cy="5261917"/>
          </a:xfrm>
        </p:grpSpPr>
        <p:grpSp>
          <p:nvGrpSpPr>
            <p:cNvPr id="30" name="Group 29"/>
            <p:cNvGrpSpPr/>
            <p:nvPr/>
          </p:nvGrpSpPr>
          <p:grpSpPr>
            <a:xfrm>
              <a:off x="2698763" y="2184916"/>
              <a:ext cx="4796550" cy="5261917"/>
              <a:chOff x="17830" y="1420230"/>
              <a:chExt cx="4796550" cy="5261917"/>
            </a:xfrm>
          </p:grpSpPr>
          <p:pic>
            <p:nvPicPr>
              <p:cNvPr id="10244" name="Picture 4"/>
              <p:cNvPicPr>
                <a:picLocks noChangeAspect="1" noChangeArrowheads="1"/>
              </p:cNvPicPr>
              <p:nvPr/>
            </p:nvPicPr>
            <p:blipFill>
              <a:blip r:embed="rId3" cstate="print"/>
              <a:srcRect/>
              <a:stretch>
                <a:fillRect/>
              </a:stretch>
            </p:blipFill>
            <p:spPr bwMode="auto">
              <a:xfrm>
                <a:off x="17830" y="1574656"/>
                <a:ext cx="4796550" cy="3599550"/>
              </a:xfrm>
              <a:prstGeom prst="rect">
                <a:avLst/>
              </a:prstGeom>
              <a:noFill/>
              <a:ln w="9525">
                <a:noFill/>
                <a:miter lim="800000"/>
                <a:headEnd/>
                <a:tailEnd/>
              </a:ln>
              <a:effectLst/>
            </p:spPr>
          </p:pic>
          <p:sp>
            <p:nvSpPr>
              <p:cNvPr id="20" name="TextBox 19"/>
              <p:cNvSpPr txBox="1"/>
              <p:nvPr/>
            </p:nvSpPr>
            <p:spPr>
              <a:xfrm>
                <a:off x="3080427" y="5025951"/>
                <a:ext cx="1361270" cy="646331"/>
              </a:xfrm>
              <a:prstGeom prst="rect">
                <a:avLst/>
              </a:prstGeom>
              <a:noFill/>
            </p:spPr>
            <p:txBody>
              <a:bodyPr wrap="none" rtlCol="0">
                <a:spAutoFit/>
              </a:bodyPr>
              <a:lstStyle/>
              <a:p>
                <a:r>
                  <a:rPr lang="en-US" sz="1200" b="1" u="sng" dirty="0" smtClean="0"/>
                  <a:t>Path type</a:t>
                </a:r>
              </a:p>
              <a:p>
                <a:r>
                  <a:rPr lang="en-US" sz="1200" b="1" dirty="0" smtClean="0"/>
                  <a:t>       </a:t>
                </a:r>
                <a:r>
                  <a:rPr lang="en-US" sz="1200" b="1" dirty="0" err="1" smtClean="0"/>
                  <a:t>rhumb</a:t>
                </a:r>
                <a:r>
                  <a:rPr lang="en-US" sz="1200" b="1" dirty="0" smtClean="0"/>
                  <a:t> lines</a:t>
                </a:r>
              </a:p>
              <a:p>
                <a:r>
                  <a:rPr lang="en-US" sz="1200" b="1" dirty="0" smtClean="0"/>
                  <a:t>       model</a:t>
                </a:r>
                <a:endParaRPr lang="en-US" sz="1200" b="1" dirty="0"/>
              </a:p>
            </p:txBody>
          </p:sp>
          <p:cxnSp>
            <p:nvCxnSpPr>
              <p:cNvPr id="21" name="Straight Connector 20"/>
              <p:cNvCxnSpPr/>
              <p:nvPr/>
            </p:nvCxnSpPr>
            <p:spPr bwMode="auto">
              <a:xfrm>
                <a:off x="3187920" y="5350611"/>
                <a:ext cx="200987" cy="506"/>
              </a:xfrm>
              <a:prstGeom prst="line">
                <a:avLst/>
              </a:prstGeom>
              <a:noFill/>
              <a:ln w="15875" cap="flat" cmpd="sng" algn="ctr">
                <a:solidFill>
                  <a:srgbClr val="0000CC"/>
                </a:solidFill>
                <a:prstDash val="solid"/>
                <a:round/>
                <a:headEnd type="none" w="med" len="med"/>
                <a:tailEnd type="none" w="med" len="med"/>
              </a:ln>
              <a:effectLst/>
            </p:spPr>
          </p:cxnSp>
          <p:cxnSp>
            <p:nvCxnSpPr>
              <p:cNvPr id="23" name="Straight Connector 22"/>
              <p:cNvCxnSpPr/>
              <p:nvPr/>
            </p:nvCxnSpPr>
            <p:spPr bwMode="auto">
              <a:xfrm>
                <a:off x="3184677" y="5512739"/>
                <a:ext cx="200987" cy="506"/>
              </a:xfrm>
              <a:prstGeom prst="line">
                <a:avLst/>
              </a:prstGeom>
              <a:noFill/>
              <a:ln w="15875" cap="flat" cmpd="sng" algn="ctr">
                <a:solidFill>
                  <a:srgbClr val="C00000"/>
                </a:solidFill>
                <a:prstDash val="solid"/>
                <a:round/>
                <a:headEnd type="none" w="med" len="med"/>
                <a:tailEnd type="none" w="med" len="med"/>
              </a:ln>
              <a:effectLst/>
            </p:spPr>
          </p:cxnSp>
          <p:sp>
            <p:nvSpPr>
              <p:cNvPr id="24" name="TextBox 23"/>
              <p:cNvSpPr txBox="1"/>
              <p:nvPr/>
            </p:nvSpPr>
            <p:spPr>
              <a:xfrm>
                <a:off x="857452" y="1420230"/>
                <a:ext cx="3375476" cy="369332"/>
              </a:xfrm>
              <a:prstGeom prst="rect">
                <a:avLst/>
              </a:prstGeom>
              <a:noFill/>
            </p:spPr>
            <p:txBody>
              <a:bodyPr wrap="none" rtlCol="0">
                <a:spAutoFit/>
              </a:bodyPr>
              <a:lstStyle/>
              <a:p>
                <a:r>
                  <a:rPr lang="en-US" dirty="0" err="1" smtClean="0">
                    <a:latin typeface="+mn-lt"/>
                  </a:rPr>
                  <a:t>Horz</a:t>
                </a:r>
                <a:r>
                  <a:rPr lang="en-US" dirty="0" smtClean="0">
                    <a:latin typeface="+mn-lt"/>
                  </a:rPr>
                  <a:t> OK? </a:t>
                </a:r>
                <a:r>
                  <a:rPr lang="en-US" dirty="0" smtClean="0">
                    <a:latin typeface="+mn-lt"/>
                    <a:sym typeface="Wingdings"/>
                  </a:rPr>
                  <a:t> </a:t>
                </a:r>
                <a:r>
                  <a:rPr lang="en-US" dirty="0" smtClean="0">
                    <a:latin typeface="+mn-lt"/>
                  </a:rPr>
                  <a:t>Great Circle Routes</a:t>
                </a:r>
                <a:endParaRPr lang="en-US" dirty="0">
                  <a:latin typeface="+mn-lt"/>
                </a:endParaRPr>
              </a:p>
            </p:txBody>
          </p:sp>
          <p:sp>
            <p:nvSpPr>
              <p:cNvPr id="26" name="TextBox 25"/>
              <p:cNvSpPr txBox="1"/>
              <p:nvPr/>
            </p:nvSpPr>
            <p:spPr>
              <a:xfrm>
                <a:off x="849147" y="5758817"/>
                <a:ext cx="3341853" cy="923330"/>
              </a:xfrm>
              <a:prstGeom prst="rect">
                <a:avLst/>
              </a:prstGeom>
              <a:noFill/>
            </p:spPr>
            <p:txBody>
              <a:bodyPr wrap="square" rtlCol="0">
                <a:spAutoFit/>
              </a:bodyPr>
              <a:lstStyle/>
              <a:p>
                <a:r>
                  <a:rPr lang="en-US" dirty="0" smtClean="0">
                    <a:latin typeface="+mn-lt"/>
                  </a:rPr>
                  <a:t>Max deviation from great circle bearing is 2.81x10</a:t>
                </a:r>
                <a:r>
                  <a:rPr lang="en-US" baseline="30000" dirty="0" smtClean="0">
                    <a:latin typeface="+mn-lt"/>
                  </a:rPr>
                  <a:t>-10</a:t>
                </a:r>
                <a:r>
                  <a:rPr lang="en-US" dirty="0" smtClean="0">
                    <a:latin typeface="+mn-lt"/>
                  </a:rPr>
                  <a:t> degrees over 1500 km distance.</a:t>
                </a:r>
                <a:endParaRPr lang="en-US" dirty="0">
                  <a:latin typeface="+mn-lt"/>
                </a:endParaRPr>
              </a:p>
            </p:txBody>
          </p:sp>
          <p:sp>
            <p:nvSpPr>
              <p:cNvPr id="28" name="Rectangle 27"/>
              <p:cNvSpPr/>
              <p:nvPr/>
            </p:nvSpPr>
            <p:spPr>
              <a:xfrm>
                <a:off x="2650718" y="2034659"/>
                <a:ext cx="1516762" cy="276999"/>
              </a:xfrm>
              <a:prstGeom prst="rect">
                <a:avLst/>
              </a:prstGeom>
              <a:solidFill>
                <a:schemeClr val="bg1"/>
              </a:solidFill>
            </p:spPr>
            <p:txBody>
              <a:bodyPr wrap="none">
                <a:spAutoFit/>
              </a:bodyPr>
              <a:lstStyle/>
              <a:p>
                <a:r>
                  <a:rPr lang="en-US" sz="1200" dirty="0" smtClean="0"/>
                  <a:t>100 </a:t>
                </a:r>
                <a:r>
                  <a:rPr lang="en-US" sz="1200" dirty="0" err="1" smtClean="0"/>
                  <a:t>msec</a:t>
                </a:r>
                <a:r>
                  <a:rPr lang="en-US" sz="1200" dirty="0" smtClean="0"/>
                  <a:t> time step</a:t>
                </a:r>
                <a:endParaRPr lang="en-US" sz="1200" dirty="0"/>
              </a:p>
            </p:txBody>
          </p:sp>
          <p:cxnSp>
            <p:nvCxnSpPr>
              <p:cNvPr id="18" name="Straight Arrow Connector 17"/>
              <p:cNvCxnSpPr/>
              <p:nvPr/>
            </p:nvCxnSpPr>
            <p:spPr bwMode="auto">
              <a:xfrm rot="5400000" flipH="1" flipV="1">
                <a:off x="735810" y="2917032"/>
                <a:ext cx="176212" cy="1"/>
              </a:xfrm>
              <a:prstGeom prst="straightConnector1">
                <a:avLst/>
              </a:prstGeom>
              <a:noFill/>
              <a:ln w="15875" cap="flat" cmpd="sng" algn="ctr">
                <a:solidFill>
                  <a:srgbClr val="FF0000"/>
                </a:solidFill>
                <a:prstDash val="solid"/>
                <a:round/>
                <a:headEnd type="none" w="med" len="med"/>
                <a:tailEnd type="arrow"/>
              </a:ln>
              <a:effectLst/>
            </p:spPr>
          </p:cxnSp>
          <p:cxnSp>
            <p:nvCxnSpPr>
              <p:cNvPr id="29" name="Straight Arrow Connector 28"/>
              <p:cNvCxnSpPr/>
              <p:nvPr/>
            </p:nvCxnSpPr>
            <p:spPr bwMode="auto">
              <a:xfrm flipV="1">
                <a:off x="2002634" y="3067050"/>
                <a:ext cx="166688" cy="133351"/>
              </a:xfrm>
              <a:prstGeom prst="straightConnector1">
                <a:avLst/>
              </a:prstGeom>
              <a:noFill/>
              <a:ln w="15875" cap="flat" cmpd="sng" algn="ctr">
                <a:solidFill>
                  <a:srgbClr val="FF0000"/>
                </a:solidFill>
                <a:prstDash val="solid"/>
                <a:round/>
                <a:headEnd type="none" w="med" len="med"/>
                <a:tailEnd type="arrow"/>
              </a:ln>
              <a:effectLst/>
            </p:spPr>
          </p:cxnSp>
          <p:cxnSp>
            <p:nvCxnSpPr>
              <p:cNvPr id="31" name="Straight Arrow Connector 30"/>
              <p:cNvCxnSpPr/>
              <p:nvPr/>
            </p:nvCxnSpPr>
            <p:spPr bwMode="auto">
              <a:xfrm flipV="1">
                <a:off x="2905127" y="3626644"/>
                <a:ext cx="214311" cy="50007"/>
              </a:xfrm>
              <a:prstGeom prst="straightConnector1">
                <a:avLst/>
              </a:prstGeom>
              <a:noFill/>
              <a:ln w="15875"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a:off x="3633789" y="4450559"/>
                <a:ext cx="214311" cy="26191"/>
              </a:xfrm>
              <a:prstGeom prst="straightConnector1">
                <a:avLst/>
              </a:prstGeom>
              <a:noFill/>
              <a:ln w="15875" cap="flat" cmpd="sng" algn="ctr">
                <a:solidFill>
                  <a:srgbClr val="FF0000"/>
                </a:solidFill>
                <a:prstDash val="solid"/>
                <a:round/>
                <a:headEnd type="none" w="med" len="med"/>
                <a:tailEnd type="arrow"/>
              </a:ln>
              <a:effectLst/>
            </p:spPr>
          </p:cxnSp>
        </p:grpSp>
        <p:sp>
          <p:nvSpPr>
            <p:cNvPr id="32" name="Oval 31"/>
            <p:cNvSpPr/>
            <p:nvPr/>
          </p:nvSpPr>
          <p:spPr bwMode="auto">
            <a:xfrm>
              <a:off x="6898481" y="4155281"/>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4" name="Oval 33"/>
            <p:cNvSpPr/>
            <p:nvPr/>
          </p:nvSpPr>
          <p:spPr bwMode="auto">
            <a:xfrm>
              <a:off x="6958012" y="5281612"/>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Oval 34"/>
            <p:cNvSpPr/>
            <p:nvPr/>
          </p:nvSpPr>
          <p:spPr bwMode="auto">
            <a:xfrm>
              <a:off x="5722143" y="3214687"/>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3481387" y="2836067"/>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pic>
        <p:nvPicPr>
          <p:cNvPr id="41985" name="Picture 1" descr="C:\Documents and Settings\sreilly\Local Settings\Temporary Internet Files\Content.IE5\WD2R0DMF\MC900441310[1].png"/>
          <p:cNvPicPr>
            <a:picLocks noChangeAspect="1" noChangeArrowheads="1"/>
          </p:cNvPicPr>
          <p:nvPr/>
        </p:nvPicPr>
        <p:blipFill>
          <a:blip r:embed="rId4" cstate="print"/>
          <a:srcRect/>
          <a:stretch>
            <a:fillRect/>
          </a:stretch>
        </p:blipFill>
        <p:spPr bwMode="auto">
          <a:xfrm>
            <a:off x="4131129" y="5718628"/>
            <a:ext cx="950686" cy="95068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lion_Template">
  <a:themeElements>
    <a:clrScheme name="Alion presentation 2010 1">
      <a:dk1>
        <a:srgbClr val="000000"/>
      </a:dk1>
      <a:lt1>
        <a:srgbClr val="FFFFFF"/>
      </a:lt1>
      <a:dk2>
        <a:srgbClr val="577E99"/>
      </a:dk2>
      <a:lt2>
        <a:srgbClr val="3E515C"/>
      </a:lt2>
      <a:accent1>
        <a:srgbClr val="90AB71"/>
      </a:accent1>
      <a:accent2>
        <a:srgbClr val="BF0029"/>
      </a:accent2>
      <a:accent3>
        <a:srgbClr val="FFFFFF"/>
      </a:accent3>
      <a:accent4>
        <a:srgbClr val="000000"/>
      </a:accent4>
      <a:accent5>
        <a:srgbClr val="C6D2BB"/>
      </a:accent5>
      <a:accent6>
        <a:srgbClr val="AD0024"/>
      </a:accent6>
      <a:hlink>
        <a:srgbClr val="1D2A5E"/>
      </a:hlink>
      <a:folHlink>
        <a:srgbClr val="31471E"/>
      </a:folHlink>
    </a:clrScheme>
    <a:fontScheme name="Alion presentation 2010">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lion presentation 2010 1">
        <a:dk1>
          <a:srgbClr val="000000"/>
        </a:dk1>
        <a:lt1>
          <a:srgbClr val="FFFFFF"/>
        </a:lt1>
        <a:dk2>
          <a:srgbClr val="577E99"/>
        </a:dk2>
        <a:lt2>
          <a:srgbClr val="3E515C"/>
        </a:lt2>
        <a:accent1>
          <a:srgbClr val="90AB71"/>
        </a:accent1>
        <a:accent2>
          <a:srgbClr val="BF0029"/>
        </a:accent2>
        <a:accent3>
          <a:srgbClr val="FFFFFF"/>
        </a:accent3>
        <a:accent4>
          <a:srgbClr val="000000"/>
        </a:accent4>
        <a:accent5>
          <a:srgbClr val="C6D2BB"/>
        </a:accent5>
        <a:accent6>
          <a:srgbClr val="AD0024"/>
        </a:accent6>
        <a:hlink>
          <a:srgbClr val="1D2A5E"/>
        </a:hlink>
        <a:folHlink>
          <a:srgbClr val="31471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Alion_Template</Template>
  <TotalTime>1808</TotalTime>
  <Words>1341</Words>
  <Application>Microsoft Office PowerPoint</Application>
  <PresentationFormat>On-screen Show (4:3)</PresentationFormat>
  <Paragraphs>257</Paragraphs>
  <Slides>16</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Alion_Template</vt:lpstr>
      <vt:lpstr>Equation</vt:lpstr>
      <vt:lpstr>Microsoft Equation 3.0</vt:lpstr>
      <vt:lpstr>Sonar Propagation Modeling using Hybrid Gaussian Beams in Spherical/Time Coordinates</vt:lpstr>
      <vt:lpstr>Acknowledgements</vt:lpstr>
      <vt:lpstr>Key References</vt:lpstr>
      <vt:lpstr>Research Objectives</vt:lpstr>
      <vt:lpstr>Technical Approach</vt:lpstr>
      <vt:lpstr>Ray Tracing in Time Domain</vt:lpstr>
      <vt:lpstr>Ray Tracing in Spherical/Time Coordinates</vt:lpstr>
      <vt:lpstr>Adams-Bashforth 3 (AB3) Propagator</vt:lpstr>
      <vt:lpstr>3-D Ray Trace Testing</vt:lpstr>
      <vt:lpstr>Ray Reflection from 3-D Slope</vt:lpstr>
      <vt:lpstr>Reflection Testing</vt:lpstr>
      <vt:lpstr>Eigenrays: Wavefront Interpolation near Targets</vt:lpstr>
      <vt:lpstr>Hybrid Gaussian Beam TL</vt:lpstr>
      <vt:lpstr>TL at Edge of Shadow Zone OK?</vt:lpstr>
      <vt:lpstr>Execution Speed OK?</vt:lpstr>
      <vt:lpstr>Conclusions</vt:lpstr>
    </vt:vector>
  </TitlesOfParts>
  <Company>alion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sreilly</dc:creator>
  <cp:lastModifiedBy>sreilly</cp:lastModifiedBy>
  <cp:revision>109</cp:revision>
  <cp:lastPrinted>2010-04-14T16:03:39Z</cp:lastPrinted>
  <dcterms:created xsi:type="dcterms:W3CDTF">2011-08-26T13:35:19Z</dcterms:created>
  <dcterms:modified xsi:type="dcterms:W3CDTF">2011-10-27T18:25:52Z</dcterms:modified>
</cp:coreProperties>
</file>