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87C4-13D2-4486-BA8D-7B44B31F76FA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FD42-D18D-4E2C-8D3B-4D7A9D0C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1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87C4-13D2-4486-BA8D-7B44B31F76FA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FD42-D18D-4E2C-8D3B-4D7A9D0C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87C4-13D2-4486-BA8D-7B44B31F76FA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FD42-D18D-4E2C-8D3B-4D7A9D0C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0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87C4-13D2-4486-BA8D-7B44B31F76FA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FD42-D18D-4E2C-8D3B-4D7A9D0C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5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87C4-13D2-4486-BA8D-7B44B31F76FA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FD42-D18D-4E2C-8D3B-4D7A9D0C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7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87C4-13D2-4486-BA8D-7B44B31F76FA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FD42-D18D-4E2C-8D3B-4D7A9D0C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87C4-13D2-4486-BA8D-7B44B31F76FA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FD42-D18D-4E2C-8D3B-4D7A9D0C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8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87C4-13D2-4486-BA8D-7B44B31F76FA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FD42-D18D-4E2C-8D3B-4D7A9D0C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6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87C4-13D2-4486-BA8D-7B44B31F76FA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FD42-D18D-4E2C-8D3B-4D7A9D0C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0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87C4-13D2-4486-BA8D-7B44B31F76FA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FD42-D18D-4E2C-8D3B-4D7A9D0C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2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87C4-13D2-4486-BA8D-7B44B31F76FA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FD42-D18D-4E2C-8D3B-4D7A9D0C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4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487C4-13D2-4486-BA8D-7B44B31F76FA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EFD42-D18D-4E2C-8D3B-4D7A9D0C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8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29167" y="2284412"/>
            <a:ext cx="4685665" cy="228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29167" y="4113212"/>
            <a:ext cx="4685665" cy="4572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5658167" y="4143057"/>
            <a:ext cx="685165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2597467" y="2971482"/>
            <a:ext cx="3400425" cy="1116965"/>
          </a:xfrm>
          <a:custGeom>
            <a:avLst/>
            <a:gdLst>
              <a:gd name="connsiteX0" fmla="*/ 0 w 3400580"/>
              <a:gd name="connsiteY0" fmla="*/ 0 h 1117050"/>
              <a:gd name="connsiteX1" fmla="*/ 1897998 w 3400580"/>
              <a:gd name="connsiteY1" fmla="*/ 316333 h 1117050"/>
              <a:gd name="connsiteX2" fmla="*/ 3400580 w 3400580"/>
              <a:gd name="connsiteY2" fmla="*/ 1117050 h 111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0580" h="1117050">
                <a:moveTo>
                  <a:pt x="0" y="0"/>
                </a:moveTo>
                <a:cubicBezTo>
                  <a:pt x="665617" y="65079"/>
                  <a:pt x="1331235" y="130158"/>
                  <a:pt x="1897998" y="316333"/>
                </a:cubicBezTo>
                <a:cubicBezTo>
                  <a:pt x="2464761" y="502508"/>
                  <a:pt x="2932670" y="809779"/>
                  <a:pt x="3400580" y="11170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029267" y="2279332"/>
            <a:ext cx="2973070" cy="1831340"/>
            <a:chOff x="338757" y="543697"/>
            <a:chExt cx="3892197" cy="1831888"/>
          </a:xfrm>
        </p:grpSpPr>
        <p:sp>
          <p:nvSpPr>
            <p:cNvPr id="23" name="Freeform 22"/>
            <p:cNvSpPr/>
            <p:nvPr/>
          </p:nvSpPr>
          <p:spPr>
            <a:xfrm>
              <a:off x="2827226" y="543697"/>
              <a:ext cx="1403728" cy="1809029"/>
            </a:xfrm>
            <a:custGeom>
              <a:avLst/>
              <a:gdLst>
                <a:gd name="connsiteX0" fmla="*/ 1438770 w 1438770"/>
                <a:gd name="connsiteY0" fmla="*/ 2021565 h 2021565"/>
                <a:gd name="connsiteX1" fmla="*/ 909900 w 1438770"/>
                <a:gd name="connsiteY1" fmla="*/ 835317 h 2021565"/>
                <a:gd name="connsiteX2" fmla="*/ 35042 w 1438770"/>
                <a:gd name="connsiteY2" fmla="*/ 212536 h 2021565"/>
                <a:gd name="connsiteX3" fmla="*/ 173438 w 1438770"/>
                <a:gd name="connsiteY3" fmla="*/ 0 h 2021565"/>
                <a:gd name="connsiteX0" fmla="*/ 1403728 w 1403728"/>
                <a:gd name="connsiteY0" fmla="*/ 1809029 h 1809029"/>
                <a:gd name="connsiteX1" fmla="*/ 874858 w 1403728"/>
                <a:gd name="connsiteY1" fmla="*/ 622781 h 1809029"/>
                <a:gd name="connsiteX2" fmla="*/ 0 w 1403728"/>
                <a:gd name="connsiteY2" fmla="*/ 0 h 1809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3728" h="1809029">
                  <a:moveTo>
                    <a:pt x="1403728" y="1809029"/>
                  </a:moveTo>
                  <a:cubicBezTo>
                    <a:pt x="1256270" y="1366657"/>
                    <a:pt x="1108813" y="924286"/>
                    <a:pt x="874858" y="622781"/>
                  </a:cubicBezTo>
                  <a:cubicBezTo>
                    <a:pt x="640903" y="321276"/>
                    <a:pt x="122744" y="139219"/>
                    <a:pt x="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flipH="1">
              <a:off x="1434000" y="556671"/>
              <a:ext cx="1403728" cy="1809029"/>
            </a:xfrm>
            <a:custGeom>
              <a:avLst/>
              <a:gdLst>
                <a:gd name="connsiteX0" fmla="*/ 1438770 w 1438770"/>
                <a:gd name="connsiteY0" fmla="*/ 2021565 h 2021565"/>
                <a:gd name="connsiteX1" fmla="*/ 909900 w 1438770"/>
                <a:gd name="connsiteY1" fmla="*/ 835317 h 2021565"/>
                <a:gd name="connsiteX2" fmla="*/ 35042 w 1438770"/>
                <a:gd name="connsiteY2" fmla="*/ 212536 h 2021565"/>
                <a:gd name="connsiteX3" fmla="*/ 173438 w 1438770"/>
                <a:gd name="connsiteY3" fmla="*/ 0 h 2021565"/>
                <a:gd name="connsiteX0" fmla="*/ 1403728 w 1403728"/>
                <a:gd name="connsiteY0" fmla="*/ 1809029 h 1809029"/>
                <a:gd name="connsiteX1" fmla="*/ 874858 w 1403728"/>
                <a:gd name="connsiteY1" fmla="*/ 622781 h 1809029"/>
                <a:gd name="connsiteX2" fmla="*/ 0 w 1403728"/>
                <a:gd name="connsiteY2" fmla="*/ 0 h 1809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3728" h="1809029">
                  <a:moveTo>
                    <a:pt x="1403728" y="1809029"/>
                  </a:moveTo>
                  <a:cubicBezTo>
                    <a:pt x="1256270" y="1366657"/>
                    <a:pt x="1108813" y="924286"/>
                    <a:pt x="874858" y="622781"/>
                  </a:cubicBezTo>
                  <a:cubicBezTo>
                    <a:pt x="640903" y="321276"/>
                    <a:pt x="122744" y="139219"/>
                    <a:pt x="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338757" y="800100"/>
              <a:ext cx="1104515" cy="1575485"/>
            </a:xfrm>
            <a:custGeom>
              <a:avLst/>
              <a:gdLst>
                <a:gd name="connsiteX0" fmla="*/ 1438770 w 1438770"/>
                <a:gd name="connsiteY0" fmla="*/ 2021565 h 2021565"/>
                <a:gd name="connsiteX1" fmla="*/ 909900 w 1438770"/>
                <a:gd name="connsiteY1" fmla="*/ 835317 h 2021565"/>
                <a:gd name="connsiteX2" fmla="*/ 35042 w 1438770"/>
                <a:gd name="connsiteY2" fmla="*/ 212536 h 2021565"/>
                <a:gd name="connsiteX3" fmla="*/ 173438 w 1438770"/>
                <a:gd name="connsiteY3" fmla="*/ 0 h 2021565"/>
                <a:gd name="connsiteX0" fmla="*/ 1403728 w 1403728"/>
                <a:gd name="connsiteY0" fmla="*/ 1809029 h 1809029"/>
                <a:gd name="connsiteX1" fmla="*/ 874858 w 1403728"/>
                <a:gd name="connsiteY1" fmla="*/ 622781 h 1809029"/>
                <a:gd name="connsiteX2" fmla="*/ 0 w 1403728"/>
                <a:gd name="connsiteY2" fmla="*/ 0 h 1809029"/>
                <a:gd name="connsiteX0" fmla="*/ 1104515 w 1104515"/>
                <a:gd name="connsiteY0" fmla="*/ 1575485 h 1575485"/>
                <a:gd name="connsiteX1" fmla="*/ 575645 w 1104515"/>
                <a:gd name="connsiteY1" fmla="*/ 389237 h 1575485"/>
                <a:gd name="connsiteX2" fmla="*/ 0 w 1104515"/>
                <a:gd name="connsiteY2" fmla="*/ 0 h 1575485"/>
                <a:gd name="connsiteX0" fmla="*/ 1104515 w 1104515"/>
                <a:gd name="connsiteY0" fmla="*/ 1575485 h 1575485"/>
                <a:gd name="connsiteX1" fmla="*/ 575645 w 1104515"/>
                <a:gd name="connsiteY1" fmla="*/ 389237 h 1575485"/>
                <a:gd name="connsiteX2" fmla="*/ 0 w 1104515"/>
                <a:gd name="connsiteY2" fmla="*/ 0 h 1575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4515" h="1575485">
                  <a:moveTo>
                    <a:pt x="1104515" y="1575485"/>
                  </a:moveTo>
                  <a:cubicBezTo>
                    <a:pt x="957057" y="1133113"/>
                    <a:pt x="759731" y="651818"/>
                    <a:pt x="575645" y="389237"/>
                  </a:cubicBezTo>
                  <a:cubicBezTo>
                    <a:pt x="391559" y="126656"/>
                    <a:pt x="193909" y="104620"/>
                    <a:pt x="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Oval 6"/>
          <p:cNvSpPr/>
          <p:nvPr/>
        </p:nvSpPr>
        <p:spPr>
          <a:xfrm>
            <a:off x="2551747" y="2915602"/>
            <a:ext cx="113665" cy="1143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2117" y="2490787"/>
            <a:ext cx="113665" cy="11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20247" y="3302317"/>
            <a:ext cx="278765" cy="9334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578157" y="2858452"/>
            <a:ext cx="113665" cy="227965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37"/>
          <p:cNvSpPr txBox="1"/>
          <p:nvPr/>
        </p:nvSpPr>
        <p:spPr>
          <a:xfrm>
            <a:off x="5460047" y="4148137"/>
            <a:ext cx="1111885" cy="27876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rgbClr val="984806"/>
                </a:solidFill>
                <a:effectLst/>
                <a:ea typeface="Calibri"/>
                <a:cs typeface="Times New Roman"/>
              </a:rPr>
              <a:t>Scattering Patch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38"/>
              <p:cNvSpPr txBox="1"/>
              <p:nvPr/>
            </p:nvSpPr>
            <p:spPr>
              <a:xfrm>
                <a:off x="4539297" y="3412172"/>
                <a:ext cx="318135" cy="2787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solidFill>
                                <a:srgbClr val="365F91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rgbClr val="365F91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𝓁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rgbClr val="365F91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12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297" y="3412172"/>
                <a:ext cx="318135" cy="2787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39"/>
              <p:cNvSpPr txBox="1"/>
              <p:nvPr/>
            </p:nvSpPr>
            <p:spPr>
              <a:xfrm>
                <a:off x="5658167" y="2684462"/>
                <a:ext cx="323850" cy="2787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solidFill>
                                <a:srgbClr val="C0504D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rgbClr val="C0504D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𝓁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rgbClr val="C0504D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13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167" y="2684462"/>
                <a:ext cx="323850" cy="2787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40"/>
              <p:cNvSpPr txBox="1"/>
              <p:nvPr/>
            </p:nvSpPr>
            <p:spPr>
              <a:xfrm>
                <a:off x="6022657" y="3805237"/>
                <a:ext cx="434975" cy="2787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solidFill>
                            <a:srgbClr val="984806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𝜎</m:t>
                      </m:r>
                      <m:r>
                        <a:rPr lang="en-US" sz="1100" i="1">
                          <a:solidFill>
                            <a:srgbClr val="984806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r>
                        <a:rPr lang="en-US" sz="1100" i="1">
                          <a:solidFill>
                            <a:srgbClr val="984806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𝒜</m:t>
                      </m:r>
                    </m:oMath>
                  </m:oMathPara>
                </a14:m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14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657" y="3805237"/>
                <a:ext cx="434975" cy="2787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41"/>
              <p:cNvSpPr txBox="1"/>
              <p:nvPr/>
            </p:nvSpPr>
            <p:spPr>
              <a:xfrm>
                <a:off x="3313747" y="2497772"/>
                <a:ext cx="246380" cy="2787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solidFill>
                            <a:srgbClr val="C0504D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𝐼</m:t>
                      </m:r>
                    </m:oMath>
                  </m:oMathPara>
                </a14:m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15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747" y="2497772"/>
                <a:ext cx="246380" cy="2787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42"/>
              <p:cNvSpPr txBox="1"/>
              <p:nvPr/>
            </p:nvSpPr>
            <p:spPr>
              <a:xfrm>
                <a:off x="2765742" y="3069272"/>
                <a:ext cx="301625" cy="2787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solidFill>
                                <a:srgbClr val="365F9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rgbClr val="365F9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rgbClr val="365F9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16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742" y="3069272"/>
                <a:ext cx="301625" cy="2787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2764472" y="2981642"/>
            <a:ext cx="229235" cy="2794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168332" y="2617787"/>
            <a:ext cx="187960" cy="126365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/>
          <p:cNvSpPr/>
          <p:nvPr/>
        </p:nvSpPr>
        <p:spPr>
          <a:xfrm flipH="1">
            <a:off x="5460047" y="3660457"/>
            <a:ext cx="913765" cy="914400"/>
          </a:xfrm>
          <a:prstGeom prst="arc">
            <a:avLst>
              <a:gd name="adj1" fmla="val 19089885"/>
              <a:gd name="adj2" fmla="val 0"/>
            </a:avLst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Arc 19"/>
          <p:cNvSpPr/>
          <p:nvPr/>
        </p:nvSpPr>
        <p:spPr>
          <a:xfrm flipH="1">
            <a:off x="5543867" y="3664267"/>
            <a:ext cx="913765" cy="914400"/>
          </a:xfrm>
          <a:prstGeom prst="arc">
            <a:avLst>
              <a:gd name="adj1" fmla="val 16961435"/>
              <a:gd name="adj2" fmla="val 0"/>
            </a:avLst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47"/>
              <p:cNvSpPr txBox="1"/>
              <p:nvPr/>
            </p:nvSpPr>
            <p:spPr>
              <a:xfrm>
                <a:off x="5143182" y="3784282"/>
                <a:ext cx="306070" cy="2787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solidFill>
                                <a:srgbClr val="365F91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rgbClr val="365F91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𝛾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rgbClr val="365F91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21" name="Text 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182" y="3784282"/>
                <a:ext cx="306070" cy="2787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48"/>
              <p:cNvSpPr txBox="1"/>
              <p:nvPr/>
            </p:nvSpPr>
            <p:spPr>
              <a:xfrm>
                <a:off x="5540692" y="3462337"/>
                <a:ext cx="311785" cy="2787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solidFill>
                                <a:srgbClr val="C0504D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rgbClr val="C0504D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𝛾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rgbClr val="C0504D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22" name="Text 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692" y="3462337"/>
                <a:ext cx="311785" cy="2787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86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17737" y="2286000"/>
            <a:ext cx="4685665" cy="228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40597" y="4114800"/>
            <a:ext cx="4685665" cy="4572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600642" y="2933700"/>
            <a:ext cx="1775460" cy="116014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600642" y="2933700"/>
            <a:ext cx="2575560" cy="1160145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580322" y="2933700"/>
            <a:ext cx="3489960" cy="116014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559367" y="2894965"/>
            <a:ext cx="113030" cy="1143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38"/>
              <p:cNvSpPr txBox="1"/>
              <p:nvPr/>
            </p:nvSpPr>
            <p:spPr>
              <a:xfrm>
                <a:off x="3269297" y="3444240"/>
                <a:ext cx="324485" cy="2787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solidFill>
                                <a:srgbClr val="376092"/>
                              </a:solidFill>
                              <a:effectLst/>
                              <a:latin typeface="Cambria Math"/>
                              <a:ea typeface="MS Mincho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rgbClr val="376092"/>
                              </a:solidFill>
                              <a:effectLst/>
                              <a:latin typeface="Cambria Math"/>
                              <a:ea typeface="MS Mincho"/>
                            </a:rPr>
                            <m:t>𝜏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rgbClr val="376092"/>
                              </a:solidFill>
                              <a:effectLst/>
                              <a:latin typeface="Cambria Math"/>
                              <a:ea typeface="MS Mincho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1200">
                  <a:effectLst/>
                  <a:latin typeface="Times New Roman"/>
                  <a:ea typeface="MS Mincho"/>
                </a:endParaRPr>
              </a:p>
            </p:txBody>
          </p:sp>
        </mc:Choice>
        <mc:Fallback xmlns="">
          <p:sp>
            <p:nvSpPr>
              <p:cNvPr id="8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297" y="3444240"/>
                <a:ext cx="324485" cy="2787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38"/>
              <p:cNvSpPr txBox="1"/>
              <p:nvPr/>
            </p:nvSpPr>
            <p:spPr>
              <a:xfrm>
                <a:off x="4191000" y="3200400"/>
                <a:ext cx="313055" cy="2787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solidFill>
                                <a:srgbClr val="76923C"/>
                              </a:solidFill>
                              <a:effectLst/>
                              <a:latin typeface="Cambria Math"/>
                              <a:ea typeface="MS Mincho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rgbClr val="76923C"/>
                              </a:solidFill>
                              <a:effectLst/>
                              <a:latin typeface="Cambria Math"/>
                              <a:ea typeface="MS Mincho"/>
                            </a:rPr>
                            <m:t>𝜏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rgbClr val="76923C"/>
                              </a:solidFill>
                              <a:effectLst/>
                              <a:latin typeface="Cambria Math"/>
                              <a:ea typeface="MS Mincho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200" dirty="0">
                  <a:effectLst/>
                  <a:latin typeface="Times New Roman"/>
                  <a:ea typeface="MS Mincho"/>
                </a:endParaRPr>
              </a:p>
            </p:txBody>
          </p:sp>
        </mc:Choice>
        <mc:Fallback xmlns="">
          <p:sp>
            <p:nvSpPr>
              <p:cNvPr id="9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3200400"/>
                <a:ext cx="313055" cy="2787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38"/>
              <p:cNvSpPr txBox="1"/>
              <p:nvPr/>
            </p:nvSpPr>
            <p:spPr>
              <a:xfrm>
                <a:off x="3955097" y="3558540"/>
                <a:ext cx="322580" cy="2787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MS Mincho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MS Mincho"/>
                            </a:rPr>
                            <m:t>𝜏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MS Mincho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200">
                  <a:effectLst/>
                  <a:latin typeface="Times New Roman"/>
                  <a:ea typeface="MS Mincho"/>
                </a:endParaRPr>
              </a:p>
            </p:txBody>
          </p:sp>
        </mc:Choice>
        <mc:Fallback xmlns="">
          <p:sp>
            <p:nvSpPr>
              <p:cNvPr id="10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097" y="3558540"/>
                <a:ext cx="322580" cy="2787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4338002" y="4144645"/>
            <a:ext cx="108585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43182" y="4149725"/>
            <a:ext cx="108585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37897" y="4149090"/>
            <a:ext cx="108585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>
            <a:off x="2299284" y="1219200"/>
            <a:ext cx="2425116" cy="3429000"/>
          </a:xfrm>
          <a:prstGeom prst="arc">
            <a:avLst>
              <a:gd name="adj1" fmla="val 20377878"/>
              <a:gd name="adj2" fmla="val 3140230"/>
            </a:avLst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>
            <a:off x="2223084" y="1219200"/>
            <a:ext cx="3263316" cy="3733800"/>
          </a:xfrm>
          <a:prstGeom prst="arc">
            <a:avLst>
              <a:gd name="adj1" fmla="val 20377878"/>
              <a:gd name="adj2" fmla="val 2239120"/>
            </a:avLst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>
            <a:off x="2057400" y="533400"/>
            <a:ext cx="4177716" cy="5334000"/>
          </a:xfrm>
          <a:prstGeom prst="arc">
            <a:avLst>
              <a:gd name="adj1" fmla="val 20377878"/>
              <a:gd name="adj2" fmla="val 1501405"/>
            </a:avLst>
          </a:prstGeom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7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49675" y="3269932"/>
            <a:ext cx="1103630" cy="570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52570" y="3384232"/>
            <a:ext cx="1103630" cy="4552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395855" y="3840797"/>
            <a:ext cx="48577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395855" y="2698432"/>
            <a:ext cx="0" cy="11423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64"/>
          <p:cNvSpPr txBox="1"/>
          <p:nvPr/>
        </p:nvSpPr>
        <p:spPr>
          <a:xfrm rot="16200000">
            <a:off x="1941195" y="3038792"/>
            <a:ext cx="681355" cy="34480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intensity</a:t>
            </a:r>
          </a:p>
        </p:txBody>
      </p:sp>
      <p:sp>
        <p:nvSpPr>
          <p:cNvPr id="7" name="Text Box 65"/>
          <p:cNvSpPr txBox="1"/>
          <p:nvPr/>
        </p:nvSpPr>
        <p:spPr>
          <a:xfrm>
            <a:off x="5881370" y="3838892"/>
            <a:ext cx="1321435" cy="3454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two way travel time</a:t>
            </a:r>
          </a:p>
        </p:txBody>
      </p:sp>
      <p:sp>
        <p:nvSpPr>
          <p:cNvPr id="8" name="Rectangle 7"/>
          <p:cNvSpPr/>
          <p:nvPr/>
        </p:nvSpPr>
        <p:spPr>
          <a:xfrm>
            <a:off x="4853305" y="3498532"/>
            <a:ext cx="1103630" cy="34163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38"/>
              <p:cNvSpPr txBox="1"/>
              <p:nvPr/>
            </p:nvSpPr>
            <p:spPr>
              <a:xfrm>
                <a:off x="3551555" y="3842702"/>
                <a:ext cx="314325" cy="2787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solidFill>
                                <a:srgbClr val="376092"/>
                              </a:solidFill>
                              <a:effectLst/>
                              <a:latin typeface="Cambria Math"/>
                              <a:ea typeface="MS Mincho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rgbClr val="376092"/>
                              </a:solidFill>
                              <a:effectLst/>
                              <a:latin typeface="Cambria Math"/>
                              <a:ea typeface="MS Mincho"/>
                            </a:rPr>
                            <m:t>𝑡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rgbClr val="376092"/>
                              </a:solidFill>
                              <a:effectLst/>
                              <a:latin typeface="Cambria Math"/>
                              <a:ea typeface="MS Mincho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1200">
                  <a:effectLst/>
                  <a:latin typeface="Times New Roman"/>
                  <a:ea typeface="MS Mincho"/>
                </a:endParaRPr>
              </a:p>
            </p:txBody>
          </p:sp>
        </mc:Choice>
        <mc:Fallback xmlns="">
          <p:sp>
            <p:nvSpPr>
              <p:cNvPr id="9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555" y="3842702"/>
                <a:ext cx="314325" cy="2787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38"/>
              <p:cNvSpPr txBox="1"/>
              <p:nvPr/>
            </p:nvSpPr>
            <p:spPr>
              <a:xfrm>
                <a:off x="3868420" y="3860482"/>
                <a:ext cx="311785" cy="2787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MS Mincho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MS Mincho"/>
                            </a:rPr>
                            <m:t>𝑡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MS Mincho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200">
                  <a:effectLst/>
                  <a:latin typeface="Times New Roman"/>
                  <a:ea typeface="MS Mincho"/>
                </a:endParaRPr>
              </a:p>
            </p:txBody>
          </p:sp>
        </mc:Choice>
        <mc:Fallback xmlns="">
          <p:sp>
            <p:nvSpPr>
              <p:cNvPr id="10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420" y="3860482"/>
                <a:ext cx="311785" cy="2787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38"/>
              <p:cNvSpPr txBox="1"/>
              <p:nvPr/>
            </p:nvSpPr>
            <p:spPr>
              <a:xfrm>
                <a:off x="4658360" y="3851592"/>
                <a:ext cx="302895" cy="2787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solidFill>
                                <a:srgbClr val="4F6228"/>
                              </a:solidFill>
                              <a:effectLst/>
                              <a:latin typeface="Cambria Math"/>
                              <a:ea typeface="MS Mincho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rgbClr val="4F6228"/>
                              </a:solidFill>
                              <a:effectLst/>
                              <a:latin typeface="Cambria Math"/>
                              <a:ea typeface="MS Mincho"/>
                            </a:rPr>
                            <m:t>𝑡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rgbClr val="4F6228"/>
                              </a:solidFill>
                              <a:effectLst/>
                              <a:latin typeface="Cambria Math"/>
                              <a:ea typeface="MS Mincho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200">
                  <a:effectLst/>
                  <a:latin typeface="Times New Roman"/>
                  <a:ea typeface="MS Mincho"/>
                </a:endParaRPr>
              </a:p>
            </p:txBody>
          </p:sp>
        </mc:Choice>
        <mc:Fallback xmlns="">
          <p:sp>
            <p:nvSpPr>
              <p:cNvPr id="11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360" y="3851592"/>
                <a:ext cx="302895" cy="2787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4852670" y="3727132"/>
            <a:ext cx="110363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38"/>
              <p:cNvSpPr txBox="1"/>
              <p:nvPr/>
            </p:nvSpPr>
            <p:spPr>
              <a:xfrm>
                <a:off x="5262880" y="3493452"/>
                <a:ext cx="275590" cy="2787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effectLst/>
                          <a:latin typeface="Cambria Math"/>
                          <a:ea typeface="MS Mincho"/>
                        </a:rPr>
                        <m:t>𝑇</m:t>
                      </m:r>
                    </m:oMath>
                  </m:oMathPara>
                </a14:m>
                <a:endParaRPr lang="en-US" sz="1200">
                  <a:effectLst/>
                  <a:latin typeface="Times New Roman"/>
                  <a:ea typeface="MS Mincho"/>
                </a:endParaRPr>
              </a:p>
            </p:txBody>
          </p:sp>
        </mc:Choice>
        <mc:Fallback xmlns="">
          <p:sp>
            <p:nvSpPr>
              <p:cNvPr id="13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880" y="3493452"/>
                <a:ext cx="275590" cy="2787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3749675" y="3269297"/>
            <a:ext cx="3175" cy="5727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64635" y="3114357"/>
            <a:ext cx="0" cy="1536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064635" y="3114357"/>
            <a:ext cx="8070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49675" y="3268027"/>
            <a:ext cx="31496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872355" y="2987357"/>
            <a:ext cx="0" cy="2863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52670" y="3278822"/>
            <a:ext cx="31496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56200" y="3269297"/>
            <a:ext cx="10795" cy="2279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67630" y="3488372"/>
            <a:ext cx="78930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962015" y="3497897"/>
            <a:ext cx="3175" cy="3435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Box 145"/>
          <p:cNvSpPr txBox="1"/>
          <p:nvPr/>
        </p:nvSpPr>
        <p:spPr>
          <a:xfrm>
            <a:off x="3234055" y="2673667"/>
            <a:ext cx="818515" cy="5105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sum across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patches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849370" y="2954337"/>
            <a:ext cx="200025" cy="16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38"/>
              <p:cNvSpPr txBox="1"/>
              <p:nvPr/>
            </p:nvSpPr>
            <p:spPr>
              <a:xfrm>
                <a:off x="5110480" y="2727642"/>
                <a:ext cx="476250" cy="2787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effectLst/>
                              <a:latin typeface="Cambria Math"/>
                              <a:ea typeface="MS Mincho"/>
                            </a:rPr>
                          </m:ctrlPr>
                        </m:sSubPr>
                        <m:e>
                          <m:r>
                            <a:rPr lang="en-US" sz="1100" i="1">
                              <a:effectLst/>
                              <a:latin typeface="Cambria Math"/>
                              <a:ea typeface="MS Mincho"/>
                            </a:rPr>
                            <m:t>𝐼</m:t>
                          </m:r>
                          <m:r>
                            <a:rPr lang="en-US" sz="1100" i="1">
                              <a:effectLst/>
                              <a:latin typeface="Cambria Math"/>
                              <a:ea typeface="MS Mincho"/>
                            </a:rPr>
                            <m:t>(</m:t>
                          </m:r>
                          <m:r>
                            <a:rPr lang="en-US" sz="1100" i="1">
                              <a:effectLst/>
                              <a:latin typeface="Cambria Math"/>
                              <a:ea typeface="MS Mincho"/>
                            </a:rPr>
                            <m:t>𝑡</m:t>
                          </m:r>
                        </m:e>
                        <m:sub>
                          <m:r>
                            <a:rPr lang="en-US" sz="1100" i="1">
                              <a:effectLst/>
                              <a:latin typeface="Cambria Math"/>
                              <a:ea typeface="MS Mincho"/>
                            </a:rPr>
                            <m:t>𝑐</m:t>
                          </m:r>
                        </m:sub>
                      </m:sSub>
                      <m:r>
                        <a:rPr lang="en-US" sz="1100" i="1">
                          <a:effectLst/>
                          <a:latin typeface="Cambria Math"/>
                          <a:ea typeface="MS Mincho"/>
                        </a:rPr>
                        <m:t>)</m:t>
                      </m:r>
                    </m:oMath>
                  </m:oMathPara>
                </a14:m>
                <a:endParaRPr lang="en-US" sz="1200">
                  <a:effectLst/>
                  <a:latin typeface="Times New Roman"/>
                  <a:ea typeface="MS Mincho"/>
                </a:endParaRPr>
              </a:p>
            </p:txBody>
          </p:sp>
        </mc:Choice>
        <mc:Fallback xmlns="">
          <p:sp>
            <p:nvSpPr>
              <p:cNvPr id="25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480" y="2727642"/>
                <a:ext cx="476250" cy="278765"/>
              </a:xfrm>
              <a:prstGeom prst="rect">
                <a:avLst/>
              </a:prstGeom>
              <a:blipFill rotWithShape="1">
                <a:blip r:embed="rId6"/>
                <a:stretch>
                  <a:fillRect b="-2174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4938395" y="2873057"/>
            <a:ext cx="217805" cy="990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30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847850" y="2018982"/>
            <a:ext cx="5448300" cy="28575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251710" y="2361882"/>
            <a:ext cx="4243705" cy="21717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717800" y="2724467"/>
            <a:ext cx="2863215" cy="14478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69285" y="3447732"/>
            <a:ext cx="979805" cy="724535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169285" y="3447097"/>
            <a:ext cx="593090" cy="103568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3782695" y="3481387"/>
            <a:ext cx="366395" cy="69024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742690" y="3497897"/>
            <a:ext cx="19685" cy="98488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38"/>
              <p:cNvSpPr txBox="1"/>
              <p:nvPr/>
            </p:nvSpPr>
            <p:spPr>
              <a:xfrm>
                <a:off x="3981450" y="4172267"/>
                <a:ext cx="1019810" cy="43815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365F91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𝑡</m:t>
                    </m:r>
                    <m:r>
                      <a:rPr lang="en-US" sz="1100" i="1">
                        <a:solidFill>
                          <a:srgbClr val="365F91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−</m:t>
                    </m:r>
                    <m:r>
                      <a:rPr lang="en-US" sz="1100" i="1">
                        <a:solidFill>
                          <a:srgbClr val="365F91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𝑇</m:t>
                    </m:r>
                    <m:r>
                      <a:rPr lang="en-US" sz="1100" i="1">
                        <a:solidFill>
                          <a:srgbClr val="365F91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 </m:t>
                    </m:r>
                  </m:oMath>
                </a14:m>
                <a:r>
                  <a:rPr lang="en-US" sz="1100">
                    <a:solidFill>
                      <a:srgbClr val="365F91"/>
                    </a:solidFill>
                    <a:effectLst/>
                    <a:ea typeface="Calibri"/>
                    <a:cs typeface="Times New Roman"/>
                  </a:rPr>
                  <a:t>isochron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9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50" y="4172267"/>
                <a:ext cx="1019810" cy="4381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38"/>
              <p:cNvSpPr txBox="1"/>
              <p:nvPr/>
            </p:nvSpPr>
            <p:spPr>
              <a:xfrm>
                <a:off x="3378835" y="4483417"/>
                <a:ext cx="767715" cy="32194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4F6228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𝑡</m:t>
                    </m:r>
                    <m:r>
                      <a:rPr lang="en-US" sz="1100" i="1">
                        <a:solidFill>
                          <a:srgbClr val="4F6228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 </m:t>
                    </m:r>
                  </m:oMath>
                </a14:m>
                <a:r>
                  <a:rPr lang="en-US" sz="1100">
                    <a:solidFill>
                      <a:srgbClr val="4F6228"/>
                    </a:solidFill>
                    <a:effectLst/>
                    <a:ea typeface="Calibri"/>
                    <a:cs typeface="Times New Roman"/>
                  </a:rPr>
                  <a:t>isochron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10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835" y="4483417"/>
                <a:ext cx="767715" cy="3219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38"/>
              <p:cNvSpPr txBox="1"/>
              <p:nvPr/>
            </p:nvSpPr>
            <p:spPr>
              <a:xfrm>
                <a:off x="2161540" y="4610417"/>
                <a:ext cx="1019810" cy="2413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E36C0A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𝑡</m:t>
                    </m:r>
                    <m:r>
                      <a:rPr lang="en-US" sz="1100">
                        <a:solidFill>
                          <a:srgbClr val="E36C0A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+</m:t>
                    </m:r>
                    <m:r>
                      <a:rPr lang="en-US" sz="1100" i="1">
                        <a:solidFill>
                          <a:srgbClr val="E36C0A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𝑇</m:t>
                    </m:r>
                    <m:r>
                      <a:rPr lang="en-US" sz="1100" i="1">
                        <a:solidFill>
                          <a:srgbClr val="E36C0A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 </m:t>
                    </m:r>
                  </m:oMath>
                </a14:m>
                <a:r>
                  <a:rPr lang="en-US" sz="1100">
                    <a:solidFill>
                      <a:srgbClr val="E36C0A"/>
                    </a:solidFill>
                    <a:effectLst/>
                    <a:ea typeface="Calibri"/>
                    <a:cs typeface="Times New Roman"/>
                  </a:rPr>
                  <a:t>isochron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11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540" y="4610417"/>
                <a:ext cx="1019810" cy="241300"/>
              </a:xfrm>
              <a:prstGeom prst="rect">
                <a:avLst/>
              </a:prstGeom>
              <a:blipFill rotWithShape="1">
                <a:blip r:embed="rId4"/>
                <a:stretch>
                  <a:fillRect b="-25000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3169285" y="3481387"/>
            <a:ext cx="19050" cy="1200785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188970" y="3481387"/>
            <a:ext cx="513715" cy="120078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34995" y="3414077"/>
            <a:ext cx="113665" cy="1143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38"/>
              <p:cNvSpPr txBox="1"/>
              <p:nvPr/>
            </p:nvSpPr>
            <p:spPr>
              <a:xfrm>
                <a:off x="4473575" y="2083752"/>
                <a:ext cx="1377315" cy="43751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solidFill>
                                <a:srgbClr val="4F6228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rgbClr val="4F6228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𝒜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rgbClr val="4F6228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𝑠𝑟</m:t>
                          </m:r>
                        </m:sub>
                      </m:sSub>
                      <m:r>
                        <a:rPr lang="en-US" sz="1100" i="1">
                          <a:solidFill>
                            <a:srgbClr val="4F6228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(</m:t>
                      </m:r>
                      <m:r>
                        <a:rPr lang="en-US" sz="1100" i="1">
                          <a:solidFill>
                            <a:srgbClr val="4F6228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𝑡</m:t>
                      </m:r>
                      <m:r>
                        <a:rPr lang="en-US" sz="1100">
                          <a:solidFill>
                            <a:srgbClr val="4F6228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r>
                        <a:rPr lang="en-US" sz="1100" i="1">
                          <a:solidFill>
                            <a:srgbClr val="4F6228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𝑇</m:t>
                      </m:r>
                      <m:r>
                        <a:rPr lang="en-US" sz="1100" i="1">
                          <a:solidFill>
                            <a:srgbClr val="4F6228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,</m:t>
                      </m:r>
                      <m:r>
                        <a:rPr lang="en-US" sz="1100" i="1">
                          <a:solidFill>
                            <a:srgbClr val="4F6228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𝑇</m:t>
                      </m:r>
                      <m:r>
                        <a:rPr lang="en-US" sz="1100" i="1">
                          <a:solidFill>
                            <a:srgbClr val="4F6228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,</m:t>
                      </m:r>
                      <m:r>
                        <a:rPr lang="en-US" sz="1100" i="1">
                          <a:solidFill>
                            <a:srgbClr val="4F6228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𝜙</m:t>
                      </m:r>
                      <m:r>
                        <a:rPr lang="en-US" sz="1100" i="1">
                          <a:solidFill>
                            <a:srgbClr val="4F6228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100">
                          <a:solidFill>
                            <a:srgbClr val="4F6228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Δ</m:t>
                      </m:r>
                      <m:r>
                        <a:rPr lang="en-US" sz="1100" i="1">
                          <a:solidFill>
                            <a:srgbClr val="4F6228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𝜙</m:t>
                      </m:r>
                      <m:r>
                        <a:rPr lang="en-US" sz="1100" i="1">
                          <a:solidFill>
                            <a:srgbClr val="4F6228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15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575" y="2083752"/>
                <a:ext cx="1377315" cy="43751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38"/>
              <p:cNvSpPr txBox="1"/>
              <p:nvPr/>
            </p:nvSpPr>
            <p:spPr>
              <a:xfrm>
                <a:off x="4237355" y="2415857"/>
                <a:ext cx="1124585" cy="43688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solidFill>
                                <a:srgbClr val="365F9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rgbClr val="365F9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𝒜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rgbClr val="365F9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𝑠𝑟</m:t>
                          </m:r>
                        </m:sub>
                      </m:sSub>
                      <m:r>
                        <a:rPr lang="en-US" sz="1100" i="1">
                          <a:solidFill>
                            <a:srgbClr val="365F9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(</m:t>
                      </m:r>
                      <m:r>
                        <a:rPr lang="en-US" sz="1100" i="1">
                          <a:solidFill>
                            <a:srgbClr val="365F9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𝑡</m:t>
                      </m:r>
                      <m:r>
                        <a:rPr lang="en-US" sz="1100" i="1">
                          <a:solidFill>
                            <a:srgbClr val="365F9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,</m:t>
                      </m:r>
                      <m:r>
                        <a:rPr lang="en-US" sz="1100" i="1">
                          <a:solidFill>
                            <a:srgbClr val="365F9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𝑇</m:t>
                      </m:r>
                      <m:r>
                        <a:rPr lang="en-US" sz="1100" i="1">
                          <a:solidFill>
                            <a:srgbClr val="365F9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,</m:t>
                      </m:r>
                      <m:r>
                        <a:rPr lang="en-US" sz="1100" i="1">
                          <a:solidFill>
                            <a:srgbClr val="365F9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𝜙</m:t>
                      </m:r>
                      <m:r>
                        <a:rPr lang="en-US" sz="1100" i="1">
                          <a:solidFill>
                            <a:srgbClr val="365F9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Δ</m:t>
                      </m:r>
                      <m:r>
                        <a:rPr lang="en-US" sz="1100" i="1">
                          <a:solidFill>
                            <a:srgbClr val="365F9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𝜙</m:t>
                      </m:r>
                      <m:r>
                        <a:rPr lang="en-US" sz="1100" i="1">
                          <a:solidFill>
                            <a:srgbClr val="365F9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16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355" y="2415857"/>
                <a:ext cx="1124585" cy="43688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V="1">
            <a:off x="3702685" y="1981517"/>
            <a:ext cx="967105" cy="14998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702685" y="2083752"/>
            <a:ext cx="2562225" cy="13976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686175" y="3383597"/>
            <a:ext cx="113665" cy="11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  <a:endParaRPr lang="en-US" sz="110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407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72"/>
          <p:cNvSpPr/>
          <p:nvPr/>
        </p:nvSpPr>
        <p:spPr>
          <a:xfrm>
            <a:off x="1101195" y="3837722"/>
            <a:ext cx="7727324" cy="2176529"/>
          </a:xfrm>
          <a:custGeom>
            <a:avLst/>
            <a:gdLst>
              <a:gd name="connsiteX0" fmla="*/ 811369 w 7727324"/>
              <a:gd name="connsiteY0" fmla="*/ 2176529 h 2176529"/>
              <a:gd name="connsiteX1" fmla="*/ 7727324 w 7727324"/>
              <a:gd name="connsiteY1" fmla="*/ 1378039 h 2176529"/>
              <a:gd name="connsiteX2" fmla="*/ 5950039 w 7727324"/>
              <a:gd name="connsiteY2" fmla="*/ 0 h 2176529"/>
              <a:gd name="connsiteX3" fmla="*/ 0 w 7727324"/>
              <a:gd name="connsiteY3" fmla="*/ 708338 h 2176529"/>
              <a:gd name="connsiteX4" fmla="*/ 811369 w 7727324"/>
              <a:gd name="connsiteY4" fmla="*/ 2176529 h 2176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7324" h="2176529">
                <a:moveTo>
                  <a:pt x="811369" y="2176529"/>
                </a:moveTo>
                <a:lnTo>
                  <a:pt x="7727324" y="1378039"/>
                </a:lnTo>
                <a:lnTo>
                  <a:pt x="5950039" y="0"/>
                </a:lnTo>
                <a:lnTo>
                  <a:pt x="0" y="708338"/>
                </a:lnTo>
                <a:lnTo>
                  <a:pt x="811369" y="2176529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ym typeface="Symbol"/>
              </a:rPr>
              <a:t></a:t>
            </a:r>
            <a:endParaRPr lang="en-US" dirty="0"/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64120">
            <a:off x="5016979" y="3051213"/>
            <a:ext cx="911731" cy="3505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33686">
            <a:off x="2082897" y="397322"/>
            <a:ext cx="729659" cy="2923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>
            <a:off x="2929995" y="1323122"/>
            <a:ext cx="3424705" cy="336646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923294" y="2389922"/>
            <a:ext cx="2683101" cy="253606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489565" y="1539364"/>
            <a:ext cx="3144023" cy="3020122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260965" y="2209594"/>
            <a:ext cx="2950735" cy="2834970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211700" y="4559486"/>
            <a:ext cx="421888" cy="485078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642347" y="4689584"/>
            <a:ext cx="1712353" cy="23640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50984" y="450491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L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98406" y="499716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W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1923294" y="1399322"/>
            <a:ext cx="1006701" cy="99060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2260965" y="1539364"/>
            <a:ext cx="228600" cy="670230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73"/>
          <p:cNvSpPr/>
          <p:nvPr/>
        </p:nvSpPr>
        <p:spPr>
          <a:xfrm>
            <a:off x="1923294" y="5219155"/>
            <a:ext cx="6911310" cy="800645"/>
          </a:xfrm>
          <a:custGeom>
            <a:avLst/>
            <a:gdLst>
              <a:gd name="connsiteX0" fmla="*/ 0 w 6877318"/>
              <a:gd name="connsiteY0" fmla="*/ 759854 h 759854"/>
              <a:gd name="connsiteX1" fmla="*/ 6864439 w 6877318"/>
              <a:gd name="connsiteY1" fmla="*/ 669701 h 759854"/>
              <a:gd name="connsiteX2" fmla="*/ 6877318 w 6877318"/>
              <a:gd name="connsiteY2" fmla="*/ 0 h 759854"/>
              <a:gd name="connsiteX3" fmla="*/ 0 w 6877318"/>
              <a:gd name="connsiteY3" fmla="*/ 759854 h 759854"/>
              <a:gd name="connsiteX0" fmla="*/ 0 w 6877318"/>
              <a:gd name="connsiteY0" fmla="*/ 759854 h 759854"/>
              <a:gd name="connsiteX1" fmla="*/ 6861039 w 6877318"/>
              <a:gd name="connsiteY1" fmla="*/ 734287 h 759854"/>
              <a:gd name="connsiteX2" fmla="*/ 6877318 w 6877318"/>
              <a:gd name="connsiteY2" fmla="*/ 0 h 759854"/>
              <a:gd name="connsiteX3" fmla="*/ 0 w 6877318"/>
              <a:gd name="connsiteY3" fmla="*/ 759854 h 759854"/>
              <a:gd name="connsiteX0" fmla="*/ 0 w 6890915"/>
              <a:gd name="connsiteY0" fmla="*/ 776851 h 776851"/>
              <a:gd name="connsiteX1" fmla="*/ 6861039 w 6890915"/>
              <a:gd name="connsiteY1" fmla="*/ 751284 h 776851"/>
              <a:gd name="connsiteX2" fmla="*/ 6890915 w 6890915"/>
              <a:gd name="connsiteY2" fmla="*/ 0 h 776851"/>
              <a:gd name="connsiteX3" fmla="*/ 0 w 6890915"/>
              <a:gd name="connsiteY3" fmla="*/ 776851 h 776851"/>
              <a:gd name="connsiteX0" fmla="*/ 0 w 6918109"/>
              <a:gd name="connsiteY0" fmla="*/ 807444 h 807444"/>
              <a:gd name="connsiteX1" fmla="*/ 6888233 w 6918109"/>
              <a:gd name="connsiteY1" fmla="*/ 751284 h 807444"/>
              <a:gd name="connsiteX2" fmla="*/ 6918109 w 6918109"/>
              <a:gd name="connsiteY2" fmla="*/ 0 h 807444"/>
              <a:gd name="connsiteX3" fmla="*/ 0 w 6918109"/>
              <a:gd name="connsiteY3" fmla="*/ 807444 h 807444"/>
              <a:gd name="connsiteX0" fmla="*/ 0 w 6911310"/>
              <a:gd name="connsiteY0" fmla="*/ 800645 h 800645"/>
              <a:gd name="connsiteX1" fmla="*/ 6881434 w 6911310"/>
              <a:gd name="connsiteY1" fmla="*/ 751284 h 800645"/>
              <a:gd name="connsiteX2" fmla="*/ 6911310 w 6911310"/>
              <a:gd name="connsiteY2" fmla="*/ 0 h 800645"/>
              <a:gd name="connsiteX3" fmla="*/ 0 w 6911310"/>
              <a:gd name="connsiteY3" fmla="*/ 800645 h 800645"/>
              <a:gd name="connsiteX0" fmla="*/ 0 w 6911310"/>
              <a:gd name="connsiteY0" fmla="*/ 800645 h 800645"/>
              <a:gd name="connsiteX1" fmla="*/ 6891632 w 6911310"/>
              <a:gd name="connsiteY1" fmla="*/ 781878 h 800645"/>
              <a:gd name="connsiteX2" fmla="*/ 6911310 w 6911310"/>
              <a:gd name="connsiteY2" fmla="*/ 0 h 800645"/>
              <a:gd name="connsiteX3" fmla="*/ 0 w 6911310"/>
              <a:gd name="connsiteY3" fmla="*/ 800645 h 800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1310" h="800645">
                <a:moveTo>
                  <a:pt x="0" y="800645"/>
                </a:moveTo>
                <a:lnTo>
                  <a:pt x="6891632" y="781878"/>
                </a:lnTo>
                <a:lnTo>
                  <a:pt x="6911310" y="0"/>
                </a:lnTo>
                <a:lnTo>
                  <a:pt x="0" y="800645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929995" y="102999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w</a:t>
            </a:r>
            <a:r>
              <a:rPr lang="en-US" b="1" baseline="-25000" dirty="0" smtClean="0">
                <a:solidFill>
                  <a:schemeClr val="accent3">
                    <a:lumMod val="75000"/>
                  </a:schemeClr>
                </a:solidFill>
                <a:sym typeface="Symbol"/>
              </a:rPr>
              <a:t></a:t>
            </a:r>
            <a:endParaRPr lang="en-US" b="1" baseline="-25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67995" y="11129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w</a:t>
            </a:r>
            <a:r>
              <a:rPr lang="en-US" b="1" baseline="-25000" dirty="0" smtClean="0">
                <a:solidFill>
                  <a:schemeClr val="accent2"/>
                </a:solidFill>
                <a:sym typeface="Symbol"/>
              </a:rPr>
              <a:t></a:t>
            </a:r>
            <a:endParaRPr lang="en-US" b="1" baseline="-25000" dirty="0">
              <a:solidFill>
                <a:schemeClr val="accent2"/>
              </a:solidFill>
            </a:endParaRPr>
          </a:p>
        </p:txBody>
      </p:sp>
      <p:sp>
        <p:nvSpPr>
          <p:cNvPr id="81" name="Arc 80"/>
          <p:cNvSpPr/>
          <p:nvPr/>
        </p:nvSpPr>
        <p:spPr>
          <a:xfrm>
            <a:off x="5063595" y="4463768"/>
            <a:ext cx="561649" cy="593154"/>
          </a:xfrm>
          <a:prstGeom prst="arc">
            <a:avLst>
              <a:gd name="adj1" fmla="val 9895450"/>
              <a:gd name="adj2" fmla="val 1384348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75265" y="1920364"/>
            <a:ext cx="3065035" cy="288541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060692" y="4541588"/>
            <a:ext cx="258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ym typeface="Symbol"/>
              </a:rPr>
              <a:t></a:t>
            </a:r>
            <a:endParaRPr lang="en-US" sz="1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644390" y="713522"/>
            <a:ext cx="10807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incident </a:t>
            </a:r>
          </a:p>
          <a:p>
            <a:r>
              <a:rPr lang="en-US" dirty="0" smtClean="0"/>
              <a:t>Gaussian </a:t>
            </a:r>
          </a:p>
          <a:p>
            <a:r>
              <a:rPr lang="en-US" dirty="0" smtClean="0"/>
              <a:t>beam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 rot="21200848">
            <a:off x="4466227" y="5228532"/>
            <a:ext cx="2522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projection onto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39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89228">
            <a:off x="3144572" y="446240"/>
            <a:ext cx="911731" cy="3505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342">
            <a:off x="3695463" y="446612"/>
            <a:ext cx="6858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3584991" y="2161112"/>
            <a:ext cx="76200" cy="762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005648" y="2218038"/>
            <a:ext cx="76200" cy="76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1" name="Straight Arrow Connector 10"/>
          <p:cNvCxnSpPr>
            <a:endCxn id="7" idx="3"/>
          </p:cNvCxnSpPr>
          <p:nvPr/>
        </p:nvCxnSpPr>
        <p:spPr>
          <a:xfrm flipV="1">
            <a:off x="1143000" y="2226153"/>
            <a:ext cx="2453150" cy="16600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102726" y="3845926"/>
            <a:ext cx="76200" cy="762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005648" y="2294238"/>
            <a:ext cx="32716" cy="212536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968932" y="4419600"/>
            <a:ext cx="76200" cy="76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92732" y="1828001"/>
            <a:ext cx="76200" cy="762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5" name="Straight Arrow Connector 24"/>
          <p:cNvCxnSpPr>
            <a:stCxn id="13" idx="1"/>
          </p:cNvCxnSpPr>
          <p:nvPr/>
        </p:nvCxnSpPr>
        <p:spPr>
          <a:xfrm flipH="1">
            <a:off x="4022007" y="1866101"/>
            <a:ext cx="78365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9904" y="351686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baseline="-25000" dirty="0" smtClean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baseline="-25000" dirty="0">
              <a:solidFill>
                <a:schemeClr val="tx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5061" y="136187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baseline="-25000" dirty="0" smtClean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endParaRPr lang="en-US" baseline="-25000" dirty="0">
              <a:solidFill>
                <a:schemeClr val="tx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48000" y="1731203"/>
            <a:ext cx="536991" cy="429909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192506" y="4273034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US" baseline="-25000" dirty="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05657" y="24384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baseline="-25000" dirty="0" err="1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lang="en-US" baseline="-25000" dirty="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8" name="Straight Arrow Connector 27"/>
          <p:cNvCxnSpPr>
            <a:endCxn id="9" idx="5"/>
          </p:cNvCxnSpPr>
          <p:nvPr/>
        </p:nvCxnSpPr>
        <p:spPr>
          <a:xfrm flipH="1" flipV="1">
            <a:off x="4070689" y="2283079"/>
            <a:ext cx="653711" cy="23152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805657" y="1681435"/>
                <a:ext cx="495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𝛿</m:t>
                      </m:r>
                      <m:r>
                        <a:rPr lang="en-US" b="1" i="1">
                          <a:latin typeface="Cambria Math"/>
                        </a:rPr>
                        <m:t>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657" y="1681435"/>
                <a:ext cx="49564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03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135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Reilly</dc:creator>
  <cp:lastModifiedBy>Sean Reilly</cp:lastModifiedBy>
  <cp:revision>21</cp:revision>
  <dcterms:created xsi:type="dcterms:W3CDTF">2014-06-02T17:51:40Z</dcterms:created>
  <dcterms:modified xsi:type="dcterms:W3CDTF">2014-06-20T18:52:29Z</dcterms:modified>
</cp:coreProperties>
</file>