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8" r:id="rId2"/>
    <p:sldId id="259" r:id="rId3"/>
    <p:sldId id="261" r:id="rId4"/>
    <p:sldId id="263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44B26-74C5-4C41-9778-A504385C12AA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C925B-82A0-4B4F-A441-96730DC2B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8FE9-4546-401C-801F-0404623A95C2}" type="datetime1">
              <a:rPr lang="en-US" smtClean="0"/>
              <a:t>3/8/2012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2403-E49F-4265-88F7-504A7238C9C1}" type="datetime1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AD1-1FDF-4AD2-B14E-230FDC71423E}" type="datetime1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9B76-AA41-431A-A6BE-0A96EF9E451C}" type="datetime1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6C1-4C60-4406-AE0B-05B34CD9BE2F}" type="datetime1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8AF1-E361-478E-A6D9-911608DC85A1}" type="datetime1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C42F-CE32-47FE-B303-F55625428A0C}" type="datetime1">
              <a:rPr lang="en-US" smtClean="0"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53FE-7FA7-42F2-B9B3-127868CA7335}" type="datetime1">
              <a:rPr lang="en-US" smtClean="0"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191A-FBD7-47EA-94A8-9185D69F7532}" type="datetime1">
              <a:rPr lang="en-US" smtClean="0"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9874-630D-4E9D-876A-70CC50282544}" type="datetime1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5A3-B3B6-4429-A3F4-4CDB31E8D07B}" type="datetime1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FBF2E2-DD8B-47EB-8F83-BD6F1F0D88BB}" type="datetime1">
              <a:rPr lang="en-US" smtClean="0"/>
              <a:t>3/8/2012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</a:t>
            </a:r>
            <a:br>
              <a:rPr lang="en-US" dirty="0" smtClean="0"/>
            </a:br>
            <a:r>
              <a:rPr lang="en-US" dirty="0" smtClean="0"/>
              <a:t>Fast Field Program (FFP)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M. Reilly</a:t>
            </a:r>
          </a:p>
          <a:p>
            <a:r>
              <a:rPr lang="en-US" dirty="0" smtClean="0"/>
              <a:t>Ocean Engineering Department</a:t>
            </a:r>
          </a:p>
          <a:p>
            <a:r>
              <a:rPr lang="en-US" dirty="0" smtClean="0"/>
              <a:t>University of Rhode Island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334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on: F</a:t>
            </a:r>
            <a:r>
              <a:rPr lang="en-US" dirty="0"/>
              <a:t>. R. </a:t>
            </a:r>
            <a:r>
              <a:rPr lang="en-US" dirty="0" err="1"/>
              <a:t>DiNapoli</a:t>
            </a:r>
            <a:r>
              <a:rPr lang="en-US" dirty="0"/>
              <a:t> and R. L. </a:t>
            </a:r>
            <a:r>
              <a:rPr lang="en-US" dirty="0" err="1" smtClean="0"/>
              <a:t>Deavenport</a:t>
            </a:r>
            <a:r>
              <a:rPr lang="en-US" dirty="0"/>
              <a:t>, Theoretical and numerical Green's function field solution </a:t>
            </a:r>
            <a:r>
              <a:rPr lang="en-US" dirty="0" smtClean="0"/>
              <a:t>in a </a:t>
            </a:r>
            <a:r>
              <a:rPr lang="en-US" dirty="0"/>
              <a:t>plane multilayered </a:t>
            </a:r>
            <a:r>
              <a:rPr lang="en-US" dirty="0" smtClean="0"/>
              <a:t>medium, </a:t>
            </a:r>
            <a:r>
              <a:rPr lang="pt-BR" dirty="0"/>
              <a:t>J. </a:t>
            </a:r>
            <a:r>
              <a:rPr lang="pt-BR" dirty="0" smtClean="0"/>
              <a:t>Acous. Soc. Am. 67 (1</a:t>
            </a:r>
            <a:r>
              <a:rPr lang="pt-BR" dirty="0"/>
              <a:t>)</a:t>
            </a:r>
            <a:r>
              <a:rPr lang="pt-BR" dirty="0" smtClean="0"/>
              <a:t>, Jan. 1980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88560" y="4724400"/>
            <a:ext cx="1240160" cy="11527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2-D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Slice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Wavenumber Integration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</a:t>
            </a:r>
            <a:r>
              <a:rPr lang="en-US" sz="2800" dirty="0" smtClean="0"/>
              <a:t>we use 3-D cylindrical </a:t>
            </a:r>
            <a:r>
              <a:rPr lang="en-US" sz="2800" dirty="0"/>
              <a:t>coordinates (</a:t>
            </a:r>
            <a:r>
              <a:rPr lang="en-US" sz="2800" dirty="0" err="1"/>
              <a:t>r,</a:t>
            </a:r>
            <a:r>
              <a:rPr lang="en-US" sz="2800" dirty="0" err="1">
                <a:sym typeface="Symbol"/>
              </a:rPr>
              <a:t>,</a:t>
            </a:r>
            <a:r>
              <a:rPr lang="en-US" sz="2800" dirty="0" err="1" smtClean="0">
                <a:sym typeface="Symbol"/>
              </a:rPr>
              <a:t>z</a:t>
            </a:r>
            <a:r>
              <a:rPr lang="en-US" sz="2800" dirty="0" smtClean="0">
                <a:sym typeface="Symbol"/>
              </a:rPr>
              <a:t>) </a:t>
            </a:r>
            <a:endParaRPr lang="en-US" sz="2800" dirty="0">
              <a:sym typeface="Symbol"/>
            </a:endParaRPr>
          </a:p>
          <a:p>
            <a:r>
              <a:rPr lang="en-US" sz="2800" dirty="0">
                <a:sym typeface="Symbol"/>
              </a:rPr>
              <a:t>A</a:t>
            </a:r>
            <a:r>
              <a:rPr lang="en-US" sz="2800" dirty="0" smtClean="0">
                <a:sym typeface="Symbol"/>
              </a:rPr>
              <a:t>nd</a:t>
            </a:r>
            <a:r>
              <a:rPr lang="en-US" sz="2800" dirty="0" smtClean="0"/>
              <a:t> the world is symmetric </a:t>
            </a:r>
            <a:r>
              <a:rPr lang="en-US" sz="2800" dirty="0"/>
              <a:t>in </a:t>
            </a:r>
            <a:r>
              <a:rPr lang="en-US" sz="2800" dirty="0" smtClean="0">
                <a:sym typeface="Symbol"/>
              </a:rPr>
              <a:t></a:t>
            </a:r>
            <a:endParaRPr lang="en-US" sz="2800" dirty="0">
              <a:sym typeface="Symbol"/>
            </a:endParaRPr>
          </a:p>
          <a:p>
            <a:r>
              <a:rPr lang="en-US" sz="2800" dirty="0">
                <a:sym typeface="Symbol"/>
              </a:rPr>
              <a:t>Then 2-D complex </a:t>
            </a:r>
            <a:r>
              <a:rPr lang="en-US" sz="2800" dirty="0" smtClean="0">
                <a:sym typeface="Symbol"/>
              </a:rPr>
              <a:t>pressure </a:t>
            </a:r>
            <a:r>
              <a:rPr lang="en-US" sz="2800" dirty="0">
                <a:sym typeface="Symbol"/>
              </a:rPr>
              <a:t>and its wavenumber </a:t>
            </a:r>
            <a:r>
              <a:rPr lang="en-US" sz="2800" dirty="0" smtClean="0">
                <a:sym typeface="Symbol"/>
              </a:rPr>
              <a:t>spectrum </a:t>
            </a:r>
            <a:r>
              <a:rPr lang="en-US" sz="2800" dirty="0">
                <a:sym typeface="Symbol"/>
              </a:rPr>
              <a:t>are related by </a:t>
            </a:r>
            <a:r>
              <a:rPr lang="en-US" sz="2800" dirty="0" smtClean="0">
                <a:sym typeface="Symbol"/>
              </a:rPr>
              <a:t>Hankel </a:t>
            </a:r>
            <a:r>
              <a:rPr lang="en-US" sz="2800" dirty="0">
                <a:sym typeface="Symbol"/>
              </a:rPr>
              <a:t>transform pair.</a:t>
            </a:r>
            <a:endParaRPr lang="en-US" sz="28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304800" y="3962400"/>
                <a:ext cx="5901680" cy="891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r</m:t>
                      </m:r>
                      <m:r>
                        <a:rPr lang="en-US" sz="2400" b="0" i="0" smtClean="0">
                          <a:latin typeface="Cambria Math"/>
                        </a:rPr>
                        <m:t>)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dk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62400"/>
                <a:ext cx="5901680" cy="8914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>
                <a:spLocks noChangeAspect="1"/>
              </p:cNvSpPr>
              <p:nvPr/>
            </p:nvSpPr>
            <p:spPr>
              <a:xfrm>
                <a:off x="152400" y="4899738"/>
                <a:ext cx="5435270" cy="891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r</m:t>
                      </m:r>
                      <m:r>
                        <a:rPr lang="en-US" sz="2400" b="0" i="0" smtClean="0">
                          <a:latin typeface="Cambria Math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r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dr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99738"/>
                <a:ext cx="5435270" cy="8914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1918" y="6019800"/>
            <a:ext cx="2457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ee section 2.4.1.2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48400" y="4419600"/>
            <a:ext cx="2480320" cy="1828800"/>
            <a:chOff x="6739880" y="4408130"/>
            <a:chExt cx="2175520" cy="1154469"/>
          </a:xfrm>
          <a:noFill/>
        </p:grpSpPr>
        <p:sp>
          <p:nvSpPr>
            <p:cNvPr id="2" name="Flowchart: Magnetic Disk 1"/>
            <p:cNvSpPr/>
            <p:nvPr/>
          </p:nvSpPr>
          <p:spPr>
            <a:xfrm>
              <a:off x="6739880" y="4408130"/>
              <a:ext cx="2175520" cy="1154469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/>
            <p:cNvSpPr/>
            <p:nvPr/>
          </p:nvSpPr>
          <p:spPr>
            <a:xfrm>
              <a:off x="6739880" y="5105400"/>
              <a:ext cx="2175520" cy="445732"/>
            </a:xfrm>
            <a:prstGeom prst="arc">
              <a:avLst>
                <a:gd name="adj1" fmla="val 10648103"/>
                <a:gd name="adj2" fmla="val 0"/>
              </a:avLst>
            </a:prstGeom>
            <a:grpFill/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3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33400" y="4182340"/>
            <a:ext cx="3276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Spectrum for Lloyd’s Mirror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65394" y="5791200"/>
                <a:ext cx="5554406" cy="949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sz="2400" i="1" smtClean="0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4" y="5791200"/>
                <a:ext cx="5554406" cy="9498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>
                <a:spLocks noChangeAspect="1"/>
              </p:cNvSpPr>
              <p:nvPr/>
            </p:nvSpPr>
            <p:spPr>
              <a:xfrm>
                <a:off x="5181600" y="2743200"/>
                <a:ext cx="1447448" cy="595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4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743200"/>
                <a:ext cx="1447448" cy="5956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33400" y="27051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" y="2247900"/>
            <a:ext cx="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9400" y="2381934"/>
            <a:ext cx="73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air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water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250" y="3219450"/>
            <a:ext cx="11430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76400" y="4133850"/>
            <a:ext cx="114300" cy="952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000" y="2705100"/>
            <a:ext cx="0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0"/>
          </p:cNvCxnSpPr>
          <p:nvPr/>
        </p:nvCxnSpPr>
        <p:spPr>
          <a:xfrm>
            <a:off x="1733550" y="2705100"/>
            <a:ext cx="0" cy="14287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0700" y="32946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0" y="25457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801421"/>
            <a:ext cx="35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z</a:t>
            </a:r>
            <a:r>
              <a:rPr lang="en-US" baseline="-25000" dirty="0" err="1" smtClean="0">
                <a:solidFill>
                  <a:schemeClr val="tx2"/>
                </a:solidFill>
              </a:rPr>
              <a:t>s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2600" y="4229100"/>
            <a:ext cx="20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receivers vs. range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820" y="3086100"/>
            <a:ext cx="83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source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83440" y="5181600"/>
            <a:ext cx="2457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ee section 2.4.2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02325" y="6035273"/>
            <a:ext cx="24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analytic solution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0604" y="4095690"/>
            <a:ext cx="15225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propagating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6801" y="4080217"/>
            <a:ext cx="14050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evanescent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6629048" y="3041006"/>
            <a:ext cx="457552" cy="129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Hankel Version of Transform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Other linear combinations of 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order Bessel functions can be used in place of J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(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r</a:t>
            </a:r>
            <a:r>
              <a:rPr lang="en-US" sz="2800" dirty="0" smtClean="0"/>
              <a:t> r).</a:t>
            </a:r>
            <a:endParaRPr lang="en-US" sz="28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>
                <a:spLocks noChangeAspect="1"/>
              </p:cNvSpPr>
              <p:nvPr/>
            </p:nvSpPr>
            <p:spPr>
              <a:xfrm>
                <a:off x="1895131" y="3065284"/>
                <a:ext cx="512358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131" y="3065284"/>
                <a:ext cx="5123582" cy="7838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533400" y="4046438"/>
                <a:ext cx="3158300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(1)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46438"/>
                <a:ext cx="3158300" cy="10016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4038600" y="4046438"/>
                <a:ext cx="4707507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𝒊𝒇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≫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046438"/>
                <a:ext cx="4707507" cy="10016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0703" y="5040868"/>
            <a:ext cx="178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(outgoing wave)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6573" y="5037038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(incoming wave)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293845" y="5624548"/>
                <a:ext cx="6298904" cy="891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2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r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 smtClean="0">
                                      <a:latin typeface="Cambria Math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dk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r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45" y="5624548"/>
                <a:ext cx="6298904" cy="8914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Field Program (FFP)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8938" y="2433935"/>
                <a:ext cx="2432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8" y="2433935"/>
                <a:ext cx="243246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8938" y="2891135"/>
                <a:ext cx="35021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>
                        <a:rPr lang="en-US" sz="2400" b="0" i="1" smtClean="0">
                          <a:latin typeface="Cambria Math"/>
                        </a:rPr>
                        <m:t>𝑚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8" y="2891135"/>
                <a:ext cx="350211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48856" y="2433935"/>
                <a:ext cx="2453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=0, 1, 2,…, 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 smtClean="0"/>
                  <a:t>-1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56" y="2433935"/>
                <a:ext cx="245387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29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48856" y="2885761"/>
                <a:ext cx="2535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=0, 1, 2,…, 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 smtClean="0"/>
                  <a:t>-1</a:t>
                </a:r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56" y="2885761"/>
                <a:ext cx="253563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88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914" y="3419388"/>
                <a:ext cx="2299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" y="3419388"/>
                <a:ext cx="229909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>
                <a:spLocks noChangeAspect="1"/>
              </p:cNvSpPr>
              <p:nvPr/>
            </p:nvSpPr>
            <p:spPr>
              <a:xfrm>
                <a:off x="338984" y="4380353"/>
                <a:ext cx="6747616" cy="1009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2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𝑛𝑚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84" y="4380353"/>
                <a:ext cx="6747616" cy="100912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8938" y="5479283"/>
                <a:ext cx="7203061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8" y="5479283"/>
                <a:ext cx="7203061" cy="5577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80197" y="6336268"/>
            <a:ext cx="2457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ee section 4.5.4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490" y="3957935"/>
            <a:ext cx="5672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hen the result takes the form of an IFFT: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976735"/>
            <a:ext cx="661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 we limit ourselves to discreet values such that: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0400" y="6248400"/>
            <a:ext cx="58610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Fourier Transform is Fast if N is power of 2!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Contour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057400"/>
                <a:ext cx="4362226" cy="4037564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800" dirty="0" smtClean="0"/>
                  <a:t>: Can’t evaluate IFFT at </a:t>
                </a:r>
                <a:r>
                  <a:rPr lang="en-US" sz="2800" dirty="0" err="1" smtClean="0"/>
                  <a:t>k</a:t>
                </a:r>
                <a:r>
                  <a:rPr lang="en-US" sz="2800" baseline="-25000" dirty="0" err="1" smtClean="0"/>
                  <a:t>r</a:t>
                </a:r>
                <a:r>
                  <a:rPr lang="en-US" sz="2800" dirty="0" smtClean="0"/>
                  <a:t> values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is infinite.</a:t>
                </a:r>
              </a:p>
              <a:p>
                <a:r>
                  <a:rPr lang="en-US" sz="2800" dirty="0" smtClean="0"/>
                  <a:t>Choose a different contour where F() is </a:t>
                </a:r>
                <a:r>
                  <a:rPr lang="en-US" sz="2800" dirty="0" err="1" smtClean="0"/>
                  <a:t>trival</a:t>
                </a:r>
                <a:r>
                  <a:rPr lang="en-US" sz="2800" dirty="0" smtClean="0"/>
                  <a:t> on the changed segments.</a:t>
                </a: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057400"/>
                <a:ext cx="4362226" cy="4037564"/>
              </a:xfrm>
              <a:blipFill rotWithShape="1">
                <a:blip r:embed="rId2"/>
                <a:stretch>
                  <a:fillRect l="-1955" t="-1360" r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40686" y="5334000"/>
                <a:ext cx="2270878" cy="851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sym typeface="Symbol"/>
                        </a:rPr>
                        <m:t>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686" y="5334000"/>
                <a:ext cx="2270878" cy="8517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07060" y="5498244"/>
                <a:ext cx="32181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 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60" y="5498244"/>
                <a:ext cx="321818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4343400" y="1948029"/>
            <a:ext cx="4495800" cy="3825585"/>
            <a:chOff x="4495800" y="1948029"/>
            <a:chExt cx="4495800" cy="3825585"/>
          </a:xfrm>
        </p:grpSpPr>
        <p:sp>
          <p:nvSpPr>
            <p:cNvPr id="16" name="Arc 15"/>
            <p:cNvSpPr/>
            <p:nvPr/>
          </p:nvSpPr>
          <p:spPr>
            <a:xfrm>
              <a:off x="4971826" y="2317361"/>
              <a:ext cx="3649532" cy="3456253"/>
            </a:xfrm>
            <a:prstGeom prst="arc">
              <a:avLst>
                <a:gd name="adj1" fmla="val 11203579"/>
                <a:gd name="adj2" fmla="val 0"/>
              </a:avLst>
            </a:prstGeom>
            <a:ln w="285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495800" y="4055962"/>
              <a:ext cx="449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796592" y="2039814"/>
              <a:ext cx="0" cy="3168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621358" y="4055962"/>
              <a:ext cx="0" cy="259219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96592" y="4315181"/>
              <a:ext cx="1824766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71826" y="3825545"/>
              <a:ext cx="1824766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166834" y="4015704"/>
              <a:ext cx="79338" cy="72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616414" y="4014557"/>
              <a:ext cx="79338" cy="72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39548" y="4024210"/>
              <a:ext cx="79338" cy="72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12268" y="1948029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contour at </a:t>
              </a:r>
              <a:r>
                <a:rPr lang="en-US" dirty="0" smtClean="0">
                  <a:solidFill>
                    <a:srgbClr val="7030A0"/>
                  </a:solidFill>
                  <a:sym typeface="Symbol"/>
                </a:rPr>
                <a:t>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62600" y="4159317"/>
              <a:ext cx="892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sym typeface="Symbol"/>
                </a:rPr>
                <a:t> </a:t>
              </a:r>
              <a:r>
                <a:rPr lang="en-US" dirty="0" smtClean="0">
                  <a:solidFill>
                    <a:srgbClr val="C00000"/>
                  </a:solidFill>
                </a:rPr>
                <a:t>offset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454960" y="4199972"/>
              <a:ext cx="288740" cy="11520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904285" y="4683819"/>
              <a:ext cx="17170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sym typeface="Symbol"/>
                </a:rPr>
                <a:t>o</a:t>
              </a:r>
              <a:r>
                <a:rPr lang="en-US" dirty="0" smtClean="0">
                  <a:solidFill>
                    <a:srgbClr val="C00000"/>
                  </a:solidFill>
                  <a:sym typeface="Symbol"/>
                </a:rPr>
                <a:t>nly sig </a:t>
              </a:r>
              <a:r>
                <a:rPr lang="en-US" dirty="0" err="1" smtClean="0">
                  <a:solidFill>
                    <a:srgbClr val="C00000"/>
                  </a:solidFill>
                  <a:sym typeface="Symbol"/>
                </a:rPr>
                <a:t>contrib</a:t>
              </a:r>
              <a:endParaRPr lang="en-US" dirty="0" smtClean="0">
                <a:solidFill>
                  <a:srgbClr val="C00000"/>
                </a:solidFill>
                <a:sym typeface="Symbol"/>
              </a:endParaRPr>
            </a:p>
            <a:p>
              <a:r>
                <a:rPr lang="en-US" dirty="0">
                  <a:solidFill>
                    <a:srgbClr val="C00000"/>
                  </a:solidFill>
                  <a:sym typeface="Symbol"/>
                </a:rPr>
                <a:t>a</a:t>
              </a:r>
              <a:r>
                <a:rPr lang="en-US" dirty="0" smtClean="0">
                  <a:solidFill>
                    <a:srgbClr val="C00000"/>
                  </a:solidFill>
                  <a:sym typeface="Symbol"/>
                </a:rPr>
                <a:t>t long range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4" idx="0"/>
            </p:cNvCxnSpPr>
            <p:nvPr/>
          </p:nvCxnSpPr>
          <p:spPr>
            <a:xfrm flipH="1" flipV="1">
              <a:off x="7708976" y="4409977"/>
              <a:ext cx="53846" cy="2738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7923457" y="2317361"/>
              <a:ext cx="116091" cy="34963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293755" y="359306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sym typeface="Symbol"/>
                </a:rPr>
                <a:t>poles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 rot="16200000">
              <a:off x="6114005" y="2937021"/>
              <a:ext cx="952052" cy="503145"/>
              <a:chOff x="7079582" y="3132904"/>
              <a:chExt cx="952052" cy="50314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7079582" y="3555538"/>
                <a:ext cx="79338" cy="72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529162" y="3554391"/>
                <a:ext cx="79338" cy="72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52296" y="3564044"/>
                <a:ext cx="79338" cy="72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253212" y="3132904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accent1"/>
                    </a:solidFill>
                    <a:sym typeface="Symbol"/>
                  </a:rPr>
                  <a:t>lossy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6803832" y="4035846"/>
              <a:ext cx="0" cy="288021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03832" y="3810000"/>
              <a:ext cx="0" cy="250212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1657118" y="6336268"/>
            <a:ext cx="2457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ee section 4.5.5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54215" y="190202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Im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14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479230" y="3730823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Re(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14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62600" y="6207020"/>
            <a:ext cx="247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 by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" r="7662"/>
          <a:stretch/>
        </p:blipFill>
        <p:spPr bwMode="auto">
          <a:xfrm>
            <a:off x="4301836" y="2628900"/>
            <a:ext cx="4765964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Demo: </a:t>
            </a:r>
            <a:r>
              <a:rPr lang="en-US" dirty="0" err="1" smtClean="0"/>
              <a:t>wavenum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996285"/>
                <a:ext cx="4038600" cy="47855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err="1" smtClean="0"/>
                  <a:t>test_lloyds.m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Define grids for </a:t>
                </a:r>
                <a:r>
                  <a:rPr lang="en-US" sz="2000" dirty="0" err="1" smtClean="0"/>
                  <a:t>r</a:t>
                </a:r>
                <a:r>
                  <a:rPr lang="en-US" sz="2000" baseline="-25000" dirty="0" err="1" smtClean="0"/>
                  <a:t>n</a:t>
                </a:r>
                <a:r>
                  <a:rPr lang="en-US" sz="2000" dirty="0" smtClean="0"/>
                  <a:t>, (</a:t>
                </a:r>
                <a:r>
                  <a:rPr lang="en-US" sz="2000" dirty="0" err="1" smtClean="0"/>
                  <a:t>k</a:t>
                </a:r>
                <a:r>
                  <a:rPr lang="en-US" sz="2000" baseline="-25000" dirty="0" err="1" smtClean="0"/>
                  <a:t>r</a:t>
                </a:r>
                <a:r>
                  <a:rPr lang="en-US" sz="2000" dirty="0" smtClean="0"/>
                  <a:t>)</a:t>
                </a:r>
                <a:r>
                  <a:rPr lang="en-US" sz="2000" baseline="-25000" dirty="0" smtClean="0"/>
                  <a:t>m</a:t>
                </a:r>
                <a:r>
                  <a:rPr lang="en-US" sz="2000" dirty="0" smtClean="0"/>
                  <a:t>, and receiver depths.</a:t>
                </a:r>
              </a:p>
              <a:p>
                <a:pPr lvl="1"/>
                <a:r>
                  <a:rPr lang="en-US" sz="2000" dirty="0" smtClean="0"/>
                  <a:t>Add </a:t>
                </a:r>
                <a:r>
                  <a:rPr lang="en-US" sz="2000" dirty="0" smtClean="0">
                    <a:sym typeface="Symbol"/>
                  </a:rPr>
                  <a:t> offset to </a:t>
                </a:r>
                <a:r>
                  <a:rPr lang="en-US" sz="2000" dirty="0"/>
                  <a:t>(</a:t>
                </a:r>
                <a:r>
                  <a:rPr lang="en-US" sz="2000" dirty="0" err="1" smtClean="0"/>
                  <a:t>k</a:t>
                </a:r>
                <a:r>
                  <a:rPr lang="en-US" sz="2000" baseline="-25000" dirty="0" err="1" smtClean="0"/>
                  <a:t>r</a:t>
                </a:r>
                <a:r>
                  <a:rPr lang="en-US" sz="2000" dirty="0" smtClean="0"/>
                  <a:t>)</a:t>
                </a:r>
                <a:r>
                  <a:rPr lang="en-US" sz="2000" baseline="-25000" dirty="0" smtClean="0"/>
                  <a:t>m</a:t>
                </a:r>
              </a:p>
              <a:p>
                <a:r>
                  <a:rPr lang="en-US" sz="2200" dirty="0" err="1" smtClean="0"/>
                  <a:t>spectrum_lloyds.m</a:t>
                </a:r>
                <a:endParaRPr lang="en-US" sz="2200" dirty="0" smtClean="0"/>
              </a:p>
              <a:p>
                <a:pPr lvl="1"/>
                <a:r>
                  <a:rPr lang="en-US" sz="2200" dirty="0" smtClean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4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b>
                        </m:sSub>
                      </m:den>
                    </m:f>
                    <m:r>
                      <a:rPr lang="en-US" sz="22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𝑧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for each receiver depth.</a:t>
                </a:r>
              </a:p>
              <a:p>
                <a:r>
                  <a:rPr lang="en-US" sz="2400" dirty="0" err="1" smtClean="0"/>
                  <a:t>fast_field_program.m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Integrate using </a:t>
                </a:r>
                <a:r>
                  <a:rPr lang="en-US" sz="2000" dirty="0" err="1" smtClean="0"/>
                  <a:t>ifft</a:t>
                </a:r>
                <a:r>
                  <a:rPr lang="en-US" sz="2000" dirty="0" smtClean="0"/>
                  <a:t>() and extra factors at each </a:t>
                </a:r>
                <a:r>
                  <a:rPr lang="en-US" sz="2000" dirty="0"/>
                  <a:t>receiver </a:t>
                </a:r>
                <a:r>
                  <a:rPr lang="en-US" sz="2000" dirty="0" smtClean="0"/>
                  <a:t>depth.</a:t>
                </a:r>
              </a:p>
              <a:p>
                <a:pPr lvl="1"/>
                <a:r>
                  <a:rPr lang="en-US" sz="2000" dirty="0" smtClean="0"/>
                  <a:t>Zero pad to length 2N to avoid aliasing.</a:t>
                </a:r>
              </a:p>
              <a:p>
                <a:r>
                  <a:rPr lang="en-US" sz="2200" dirty="0" smtClean="0"/>
                  <a:t>Also includes examples for n</a:t>
                </a:r>
                <a:r>
                  <a:rPr lang="en-US" sz="2200" baseline="30000" dirty="0" smtClean="0"/>
                  <a:t>2</a:t>
                </a:r>
                <a:r>
                  <a:rPr lang="en-US" sz="2200" dirty="0" smtClean="0"/>
                  <a:t> linear downward refracting.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996285"/>
                <a:ext cx="4038600" cy="4785515"/>
              </a:xfrm>
              <a:blipFill rotWithShape="1">
                <a:blip r:embed="rId3"/>
                <a:stretch>
                  <a:fillRect l="-1207" t="-1527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21083" y="2067580"/>
                <a:ext cx="42943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𝑇𝐿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=10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𝑙𝑜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2800" b="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800" b="0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sz="2800" b="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b="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83" y="2067580"/>
                <a:ext cx="42943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4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FFP Accuracy Assumptions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Environmental parameters not a function of range.</a:t>
                </a:r>
              </a:p>
              <a:p>
                <a:pPr lvl="1"/>
                <a:r>
                  <a:rPr lang="en-US" dirty="0" smtClean="0"/>
                  <a:t>Range independence is usually a good assumption in deep water, but not littoral environments.</a:t>
                </a:r>
              </a:p>
              <a:p>
                <a:r>
                  <a:rPr lang="en-US" dirty="0" smtClean="0"/>
                  <a:t>Analytic form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available.</a:t>
                </a:r>
              </a:p>
              <a:p>
                <a:pPr lvl="1"/>
                <a:r>
                  <a:rPr lang="en-US" dirty="0" smtClean="0"/>
                  <a:t>Perhaps by fitting real environment to simple analogs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Paper shows how to build multilayered form of g().</a:t>
                </a:r>
                <a:endParaRPr lang="en-US" dirty="0" smtClean="0"/>
              </a:p>
              <a:p>
                <a:r>
                  <a:rPr lang="en-US" dirty="0" smtClean="0"/>
                  <a:t>Asymptotic form for Hankel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≫1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aka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≫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/6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Ignores </a:t>
                </a:r>
                <a:r>
                  <a:rPr lang="en-US" dirty="0" err="1" smtClean="0"/>
                  <a:t>lossy</a:t>
                </a:r>
                <a:r>
                  <a:rPr lang="en-US" dirty="0" smtClean="0"/>
                  <a:t> contributions from purely imaginary k</a:t>
                </a:r>
                <a:r>
                  <a:rPr lang="en-US" baseline="-25000" dirty="0" smtClean="0"/>
                  <a:t>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Moving contour integral by </a:t>
                </a:r>
                <a:r>
                  <a:rPr lang="en-US" dirty="0" smtClean="0">
                    <a:latin typeface="Symbol" pitchFamily="18" charset="2"/>
                  </a:rPr>
                  <a:t>e</a:t>
                </a:r>
                <a:r>
                  <a:rPr lang="en-US" dirty="0" smtClean="0"/>
                  <a:t> has small impact.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illy Intro Acoustic Ray Methods URI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Reilly Intro Acoustic Ray Methods URI</Template>
  <TotalTime>434</TotalTime>
  <Words>1023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Reilly Intro Acoustic Ray Methods URI</vt:lpstr>
      <vt:lpstr>Introduction to the  Fast Field Program (FFP)</vt:lpstr>
      <vt:lpstr>Wavenumber Integration</vt:lpstr>
      <vt:lpstr>Spectrum for Lloyd’s Mirror</vt:lpstr>
      <vt:lpstr>Hankel Version of Transform</vt:lpstr>
      <vt:lpstr>Fast Field Program (FFP)</vt:lpstr>
      <vt:lpstr>Complex Contour Integration</vt:lpstr>
      <vt:lpstr>Matlab Demo: wavenum</vt:lpstr>
      <vt:lpstr>FFP Accuracy Assumptions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Acoustic Ray Methods</dc:title>
  <dc:creator>Sean Reilly</dc:creator>
  <cp:lastModifiedBy>Sean Reilly</cp:lastModifiedBy>
  <cp:revision>45</cp:revision>
  <dcterms:created xsi:type="dcterms:W3CDTF">2012-03-02T18:44:49Z</dcterms:created>
  <dcterms:modified xsi:type="dcterms:W3CDTF">2012-03-08T21:58:15Z</dcterms:modified>
</cp:coreProperties>
</file>