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1"/>
  </p:notesMasterIdLst>
  <p:sldIdLst>
    <p:sldId id="321" r:id="rId2"/>
    <p:sldId id="291" r:id="rId3"/>
    <p:sldId id="322" r:id="rId4"/>
    <p:sldId id="292" r:id="rId5"/>
    <p:sldId id="309" r:id="rId6"/>
    <p:sldId id="294" r:id="rId7"/>
    <p:sldId id="297" r:id="rId8"/>
    <p:sldId id="305" r:id="rId9"/>
    <p:sldId id="307" r:id="rId10"/>
    <p:sldId id="298" r:id="rId11"/>
    <p:sldId id="299" r:id="rId12"/>
    <p:sldId id="300" r:id="rId13"/>
    <p:sldId id="301" r:id="rId14"/>
    <p:sldId id="303" r:id="rId15"/>
    <p:sldId id="315" r:id="rId16"/>
    <p:sldId id="304" r:id="rId17"/>
    <p:sldId id="306" r:id="rId18"/>
    <p:sldId id="308" r:id="rId19"/>
    <p:sldId id="310" r:id="rId20"/>
    <p:sldId id="311" r:id="rId21"/>
    <p:sldId id="312" r:id="rId22"/>
    <p:sldId id="313" r:id="rId23"/>
    <p:sldId id="314" r:id="rId24"/>
    <p:sldId id="316" r:id="rId25"/>
    <p:sldId id="317" r:id="rId26"/>
    <p:sldId id="319" r:id="rId27"/>
    <p:sldId id="318" r:id="rId28"/>
    <p:sldId id="320" r:id="rId29"/>
    <p:sldId id="323" r:id="rId30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orient="horz" pos="232">
          <p15:clr>
            <a:srgbClr val="A4A3A4"/>
          </p15:clr>
        </p15:guide>
        <p15:guide id="4" orient="horz" pos="4112">
          <p15:clr>
            <a:srgbClr val="A4A3A4"/>
          </p15:clr>
        </p15:guide>
        <p15:guide id="5" pos="5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4674"/>
  </p:normalViewPr>
  <p:slideViewPr>
    <p:cSldViewPr snapToGrid="0" snapToObjects="1">
      <p:cViewPr varScale="1">
        <p:scale>
          <a:sx n="117" d="100"/>
          <a:sy n="117" d="100"/>
        </p:scale>
        <p:origin x="132" y="150"/>
      </p:cViewPr>
      <p:guideLst>
        <p:guide pos="3840"/>
        <p:guide orient="horz" pos="2160"/>
        <p:guide orient="horz" pos="232"/>
        <p:guide orient="horz" pos="4112"/>
        <p:guide pos="57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BF13E7-C178-4D83-821C-E64CFD98D144}" type="doc">
      <dgm:prSet loTypeId="urn:microsoft.com/office/officeart/2005/8/layout/chevron2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B8ADAC2-AFC8-4173-B426-18727834D039}">
      <dgm:prSet phldrT="[文本]" custT="1"/>
      <dgm:spPr/>
      <dgm:t>
        <a:bodyPr/>
        <a:lstStyle/>
        <a:p>
          <a:r>
            <a:rPr lang="en-US" altLang="zh-CN" sz="2000" dirty="0"/>
            <a:t>Smoke</a:t>
          </a:r>
        </a:p>
        <a:p>
          <a:r>
            <a:rPr lang="en-US" altLang="zh-CN" sz="2000" dirty="0"/>
            <a:t>Testing</a:t>
          </a:r>
          <a:endParaRPr lang="zh-CN" altLang="en-US" sz="2000" dirty="0"/>
        </a:p>
      </dgm:t>
    </dgm:pt>
    <dgm:pt modelId="{E36BA441-D2D9-4B60-BB90-7A90D98EA11C}" type="parTrans" cxnId="{26CE16AE-B188-4DF5-AD8D-506742667AD6}">
      <dgm:prSet/>
      <dgm:spPr/>
      <dgm:t>
        <a:bodyPr/>
        <a:lstStyle/>
        <a:p>
          <a:endParaRPr lang="zh-CN" altLang="en-US" sz="2000"/>
        </a:p>
      </dgm:t>
    </dgm:pt>
    <dgm:pt modelId="{6543603B-F66C-4AC4-B884-301A2534E5F3}" type="sibTrans" cxnId="{26CE16AE-B188-4DF5-AD8D-506742667AD6}">
      <dgm:prSet/>
      <dgm:spPr/>
      <dgm:t>
        <a:bodyPr/>
        <a:lstStyle/>
        <a:p>
          <a:endParaRPr lang="zh-CN" altLang="en-US" sz="2000"/>
        </a:p>
      </dgm:t>
    </dgm:pt>
    <dgm:pt modelId="{90C3B672-C87F-417C-8B4E-236CFBA50D9B}">
      <dgm:prSet phldrT="[文本]" custT="1"/>
      <dgm:spPr/>
      <dgm:t>
        <a:bodyPr/>
        <a:lstStyle/>
        <a:p>
          <a:r>
            <a:rPr lang="en-US" altLang="zh-CN" sz="2000" dirty="0"/>
            <a:t>Unit level testing during development stage </a:t>
          </a:r>
          <a:endParaRPr lang="zh-CN" altLang="en-US" sz="2000" dirty="0"/>
        </a:p>
      </dgm:t>
    </dgm:pt>
    <dgm:pt modelId="{F6AAC5F6-FE7B-4C10-ACD6-37800AF5C9FB}" type="parTrans" cxnId="{10A8C662-217B-43E0-817C-405B3AC0BB9D}">
      <dgm:prSet/>
      <dgm:spPr/>
      <dgm:t>
        <a:bodyPr/>
        <a:lstStyle/>
        <a:p>
          <a:endParaRPr lang="zh-CN" altLang="en-US" sz="2000"/>
        </a:p>
      </dgm:t>
    </dgm:pt>
    <dgm:pt modelId="{DC136402-5A69-4680-8DEB-0EFE8A42F6E5}" type="sibTrans" cxnId="{10A8C662-217B-43E0-817C-405B3AC0BB9D}">
      <dgm:prSet/>
      <dgm:spPr/>
      <dgm:t>
        <a:bodyPr/>
        <a:lstStyle/>
        <a:p>
          <a:endParaRPr lang="zh-CN" altLang="en-US" sz="2000"/>
        </a:p>
      </dgm:t>
    </dgm:pt>
    <dgm:pt modelId="{231E2087-DA14-4C80-B89D-8B2AF9CA7EE0}">
      <dgm:prSet phldrT="[文本]" custT="1"/>
      <dgm:spPr/>
      <dgm:t>
        <a:bodyPr/>
        <a:lstStyle/>
        <a:p>
          <a:r>
            <a:rPr lang="en-US" altLang="zh-CN" sz="2000" dirty="0"/>
            <a:t>Address each behavior change in tickets </a:t>
          </a:r>
          <a:endParaRPr lang="zh-CN" altLang="en-US" sz="2000" dirty="0"/>
        </a:p>
      </dgm:t>
    </dgm:pt>
    <dgm:pt modelId="{ABD69F5B-1147-4160-9346-E93EB8B856BF}" type="parTrans" cxnId="{0DEB5C98-A8B7-496F-AE42-A35840854AD7}">
      <dgm:prSet/>
      <dgm:spPr/>
      <dgm:t>
        <a:bodyPr/>
        <a:lstStyle/>
        <a:p>
          <a:endParaRPr lang="zh-CN" altLang="en-US" sz="2000"/>
        </a:p>
      </dgm:t>
    </dgm:pt>
    <dgm:pt modelId="{48BC722D-E938-4536-A336-EA621BAF65D4}" type="sibTrans" cxnId="{0DEB5C98-A8B7-496F-AE42-A35840854AD7}">
      <dgm:prSet/>
      <dgm:spPr/>
      <dgm:t>
        <a:bodyPr/>
        <a:lstStyle/>
        <a:p>
          <a:endParaRPr lang="zh-CN" altLang="en-US" sz="2000"/>
        </a:p>
      </dgm:t>
    </dgm:pt>
    <dgm:pt modelId="{D9160ECD-3ADF-4D43-9E98-DEDAD27CF1FE}">
      <dgm:prSet phldrT="[文本]" custT="1"/>
      <dgm:spPr/>
      <dgm:t>
        <a:bodyPr/>
        <a:lstStyle/>
        <a:p>
          <a:r>
            <a:rPr lang="en-US" altLang="zh-CN" sz="2000" dirty="0"/>
            <a:t>Integration</a:t>
          </a:r>
          <a:endParaRPr lang="zh-CN" altLang="en-US" sz="2000" dirty="0"/>
        </a:p>
      </dgm:t>
    </dgm:pt>
    <dgm:pt modelId="{39B4A87F-D5BF-499F-9EE1-E201E467649F}" type="parTrans" cxnId="{398AEC4C-C511-4A38-AE97-9978FE91C63E}">
      <dgm:prSet/>
      <dgm:spPr/>
      <dgm:t>
        <a:bodyPr/>
        <a:lstStyle/>
        <a:p>
          <a:endParaRPr lang="zh-CN" altLang="en-US" sz="2000"/>
        </a:p>
      </dgm:t>
    </dgm:pt>
    <dgm:pt modelId="{A4D9F5B7-0430-4F5D-A644-752D7306F89A}" type="sibTrans" cxnId="{398AEC4C-C511-4A38-AE97-9978FE91C63E}">
      <dgm:prSet/>
      <dgm:spPr/>
      <dgm:t>
        <a:bodyPr/>
        <a:lstStyle/>
        <a:p>
          <a:endParaRPr lang="zh-CN" altLang="en-US" sz="2000"/>
        </a:p>
      </dgm:t>
    </dgm:pt>
    <dgm:pt modelId="{099A98CD-E76B-4CD0-A7C7-0B1253725222}">
      <dgm:prSet phldrT="[文本]" custT="1"/>
      <dgm:spPr/>
      <dgm:t>
        <a:bodyPr/>
        <a:lstStyle/>
        <a:p>
          <a:r>
            <a:rPr lang="en-US" altLang="zh-CN" sz="2000" dirty="0"/>
            <a:t>Integrate smoke testing into flow level validation</a:t>
          </a:r>
          <a:endParaRPr lang="zh-CN" altLang="en-US" sz="2000" dirty="0"/>
        </a:p>
      </dgm:t>
    </dgm:pt>
    <dgm:pt modelId="{4A2A5056-D469-46C8-8757-273BFC2B7123}" type="parTrans" cxnId="{4786D728-CB73-4192-807E-1B61B09F84A9}">
      <dgm:prSet/>
      <dgm:spPr/>
      <dgm:t>
        <a:bodyPr/>
        <a:lstStyle/>
        <a:p>
          <a:endParaRPr lang="zh-CN" altLang="en-US" sz="2000"/>
        </a:p>
      </dgm:t>
    </dgm:pt>
    <dgm:pt modelId="{846D4767-9A79-46E4-89E3-662B8D6FD101}" type="sibTrans" cxnId="{4786D728-CB73-4192-807E-1B61B09F84A9}">
      <dgm:prSet/>
      <dgm:spPr/>
      <dgm:t>
        <a:bodyPr/>
        <a:lstStyle/>
        <a:p>
          <a:endParaRPr lang="zh-CN" altLang="en-US" sz="2000"/>
        </a:p>
      </dgm:t>
    </dgm:pt>
    <dgm:pt modelId="{D4FA8042-23FE-4D3C-ACB9-4C39A6A2789A}">
      <dgm:prSet phldrT="[文本]" custT="1"/>
      <dgm:spPr/>
      <dgm:t>
        <a:bodyPr/>
        <a:lstStyle/>
        <a:p>
          <a:r>
            <a:rPr lang="en-US" altLang="zh-CN" sz="2000" dirty="0"/>
            <a:t>Full coverage for all of user models published </a:t>
          </a:r>
          <a:endParaRPr lang="zh-CN" altLang="en-US" sz="2000" dirty="0"/>
        </a:p>
      </dgm:t>
    </dgm:pt>
    <dgm:pt modelId="{95CC2A9F-9CA0-4583-90CD-050B523D7D90}" type="parTrans" cxnId="{BCDDA6E3-40FC-4239-B908-9D615BDDBB33}">
      <dgm:prSet/>
      <dgm:spPr/>
      <dgm:t>
        <a:bodyPr/>
        <a:lstStyle/>
        <a:p>
          <a:endParaRPr lang="zh-CN" altLang="en-US" sz="2000"/>
        </a:p>
      </dgm:t>
    </dgm:pt>
    <dgm:pt modelId="{91A79DD3-7A3E-4AE8-A11D-9112F725C0FF}" type="sibTrans" cxnId="{BCDDA6E3-40FC-4239-B908-9D615BDDBB33}">
      <dgm:prSet/>
      <dgm:spPr/>
      <dgm:t>
        <a:bodyPr/>
        <a:lstStyle/>
        <a:p>
          <a:endParaRPr lang="zh-CN" altLang="en-US" sz="2000"/>
        </a:p>
      </dgm:t>
    </dgm:pt>
    <dgm:pt modelId="{A48CFD76-555C-4EEE-8B45-D5698B55042E}">
      <dgm:prSet phldrT="[文本]" custT="1"/>
      <dgm:spPr/>
      <dgm:t>
        <a:bodyPr/>
        <a:lstStyle/>
        <a:p>
          <a:r>
            <a:rPr lang="en-US" altLang="zh-CN" sz="2000" dirty="0"/>
            <a:t>Regression</a:t>
          </a:r>
          <a:endParaRPr lang="zh-CN" altLang="en-US" sz="2000" dirty="0"/>
        </a:p>
      </dgm:t>
    </dgm:pt>
    <dgm:pt modelId="{A7D4FD46-8CA2-4943-8F15-43065F3ACBF8}" type="parTrans" cxnId="{E80DE893-B0A9-442C-B4E8-184C8D3C54C6}">
      <dgm:prSet/>
      <dgm:spPr/>
      <dgm:t>
        <a:bodyPr/>
        <a:lstStyle/>
        <a:p>
          <a:endParaRPr lang="zh-CN" altLang="en-US" sz="2000"/>
        </a:p>
      </dgm:t>
    </dgm:pt>
    <dgm:pt modelId="{882609C8-54F1-42B1-B17B-9D8B39DFC115}" type="sibTrans" cxnId="{E80DE893-B0A9-442C-B4E8-184C8D3C54C6}">
      <dgm:prSet/>
      <dgm:spPr/>
      <dgm:t>
        <a:bodyPr/>
        <a:lstStyle/>
        <a:p>
          <a:endParaRPr lang="zh-CN" altLang="en-US" sz="2000"/>
        </a:p>
      </dgm:t>
    </dgm:pt>
    <dgm:pt modelId="{133F2D9F-D693-4ED4-93FC-395C16FD18CB}">
      <dgm:prSet phldrT="[文本]" custT="1"/>
      <dgm:spPr/>
      <dgm:t>
        <a:bodyPr/>
        <a:lstStyle/>
        <a:p>
          <a:r>
            <a:rPr lang="en-US" altLang="zh-CN" sz="2000" dirty="0"/>
            <a:t>Build test suites aligned with customized priorities</a:t>
          </a:r>
          <a:endParaRPr lang="zh-CN" altLang="en-US" sz="2000" dirty="0"/>
        </a:p>
      </dgm:t>
    </dgm:pt>
    <dgm:pt modelId="{B6DB5EB6-FB5D-41DD-A5C7-AA2F78BE9664}" type="parTrans" cxnId="{CEA75613-A7D4-4CFF-A325-6ADD30FAD1C9}">
      <dgm:prSet/>
      <dgm:spPr/>
      <dgm:t>
        <a:bodyPr/>
        <a:lstStyle/>
        <a:p>
          <a:endParaRPr lang="zh-CN" altLang="en-US" sz="2000"/>
        </a:p>
      </dgm:t>
    </dgm:pt>
    <dgm:pt modelId="{FD964B59-313B-417E-8C83-BD7C923CEB4F}" type="sibTrans" cxnId="{CEA75613-A7D4-4CFF-A325-6ADD30FAD1C9}">
      <dgm:prSet/>
      <dgm:spPr/>
      <dgm:t>
        <a:bodyPr/>
        <a:lstStyle/>
        <a:p>
          <a:endParaRPr lang="zh-CN" altLang="en-US" sz="2000"/>
        </a:p>
      </dgm:t>
    </dgm:pt>
    <dgm:pt modelId="{3F0732C3-F159-4EAA-8D54-DC60BB4E5C1D}">
      <dgm:prSet phldrT="[文本]" custT="1"/>
      <dgm:spPr/>
      <dgm:t>
        <a:bodyPr/>
        <a:lstStyle/>
        <a:p>
          <a:r>
            <a:rPr lang="en-US" altLang="zh-CN" sz="2000" dirty="0"/>
            <a:t>Regular launch, review, escalation and upgrade</a:t>
          </a:r>
          <a:endParaRPr lang="zh-CN" altLang="en-US" sz="2000" dirty="0"/>
        </a:p>
      </dgm:t>
    </dgm:pt>
    <dgm:pt modelId="{1C1115C7-7E3E-4B69-B4C0-1911A66C95A7}" type="parTrans" cxnId="{BFB28AF4-FA81-48F0-BB8D-FDB297FDE35C}">
      <dgm:prSet/>
      <dgm:spPr/>
      <dgm:t>
        <a:bodyPr/>
        <a:lstStyle/>
        <a:p>
          <a:endParaRPr lang="zh-CN" altLang="en-US" sz="2000"/>
        </a:p>
      </dgm:t>
    </dgm:pt>
    <dgm:pt modelId="{385A0CF1-6A6B-4D66-A91B-FDE564379771}" type="sibTrans" cxnId="{BFB28AF4-FA81-48F0-BB8D-FDB297FDE35C}">
      <dgm:prSet/>
      <dgm:spPr/>
      <dgm:t>
        <a:bodyPr/>
        <a:lstStyle/>
        <a:p>
          <a:endParaRPr lang="zh-CN" altLang="en-US" sz="2000"/>
        </a:p>
      </dgm:t>
    </dgm:pt>
    <dgm:pt modelId="{8C10A70A-6C1E-45C8-9058-FCE438271AAA}" type="pres">
      <dgm:prSet presAssocID="{4DBF13E7-C178-4D83-821C-E64CFD98D144}" presName="linearFlow" presStyleCnt="0">
        <dgm:presLayoutVars>
          <dgm:dir/>
          <dgm:animLvl val="lvl"/>
          <dgm:resizeHandles val="exact"/>
        </dgm:presLayoutVars>
      </dgm:prSet>
      <dgm:spPr/>
    </dgm:pt>
    <dgm:pt modelId="{2A40AE51-34C9-46D4-ACA6-767950DD0296}" type="pres">
      <dgm:prSet presAssocID="{EB8ADAC2-AFC8-4173-B426-18727834D039}" presName="composite" presStyleCnt="0"/>
      <dgm:spPr/>
    </dgm:pt>
    <dgm:pt modelId="{53FA76BC-9412-4BDF-8495-A86EC3E338BE}" type="pres">
      <dgm:prSet presAssocID="{EB8ADAC2-AFC8-4173-B426-18727834D039}" presName="parentText" presStyleLbl="alignNode1" presStyleIdx="0" presStyleCnt="3" custLinFactNeighborX="0" custLinFactNeighborY="-18">
        <dgm:presLayoutVars>
          <dgm:chMax val="1"/>
          <dgm:bulletEnabled val="1"/>
        </dgm:presLayoutVars>
      </dgm:prSet>
      <dgm:spPr/>
    </dgm:pt>
    <dgm:pt modelId="{0D2D7995-F730-454C-AB5F-0C12D17CFF2D}" type="pres">
      <dgm:prSet presAssocID="{EB8ADAC2-AFC8-4173-B426-18727834D039}" presName="descendantText" presStyleLbl="alignAcc1" presStyleIdx="0" presStyleCnt="3">
        <dgm:presLayoutVars>
          <dgm:bulletEnabled val="1"/>
        </dgm:presLayoutVars>
      </dgm:prSet>
      <dgm:spPr/>
    </dgm:pt>
    <dgm:pt modelId="{1C0AB8F6-7257-48C7-BBBF-78B1628D3826}" type="pres">
      <dgm:prSet presAssocID="{6543603B-F66C-4AC4-B884-301A2534E5F3}" presName="sp" presStyleCnt="0"/>
      <dgm:spPr/>
    </dgm:pt>
    <dgm:pt modelId="{28B8AE51-952D-4775-903D-93A198273FF5}" type="pres">
      <dgm:prSet presAssocID="{D9160ECD-3ADF-4D43-9E98-DEDAD27CF1FE}" presName="composite" presStyleCnt="0"/>
      <dgm:spPr/>
    </dgm:pt>
    <dgm:pt modelId="{2A223816-7FEF-43BC-93D7-69D6662B7203}" type="pres">
      <dgm:prSet presAssocID="{D9160ECD-3ADF-4D43-9E98-DEDAD27CF1FE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BB9FC130-ABD9-4EA6-91A0-F3702DEB4261}" type="pres">
      <dgm:prSet presAssocID="{D9160ECD-3ADF-4D43-9E98-DEDAD27CF1FE}" presName="descendantText" presStyleLbl="alignAcc1" presStyleIdx="1" presStyleCnt="3">
        <dgm:presLayoutVars>
          <dgm:bulletEnabled val="1"/>
        </dgm:presLayoutVars>
      </dgm:prSet>
      <dgm:spPr/>
    </dgm:pt>
    <dgm:pt modelId="{D12AF62C-4E66-4428-89C4-78156A4A7C47}" type="pres">
      <dgm:prSet presAssocID="{A4D9F5B7-0430-4F5D-A644-752D7306F89A}" presName="sp" presStyleCnt="0"/>
      <dgm:spPr/>
    </dgm:pt>
    <dgm:pt modelId="{FA1390B0-AECC-4BDD-A72B-2263865DD3DB}" type="pres">
      <dgm:prSet presAssocID="{A48CFD76-555C-4EEE-8B45-D5698B55042E}" presName="composite" presStyleCnt="0"/>
      <dgm:spPr/>
    </dgm:pt>
    <dgm:pt modelId="{F8EF47F5-82CF-46ED-AFBC-E1F628D5557B}" type="pres">
      <dgm:prSet presAssocID="{A48CFD76-555C-4EEE-8B45-D5698B55042E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4C9E5A3C-1D74-4B59-8D26-8815AA741A20}" type="pres">
      <dgm:prSet presAssocID="{A48CFD76-555C-4EEE-8B45-D5698B55042E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726FC30B-E0AF-46CA-8854-09BC1FB881DA}" type="presOf" srcId="{D9160ECD-3ADF-4D43-9E98-DEDAD27CF1FE}" destId="{2A223816-7FEF-43BC-93D7-69D6662B7203}" srcOrd="0" destOrd="0" presId="urn:microsoft.com/office/officeart/2005/8/layout/chevron2"/>
    <dgm:cxn modelId="{CEA75613-A7D4-4CFF-A325-6ADD30FAD1C9}" srcId="{A48CFD76-555C-4EEE-8B45-D5698B55042E}" destId="{133F2D9F-D693-4ED4-93FC-395C16FD18CB}" srcOrd="0" destOrd="0" parTransId="{B6DB5EB6-FB5D-41DD-A5C7-AA2F78BE9664}" sibTransId="{FD964B59-313B-417E-8C83-BD7C923CEB4F}"/>
    <dgm:cxn modelId="{3DF21C17-0DD8-44C8-8530-09B24F2AD2F9}" type="presOf" srcId="{099A98CD-E76B-4CD0-A7C7-0B1253725222}" destId="{BB9FC130-ABD9-4EA6-91A0-F3702DEB4261}" srcOrd="0" destOrd="0" presId="urn:microsoft.com/office/officeart/2005/8/layout/chevron2"/>
    <dgm:cxn modelId="{842B0A18-20E8-4783-B3CD-E3BED3138870}" type="presOf" srcId="{EB8ADAC2-AFC8-4173-B426-18727834D039}" destId="{53FA76BC-9412-4BDF-8495-A86EC3E338BE}" srcOrd="0" destOrd="0" presId="urn:microsoft.com/office/officeart/2005/8/layout/chevron2"/>
    <dgm:cxn modelId="{4786D728-CB73-4192-807E-1B61B09F84A9}" srcId="{D9160ECD-3ADF-4D43-9E98-DEDAD27CF1FE}" destId="{099A98CD-E76B-4CD0-A7C7-0B1253725222}" srcOrd="0" destOrd="0" parTransId="{4A2A5056-D469-46C8-8757-273BFC2B7123}" sibTransId="{846D4767-9A79-46E4-89E3-662B8D6FD101}"/>
    <dgm:cxn modelId="{BF839561-D322-4106-8927-A804CA3F3B73}" type="presOf" srcId="{3F0732C3-F159-4EAA-8D54-DC60BB4E5C1D}" destId="{4C9E5A3C-1D74-4B59-8D26-8815AA741A20}" srcOrd="0" destOrd="1" presId="urn:microsoft.com/office/officeart/2005/8/layout/chevron2"/>
    <dgm:cxn modelId="{10A8C662-217B-43E0-817C-405B3AC0BB9D}" srcId="{EB8ADAC2-AFC8-4173-B426-18727834D039}" destId="{90C3B672-C87F-417C-8B4E-236CFBA50D9B}" srcOrd="0" destOrd="0" parTransId="{F6AAC5F6-FE7B-4C10-ACD6-37800AF5C9FB}" sibTransId="{DC136402-5A69-4680-8DEB-0EFE8A42F6E5}"/>
    <dgm:cxn modelId="{398AEC4C-C511-4A38-AE97-9978FE91C63E}" srcId="{4DBF13E7-C178-4D83-821C-E64CFD98D144}" destId="{D9160ECD-3ADF-4D43-9E98-DEDAD27CF1FE}" srcOrd="1" destOrd="0" parTransId="{39B4A87F-D5BF-499F-9EE1-E201E467649F}" sibTransId="{A4D9F5B7-0430-4F5D-A644-752D7306F89A}"/>
    <dgm:cxn modelId="{7275E676-B2C9-4BDC-8244-F674F2861C82}" type="presOf" srcId="{133F2D9F-D693-4ED4-93FC-395C16FD18CB}" destId="{4C9E5A3C-1D74-4B59-8D26-8815AA741A20}" srcOrd="0" destOrd="0" presId="urn:microsoft.com/office/officeart/2005/8/layout/chevron2"/>
    <dgm:cxn modelId="{C2020D58-3095-45B0-9AD4-9E30469D893C}" type="presOf" srcId="{D4FA8042-23FE-4D3C-ACB9-4C39A6A2789A}" destId="{BB9FC130-ABD9-4EA6-91A0-F3702DEB4261}" srcOrd="0" destOrd="1" presId="urn:microsoft.com/office/officeart/2005/8/layout/chevron2"/>
    <dgm:cxn modelId="{97168393-61B8-48E3-BBA4-126B9E6D34E9}" type="presOf" srcId="{A48CFD76-555C-4EEE-8B45-D5698B55042E}" destId="{F8EF47F5-82CF-46ED-AFBC-E1F628D5557B}" srcOrd="0" destOrd="0" presId="urn:microsoft.com/office/officeart/2005/8/layout/chevron2"/>
    <dgm:cxn modelId="{E80DE893-B0A9-442C-B4E8-184C8D3C54C6}" srcId="{4DBF13E7-C178-4D83-821C-E64CFD98D144}" destId="{A48CFD76-555C-4EEE-8B45-D5698B55042E}" srcOrd="2" destOrd="0" parTransId="{A7D4FD46-8CA2-4943-8F15-43065F3ACBF8}" sibTransId="{882609C8-54F1-42B1-B17B-9D8B39DFC115}"/>
    <dgm:cxn modelId="{0DEB5C98-A8B7-496F-AE42-A35840854AD7}" srcId="{EB8ADAC2-AFC8-4173-B426-18727834D039}" destId="{231E2087-DA14-4C80-B89D-8B2AF9CA7EE0}" srcOrd="1" destOrd="0" parTransId="{ABD69F5B-1147-4160-9346-E93EB8B856BF}" sibTransId="{48BC722D-E938-4536-A336-EA621BAF65D4}"/>
    <dgm:cxn modelId="{E51F509B-B994-405D-9A27-4C62CC2DBCB5}" type="presOf" srcId="{90C3B672-C87F-417C-8B4E-236CFBA50D9B}" destId="{0D2D7995-F730-454C-AB5F-0C12D17CFF2D}" srcOrd="0" destOrd="0" presId="urn:microsoft.com/office/officeart/2005/8/layout/chevron2"/>
    <dgm:cxn modelId="{26CE16AE-B188-4DF5-AD8D-506742667AD6}" srcId="{4DBF13E7-C178-4D83-821C-E64CFD98D144}" destId="{EB8ADAC2-AFC8-4173-B426-18727834D039}" srcOrd="0" destOrd="0" parTransId="{E36BA441-D2D9-4B60-BB90-7A90D98EA11C}" sibTransId="{6543603B-F66C-4AC4-B884-301A2534E5F3}"/>
    <dgm:cxn modelId="{EDD21BC3-7ECC-497B-BABA-82D6E547296A}" type="presOf" srcId="{4DBF13E7-C178-4D83-821C-E64CFD98D144}" destId="{8C10A70A-6C1E-45C8-9058-FCE438271AAA}" srcOrd="0" destOrd="0" presId="urn:microsoft.com/office/officeart/2005/8/layout/chevron2"/>
    <dgm:cxn modelId="{2F5B1FDC-AC5E-48D9-9CE2-10BCAFA6641B}" type="presOf" srcId="{231E2087-DA14-4C80-B89D-8B2AF9CA7EE0}" destId="{0D2D7995-F730-454C-AB5F-0C12D17CFF2D}" srcOrd="0" destOrd="1" presId="urn:microsoft.com/office/officeart/2005/8/layout/chevron2"/>
    <dgm:cxn modelId="{BCDDA6E3-40FC-4239-B908-9D615BDDBB33}" srcId="{D9160ECD-3ADF-4D43-9E98-DEDAD27CF1FE}" destId="{D4FA8042-23FE-4D3C-ACB9-4C39A6A2789A}" srcOrd="1" destOrd="0" parTransId="{95CC2A9F-9CA0-4583-90CD-050B523D7D90}" sibTransId="{91A79DD3-7A3E-4AE8-A11D-9112F725C0FF}"/>
    <dgm:cxn modelId="{BFB28AF4-FA81-48F0-BB8D-FDB297FDE35C}" srcId="{A48CFD76-555C-4EEE-8B45-D5698B55042E}" destId="{3F0732C3-F159-4EAA-8D54-DC60BB4E5C1D}" srcOrd="1" destOrd="0" parTransId="{1C1115C7-7E3E-4B69-B4C0-1911A66C95A7}" sibTransId="{385A0CF1-6A6B-4D66-A91B-FDE564379771}"/>
    <dgm:cxn modelId="{B548A332-3E42-4236-94AA-47AB07215FFD}" type="presParOf" srcId="{8C10A70A-6C1E-45C8-9058-FCE438271AAA}" destId="{2A40AE51-34C9-46D4-ACA6-767950DD0296}" srcOrd="0" destOrd="0" presId="urn:microsoft.com/office/officeart/2005/8/layout/chevron2"/>
    <dgm:cxn modelId="{FDCD19F8-3565-4A84-A8CB-D643DE934D80}" type="presParOf" srcId="{2A40AE51-34C9-46D4-ACA6-767950DD0296}" destId="{53FA76BC-9412-4BDF-8495-A86EC3E338BE}" srcOrd="0" destOrd="0" presId="urn:microsoft.com/office/officeart/2005/8/layout/chevron2"/>
    <dgm:cxn modelId="{71B5FEEB-5C01-44D6-AA24-D7E970AE3480}" type="presParOf" srcId="{2A40AE51-34C9-46D4-ACA6-767950DD0296}" destId="{0D2D7995-F730-454C-AB5F-0C12D17CFF2D}" srcOrd="1" destOrd="0" presId="urn:microsoft.com/office/officeart/2005/8/layout/chevron2"/>
    <dgm:cxn modelId="{1442C5F6-9CF9-42F5-9381-25F6A899EBA2}" type="presParOf" srcId="{8C10A70A-6C1E-45C8-9058-FCE438271AAA}" destId="{1C0AB8F6-7257-48C7-BBBF-78B1628D3826}" srcOrd="1" destOrd="0" presId="urn:microsoft.com/office/officeart/2005/8/layout/chevron2"/>
    <dgm:cxn modelId="{36D3F6DA-4061-4353-96E0-FFA369BCB861}" type="presParOf" srcId="{8C10A70A-6C1E-45C8-9058-FCE438271AAA}" destId="{28B8AE51-952D-4775-903D-93A198273FF5}" srcOrd="2" destOrd="0" presId="urn:microsoft.com/office/officeart/2005/8/layout/chevron2"/>
    <dgm:cxn modelId="{30E9DD17-348D-4883-BEF5-4B2464BECC37}" type="presParOf" srcId="{28B8AE51-952D-4775-903D-93A198273FF5}" destId="{2A223816-7FEF-43BC-93D7-69D6662B7203}" srcOrd="0" destOrd="0" presId="urn:microsoft.com/office/officeart/2005/8/layout/chevron2"/>
    <dgm:cxn modelId="{103A1104-10B6-4D86-83DB-1D509696F4FB}" type="presParOf" srcId="{28B8AE51-952D-4775-903D-93A198273FF5}" destId="{BB9FC130-ABD9-4EA6-91A0-F3702DEB4261}" srcOrd="1" destOrd="0" presId="urn:microsoft.com/office/officeart/2005/8/layout/chevron2"/>
    <dgm:cxn modelId="{7B7C6154-BBD7-409F-85A0-7295BAEF77F9}" type="presParOf" srcId="{8C10A70A-6C1E-45C8-9058-FCE438271AAA}" destId="{D12AF62C-4E66-4428-89C4-78156A4A7C47}" srcOrd="3" destOrd="0" presId="urn:microsoft.com/office/officeart/2005/8/layout/chevron2"/>
    <dgm:cxn modelId="{A55C0AC7-FD5C-496B-9F08-1C536C7617F4}" type="presParOf" srcId="{8C10A70A-6C1E-45C8-9058-FCE438271AAA}" destId="{FA1390B0-AECC-4BDD-A72B-2263865DD3DB}" srcOrd="4" destOrd="0" presId="urn:microsoft.com/office/officeart/2005/8/layout/chevron2"/>
    <dgm:cxn modelId="{17E0C3B9-D400-457C-9092-638160CC8C73}" type="presParOf" srcId="{FA1390B0-AECC-4BDD-A72B-2263865DD3DB}" destId="{F8EF47F5-82CF-46ED-AFBC-E1F628D5557B}" srcOrd="0" destOrd="0" presId="urn:microsoft.com/office/officeart/2005/8/layout/chevron2"/>
    <dgm:cxn modelId="{A39A91E3-7184-4BF3-8487-1B70E1ABCA1A}" type="presParOf" srcId="{FA1390B0-AECC-4BDD-A72B-2263865DD3DB}" destId="{4C9E5A3C-1D74-4B59-8D26-8815AA741A2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FA76BC-9412-4BDF-8495-A86EC3E338BE}">
      <dsp:nvSpPr>
        <dsp:cNvPr id="0" name=""/>
        <dsp:cNvSpPr/>
      </dsp:nvSpPr>
      <dsp:spPr>
        <a:xfrm rot="5400000">
          <a:off x="-278429" y="280977"/>
          <a:ext cx="1856195" cy="129933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Smoke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Testing</a:t>
          </a:r>
          <a:endParaRPr lang="zh-CN" altLang="en-US" sz="2000" kern="1200" dirty="0"/>
        </a:p>
      </dsp:txBody>
      <dsp:txXfrm rot="-5400000">
        <a:off x="1" y="652217"/>
        <a:ext cx="1299337" cy="556858"/>
      </dsp:txXfrm>
    </dsp:sp>
    <dsp:sp modelId="{0D2D7995-F730-454C-AB5F-0C12D17CFF2D}">
      <dsp:nvSpPr>
        <dsp:cNvPr id="0" name=""/>
        <dsp:cNvSpPr/>
      </dsp:nvSpPr>
      <dsp:spPr>
        <a:xfrm rot="5400000">
          <a:off x="3965398" y="-2663178"/>
          <a:ext cx="1207161" cy="65392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kern="1200" dirty="0"/>
            <a:t>Unit level testing during development stage 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kern="1200" dirty="0"/>
            <a:t>Address each behavior change in tickets </a:t>
          </a:r>
          <a:endParaRPr lang="zh-CN" altLang="en-US" sz="2000" kern="1200" dirty="0"/>
        </a:p>
      </dsp:txBody>
      <dsp:txXfrm rot="-5400000">
        <a:off x="1299338" y="61811"/>
        <a:ext cx="6480354" cy="1089303"/>
      </dsp:txXfrm>
    </dsp:sp>
    <dsp:sp modelId="{2A223816-7FEF-43BC-93D7-69D6662B7203}">
      <dsp:nvSpPr>
        <dsp:cNvPr id="0" name=""/>
        <dsp:cNvSpPr/>
      </dsp:nvSpPr>
      <dsp:spPr>
        <a:xfrm rot="5400000">
          <a:off x="-278429" y="1945969"/>
          <a:ext cx="1856195" cy="129933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Integration</a:t>
          </a:r>
          <a:endParaRPr lang="zh-CN" altLang="en-US" sz="2000" kern="1200" dirty="0"/>
        </a:p>
      </dsp:txBody>
      <dsp:txXfrm rot="-5400000">
        <a:off x="1" y="2317209"/>
        <a:ext cx="1299337" cy="556858"/>
      </dsp:txXfrm>
    </dsp:sp>
    <dsp:sp modelId="{BB9FC130-ABD9-4EA6-91A0-F3702DEB4261}">
      <dsp:nvSpPr>
        <dsp:cNvPr id="0" name=""/>
        <dsp:cNvSpPr/>
      </dsp:nvSpPr>
      <dsp:spPr>
        <a:xfrm rot="5400000">
          <a:off x="3965715" y="-998838"/>
          <a:ext cx="1206527" cy="65392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kern="1200" dirty="0"/>
            <a:t>Integrate smoke testing into flow level validation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kern="1200" dirty="0"/>
            <a:t>Full coverage for all of user models published </a:t>
          </a:r>
          <a:endParaRPr lang="zh-CN" altLang="en-US" sz="2000" kern="1200" dirty="0"/>
        </a:p>
      </dsp:txBody>
      <dsp:txXfrm rot="-5400000">
        <a:off x="1299337" y="1726438"/>
        <a:ext cx="6480385" cy="1088731"/>
      </dsp:txXfrm>
    </dsp:sp>
    <dsp:sp modelId="{F8EF47F5-82CF-46ED-AFBC-E1F628D5557B}">
      <dsp:nvSpPr>
        <dsp:cNvPr id="0" name=""/>
        <dsp:cNvSpPr/>
      </dsp:nvSpPr>
      <dsp:spPr>
        <a:xfrm rot="5400000">
          <a:off x="-278429" y="3610627"/>
          <a:ext cx="1856195" cy="129933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Regression</a:t>
          </a:r>
          <a:endParaRPr lang="zh-CN" altLang="en-US" sz="2000" kern="1200" dirty="0"/>
        </a:p>
      </dsp:txBody>
      <dsp:txXfrm rot="-5400000">
        <a:off x="1" y="3981867"/>
        <a:ext cx="1299337" cy="556858"/>
      </dsp:txXfrm>
    </dsp:sp>
    <dsp:sp modelId="{4C9E5A3C-1D74-4B59-8D26-8815AA741A20}">
      <dsp:nvSpPr>
        <dsp:cNvPr id="0" name=""/>
        <dsp:cNvSpPr/>
      </dsp:nvSpPr>
      <dsp:spPr>
        <a:xfrm rot="5400000">
          <a:off x="3965715" y="665819"/>
          <a:ext cx="1206527" cy="65392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kern="1200" dirty="0"/>
            <a:t>Build test suites aligned with customized priorities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kern="1200" dirty="0"/>
            <a:t>Regular launch, review, escalation and upgrade</a:t>
          </a:r>
          <a:endParaRPr lang="zh-CN" altLang="en-US" sz="2000" kern="1200" dirty="0"/>
        </a:p>
      </dsp:txBody>
      <dsp:txXfrm rot="-5400000">
        <a:off x="1299337" y="3391095"/>
        <a:ext cx="6480385" cy="10887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E8A47-3D46-4DC9-AB0D-52AB6CF44A06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4B9571-4ED6-4C81-B95F-91FC05788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83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882314" y="1181451"/>
            <a:ext cx="4495104" cy="4495104"/>
          </a:xfrm>
          <a:prstGeom prst="ellipse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52455" y="-12701"/>
            <a:ext cx="1049298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015258" y="-12700"/>
            <a:ext cx="418944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739212" y="0"/>
            <a:ext cx="4452788" cy="68628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kumimoji="1" lang="en-US" altLang="zh-CN" sz="1600" b="1" dirty="0"/>
              <a:t>LOGO&amp;PIC</a:t>
            </a: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>
            <a:extLst>
              <a:ext uri="{FF2B5EF4-FFF2-40B4-BE49-F238E27FC236}">
                <a16:creationId xmlns:a16="http://schemas.microsoft.com/office/drawing/2014/main" id="{3B467F2B-458E-4447-AD08-2DB4B6D2E6DC}"/>
              </a:ext>
            </a:extLst>
          </p:cNvPr>
          <p:cNvSpPr/>
          <p:nvPr/>
        </p:nvSpPr>
        <p:spPr>
          <a:xfrm>
            <a:off x="982173" y="2360410"/>
            <a:ext cx="1022767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 b="1" dirty="0"/>
              <a:t>Testing Strategy for </a:t>
            </a:r>
          </a:p>
          <a:p>
            <a:pPr algn="ctr"/>
            <a:r>
              <a:rPr lang="en-US" altLang="zh-CN" sz="4800" b="1" dirty="0" err="1"/>
              <a:t>Campsited</a:t>
            </a:r>
            <a:r>
              <a:rPr lang="en-US" altLang="zh-CN" sz="4800" b="1" dirty="0"/>
              <a:t> Web Frontend Function</a:t>
            </a:r>
          </a:p>
        </p:txBody>
      </p:sp>
    </p:spTree>
    <p:extLst>
      <p:ext uri="{BB962C8B-B14F-4D97-AF65-F5344CB8AC3E}">
        <p14:creationId xmlns:p14="http://schemas.microsoft.com/office/powerpoint/2010/main" val="4149579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145854"/>
              </p:ext>
            </p:extLst>
          </p:nvPr>
        </p:nvGraphicFramePr>
        <p:xfrm>
          <a:off x="718457" y="1237923"/>
          <a:ext cx="7566480" cy="44444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3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3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3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32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32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4848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Element</a:t>
                      </a:r>
                      <a:endParaRPr lang="zh-CN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Link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Field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Menu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Formatted-Info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99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Header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P0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N/A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N/A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N/A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991">
                <a:tc>
                  <a:txBody>
                    <a:bodyPr/>
                    <a:lstStyle/>
                    <a:p>
                      <a:pPr marL="0" marR="0" indent="0" algn="l" defTabSz="11614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Segoe UI Light" charset="0"/>
                        </a:rPr>
                        <a:t>Hero Area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P0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P0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P1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N/A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991">
                <a:tc>
                  <a:txBody>
                    <a:bodyPr/>
                    <a:lstStyle/>
                    <a:p>
                      <a:pPr marL="0" marR="0" indent="0" algn="l" defTabSz="11614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Segoe UI Light" charset="0"/>
                        </a:rPr>
                        <a:t>Top Campsite Picks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P0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N/A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N/A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P1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7991">
                <a:tc>
                  <a:txBody>
                    <a:bodyPr/>
                    <a:lstStyle/>
                    <a:p>
                      <a:pPr marL="0" marR="0" indent="0" algn="l" defTabSz="11614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Segoe UI Light" charset="0"/>
                        </a:rPr>
                        <a:t>Countries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P0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N/A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N/A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P1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7991">
                <a:tc>
                  <a:txBody>
                    <a:bodyPr/>
                    <a:lstStyle/>
                    <a:p>
                      <a:pPr marL="0" marR="0" indent="0" algn="l" defTabSz="11614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Segoe UI Light" charset="0"/>
                        </a:rPr>
                        <a:t>Themes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P0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N/A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P1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P1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6684651"/>
                  </a:ext>
                </a:extLst>
              </a:tr>
              <a:tr h="527991">
                <a:tc>
                  <a:txBody>
                    <a:bodyPr/>
                    <a:lstStyle/>
                    <a:p>
                      <a:pPr marL="0" marR="0" indent="0" algn="l" defTabSz="11614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Segoe UI Light" charset="0"/>
                        </a:rPr>
                        <a:t>Newsletter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P0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P0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N/A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N/A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183286"/>
                  </a:ext>
                </a:extLst>
              </a:tr>
              <a:tr h="527991">
                <a:tc>
                  <a:txBody>
                    <a:bodyPr/>
                    <a:lstStyle/>
                    <a:p>
                      <a:pPr marL="0" marR="0" indent="0" algn="l" defTabSz="11614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Segoe UI Light" charset="0"/>
                        </a:rPr>
                        <a:t>Footer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P0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N/A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N/A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N/A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3056780"/>
                  </a:ext>
                </a:extLst>
              </a:tr>
            </a:tbl>
          </a:graphicData>
        </a:graphic>
      </p:graphicFrame>
      <p:sp>
        <p:nvSpPr>
          <p:cNvPr id="19" name="矩形 18">
            <a:extLst>
              <a:ext uri="{FF2B5EF4-FFF2-40B4-BE49-F238E27FC236}">
                <a16:creationId xmlns:a16="http://schemas.microsoft.com/office/drawing/2014/main" id="{152BB959-96CC-47CF-ADDD-7845BB8BE903}"/>
              </a:ext>
            </a:extLst>
          </p:cNvPr>
          <p:cNvSpPr/>
          <p:nvPr/>
        </p:nvSpPr>
        <p:spPr>
          <a:xfrm>
            <a:off x="94528" y="217901"/>
            <a:ext cx="108966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Strategy for </a:t>
            </a:r>
            <a:r>
              <a:rPr lang="en-US" altLang="zh-CN" sz="2800" b="1" dirty="0" err="1"/>
              <a:t>Campsited</a:t>
            </a:r>
            <a:r>
              <a:rPr lang="en-US" altLang="zh-CN" sz="2800" b="1" dirty="0"/>
              <a:t> Web Testing – Functional Testing (Cont.)</a:t>
            </a:r>
            <a:endParaRPr lang="zh-CN" altLang="en-US" sz="2800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6760EEE-6E25-4624-9E9A-C3C2AC24AED3}"/>
              </a:ext>
            </a:extLst>
          </p:cNvPr>
          <p:cNvSpPr txBox="1"/>
          <p:nvPr/>
        </p:nvSpPr>
        <p:spPr>
          <a:xfrm>
            <a:off x="212271" y="758983"/>
            <a:ext cx="1046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Checkboard --- Home Page Based</a:t>
            </a:r>
            <a:endParaRPr lang="zh-CN" altLang="en-US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3EB6236-2986-4142-992F-AF185D00108C}"/>
              </a:ext>
            </a:extLst>
          </p:cNvPr>
          <p:cNvSpPr txBox="1"/>
          <p:nvPr/>
        </p:nvSpPr>
        <p:spPr>
          <a:xfrm>
            <a:off x="374102" y="6276440"/>
            <a:ext cx="11311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Notes: “P0” means high priority 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720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169594"/>
              </p:ext>
            </p:extLst>
          </p:nvPr>
        </p:nvGraphicFramePr>
        <p:xfrm>
          <a:off x="718457" y="1425701"/>
          <a:ext cx="7566480" cy="3388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3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3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3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32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32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4848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Element</a:t>
                      </a:r>
                      <a:endParaRPr lang="zh-CN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Link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Field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Menu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Formatted-Info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99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Header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P0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N/A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N/A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N/A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991">
                <a:tc>
                  <a:txBody>
                    <a:bodyPr/>
                    <a:lstStyle/>
                    <a:p>
                      <a:pPr marL="0" marR="0" indent="0" algn="l" defTabSz="11614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Segoe UI Light" charset="0"/>
                        </a:rPr>
                        <a:t>Function Bar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P0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P0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P1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N/A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991">
                <a:tc>
                  <a:txBody>
                    <a:bodyPr/>
                    <a:lstStyle/>
                    <a:p>
                      <a:pPr marL="0" marR="0" indent="0" algn="l" defTabSz="11614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Segoe UI Light" charset="0"/>
                        </a:rPr>
                        <a:t>Results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P0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N/A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N/A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P1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7991">
                <a:tc>
                  <a:txBody>
                    <a:bodyPr/>
                    <a:lstStyle/>
                    <a:p>
                      <a:pPr marL="0" marR="0" indent="0" algn="l" defTabSz="11614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Segoe UI Light" charset="0"/>
                        </a:rPr>
                        <a:t>Map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P0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N/A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N/A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P1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7991">
                <a:tc>
                  <a:txBody>
                    <a:bodyPr/>
                    <a:lstStyle/>
                    <a:p>
                      <a:pPr marL="0" marR="0" indent="0" algn="l" defTabSz="11614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Segoe UI Light" charset="0"/>
                        </a:rPr>
                        <a:t>Footer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P0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N/A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N/A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N/A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3056780"/>
                  </a:ext>
                </a:extLst>
              </a:tr>
            </a:tbl>
          </a:graphicData>
        </a:graphic>
      </p:graphicFrame>
      <p:sp>
        <p:nvSpPr>
          <p:cNvPr id="19" name="矩形 18">
            <a:extLst>
              <a:ext uri="{FF2B5EF4-FFF2-40B4-BE49-F238E27FC236}">
                <a16:creationId xmlns:a16="http://schemas.microsoft.com/office/drawing/2014/main" id="{152BB959-96CC-47CF-ADDD-7845BB8BE903}"/>
              </a:ext>
            </a:extLst>
          </p:cNvPr>
          <p:cNvSpPr/>
          <p:nvPr/>
        </p:nvSpPr>
        <p:spPr>
          <a:xfrm>
            <a:off x="94528" y="217901"/>
            <a:ext cx="108966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Strategy for </a:t>
            </a:r>
            <a:r>
              <a:rPr lang="en-US" altLang="zh-CN" sz="2800" b="1" dirty="0" err="1"/>
              <a:t>Campsited</a:t>
            </a:r>
            <a:r>
              <a:rPr lang="en-US" altLang="zh-CN" sz="2800" b="1" dirty="0"/>
              <a:t> Web Testing – Functional Testing (Cont.)</a:t>
            </a:r>
            <a:endParaRPr lang="zh-CN" altLang="en-US" sz="2800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6760EEE-6E25-4624-9E9A-C3C2AC24AED3}"/>
              </a:ext>
            </a:extLst>
          </p:cNvPr>
          <p:cNvSpPr txBox="1"/>
          <p:nvPr/>
        </p:nvSpPr>
        <p:spPr>
          <a:xfrm>
            <a:off x="212271" y="758983"/>
            <a:ext cx="1046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Checkboard --- Results Page Based</a:t>
            </a:r>
            <a:endParaRPr lang="zh-CN" altLang="en-US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173A140-371E-4FCD-BFE7-EBCF43E4A82A}"/>
              </a:ext>
            </a:extLst>
          </p:cNvPr>
          <p:cNvSpPr txBox="1"/>
          <p:nvPr/>
        </p:nvSpPr>
        <p:spPr>
          <a:xfrm>
            <a:off x="374102" y="6284604"/>
            <a:ext cx="11311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Notes: “P0” means high priority 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7887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721028"/>
              </p:ext>
            </p:extLst>
          </p:nvPr>
        </p:nvGraphicFramePr>
        <p:xfrm>
          <a:off x="498021" y="1425702"/>
          <a:ext cx="8017330" cy="45423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3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3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3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34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577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Element</a:t>
                      </a:r>
                      <a:endParaRPr lang="zh-CN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Link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Field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Menu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Formatted-Info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9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Header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P0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N/A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N/A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N/A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940">
                <a:tc>
                  <a:txBody>
                    <a:bodyPr/>
                    <a:lstStyle/>
                    <a:p>
                      <a:pPr marL="0" marR="0" indent="0" algn="l" defTabSz="11614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Segoe UI Light" charset="0"/>
                        </a:rPr>
                        <a:t>Sticky Nav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P0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P0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P1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P1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940">
                <a:tc>
                  <a:txBody>
                    <a:bodyPr/>
                    <a:lstStyle/>
                    <a:p>
                      <a:pPr marL="0" marR="0" indent="0" algn="l" defTabSz="11614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Segoe UI Light" charset="0"/>
                        </a:rPr>
                        <a:t>Share Modal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P0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N/A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N/A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N/A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940">
                <a:tc>
                  <a:txBody>
                    <a:bodyPr/>
                    <a:lstStyle/>
                    <a:p>
                      <a:pPr marL="0" marR="0" indent="0" algn="l" defTabSz="11614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Segoe UI Light" charset="0"/>
                        </a:rPr>
                        <a:t>Hero Area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P0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N/A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N/A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P1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940">
                <a:tc>
                  <a:txBody>
                    <a:bodyPr/>
                    <a:lstStyle/>
                    <a:p>
                      <a:pPr marL="0" marR="0" indent="0" algn="l" defTabSz="11614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Segoe UI Light" charset="0"/>
                        </a:rPr>
                        <a:t>Overview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P0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N/A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N/A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P1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3056780"/>
                  </a:ext>
                </a:extLst>
              </a:tr>
              <a:tr h="377940">
                <a:tc>
                  <a:txBody>
                    <a:bodyPr/>
                    <a:lstStyle/>
                    <a:p>
                      <a:pPr marL="0" marR="0" indent="0" algn="l" defTabSz="11614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Segoe UI Light" charset="0"/>
                        </a:rPr>
                        <a:t>Availability Form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P0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P0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P1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P1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6450690"/>
                  </a:ext>
                </a:extLst>
              </a:tr>
              <a:tr h="579661">
                <a:tc>
                  <a:txBody>
                    <a:bodyPr/>
                    <a:lstStyle/>
                    <a:p>
                      <a:pPr marL="0" marR="0" indent="0" algn="l" defTabSz="11614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Segoe UI Light" charset="0"/>
                        </a:rPr>
                        <a:t>Sticky Enquiry Form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P0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P0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N/A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N/A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024537"/>
                  </a:ext>
                </a:extLst>
              </a:tr>
              <a:tr h="579661">
                <a:tc>
                  <a:txBody>
                    <a:bodyPr/>
                    <a:lstStyle/>
                    <a:p>
                      <a:pPr marL="0" marR="0" indent="0" algn="l" defTabSz="11614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Segoe UI Light" charset="0"/>
                        </a:rPr>
                        <a:t>Activities and Facilities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N/A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N/A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P1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P1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748367"/>
                  </a:ext>
                </a:extLst>
              </a:tr>
              <a:tr h="579661">
                <a:tc>
                  <a:txBody>
                    <a:bodyPr/>
                    <a:lstStyle/>
                    <a:p>
                      <a:pPr marL="0" marR="0" indent="0" algn="l" defTabSz="11614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Segoe UI Light" charset="0"/>
                        </a:rPr>
                        <a:t>Reviews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P0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N/A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N/A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P1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4825048"/>
                  </a:ext>
                </a:extLst>
              </a:tr>
            </a:tbl>
          </a:graphicData>
        </a:graphic>
      </p:graphicFrame>
      <p:sp>
        <p:nvSpPr>
          <p:cNvPr id="19" name="矩形 18">
            <a:extLst>
              <a:ext uri="{FF2B5EF4-FFF2-40B4-BE49-F238E27FC236}">
                <a16:creationId xmlns:a16="http://schemas.microsoft.com/office/drawing/2014/main" id="{152BB959-96CC-47CF-ADDD-7845BB8BE903}"/>
              </a:ext>
            </a:extLst>
          </p:cNvPr>
          <p:cNvSpPr/>
          <p:nvPr/>
        </p:nvSpPr>
        <p:spPr>
          <a:xfrm>
            <a:off x="94528" y="217901"/>
            <a:ext cx="109944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Strategy for </a:t>
            </a:r>
            <a:r>
              <a:rPr lang="en-US" altLang="zh-CN" sz="2800" b="1" dirty="0" err="1"/>
              <a:t>Campsited</a:t>
            </a:r>
            <a:r>
              <a:rPr lang="en-US" altLang="zh-CN" sz="2800" b="1" dirty="0"/>
              <a:t> Web Testing – Functional Testing (Cont.)</a:t>
            </a:r>
            <a:endParaRPr lang="zh-CN" altLang="en-US" sz="2800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6760EEE-6E25-4624-9E9A-C3C2AC24AED3}"/>
              </a:ext>
            </a:extLst>
          </p:cNvPr>
          <p:cNvSpPr txBox="1"/>
          <p:nvPr/>
        </p:nvSpPr>
        <p:spPr>
          <a:xfrm>
            <a:off x="212271" y="758983"/>
            <a:ext cx="1046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Checkboard --- Details Page Based</a:t>
            </a:r>
            <a:endParaRPr lang="zh-CN" altLang="en-US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519F7AE-B928-4EBD-AC63-6D900CFC63E4}"/>
              </a:ext>
            </a:extLst>
          </p:cNvPr>
          <p:cNvSpPr txBox="1"/>
          <p:nvPr/>
        </p:nvSpPr>
        <p:spPr>
          <a:xfrm>
            <a:off x="374102" y="6276440"/>
            <a:ext cx="11311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Notes: “P0” means high priority 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2603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339660"/>
              </p:ext>
            </p:extLst>
          </p:nvPr>
        </p:nvGraphicFramePr>
        <p:xfrm>
          <a:off x="498021" y="1425702"/>
          <a:ext cx="7786915" cy="3946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73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7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7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73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73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354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Element</a:t>
                      </a:r>
                      <a:endParaRPr lang="zh-CN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Link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Field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Menu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Formatted-Info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110">
                <a:tc>
                  <a:txBody>
                    <a:bodyPr/>
                    <a:lstStyle/>
                    <a:p>
                      <a:pPr marL="0" marR="0" indent="0" algn="l" defTabSz="11614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Segoe UI Light" charset="0"/>
                        </a:rPr>
                        <a:t>Booking Information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P0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N/A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N/A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P1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723860"/>
                  </a:ext>
                </a:extLst>
              </a:tr>
              <a:tr h="408110">
                <a:tc>
                  <a:txBody>
                    <a:bodyPr/>
                    <a:lstStyle/>
                    <a:p>
                      <a:pPr marL="0" marR="0" indent="0" algn="l" defTabSz="11614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Segoe UI Light" charset="0"/>
                        </a:rPr>
                        <a:t>Accommodations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P0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N/A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N/A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P1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0131998"/>
                  </a:ext>
                </a:extLst>
              </a:tr>
              <a:tr h="408110">
                <a:tc>
                  <a:txBody>
                    <a:bodyPr/>
                    <a:lstStyle/>
                    <a:p>
                      <a:pPr marL="0" marR="0" indent="0" algn="l" defTabSz="11614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Segoe UI Light" charset="0"/>
                        </a:rPr>
                        <a:t>Enquiry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P0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P0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N/A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N/A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740259"/>
                  </a:ext>
                </a:extLst>
              </a:tr>
              <a:tr h="408110">
                <a:tc>
                  <a:txBody>
                    <a:bodyPr/>
                    <a:lstStyle/>
                    <a:p>
                      <a:pPr marL="0" marR="0" indent="0" algn="l" defTabSz="11614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Segoe UI Light" charset="0"/>
                        </a:rPr>
                        <a:t>Location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P0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N/A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N/A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P1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7533933"/>
                  </a:ext>
                </a:extLst>
              </a:tr>
              <a:tr h="408110">
                <a:tc>
                  <a:txBody>
                    <a:bodyPr/>
                    <a:lstStyle/>
                    <a:p>
                      <a:pPr marL="0" marR="0" indent="0" algn="l" defTabSz="11614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Segoe UI Light" charset="0"/>
                        </a:rPr>
                        <a:t>Policies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P0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P0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P1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N/A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6537431"/>
                  </a:ext>
                </a:extLst>
              </a:tr>
              <a:tr h="408110">
                <a:tc>
                  <a:txBody>
                    <a:bodyPr/>
                    <a:lstStyle/>
                    <a:p>
                      <a:pPr marL="0" marR="0" indent="0" algn="l" defTabSz="11614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Segoe UI Light" charset="0"/>
                        </a:rPr>
                        <a:t>Nearby Campsites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P0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N/A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N/A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P1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4109442"/>
                  </a:ext>
                </a:extLst>
              </a:tr>
              <a:tr h="408110">
                <a:tc>
                  <a:txBody>
                    <a:bodyPr/>
                    <a:lstStyle/>
                    <a:p>
                      <a:pPr marL="0" marR="0" indent="0" algn="l" defTabSz="11614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Segoe UI Light" charset="0"/>
                        </a:rPr>
                        <a:t>Newsletter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P0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P0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N/A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N/A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7496658"/>
                  </a:ext>
                </a:extLst>
              </a:tr>
              <a:tr h="408110">
                <a:tc>
                  <a:txBody>
                    <a:bodyPr/>
                    <a:lstStyle/>
                    <a:p>
                      <a:pPr marL="0" marR="0" indent="0" algn="l" defTabSz="11614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Segoe UI Light" charset="0"/>
                        </a:rPr>
                        <a:t>Footer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P0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N/A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N/A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N/A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424566"/>
                  </a:ext>
                </a:extLst>
              </a:tr>
            </a:tbl>
          </a:graphicData>
        </a:graphic>
      </p:graphicFrame>
      <p:sp>
        <p:nvSpPr>
          <p:cNvPr id="19" name="矩形 18">
            <a:extLst>
              <a:ext uri="{FF2B5EF4-FFF2-40B4-BE49-F238E27FC236}">
                <a16:creationId xmlns:a16="http://schemas.microsoft.com/office/drawing/2014/main" id="{152BB959-96CC-47CF-ADDD-7845BB8BE903}"/>
              </a:ext>
            </a:extLst>
          </p:cNvPr>
          <p:cNvSpPr/>
          <p:nvPr/>
        </p:nvSpPr>
        <p:spPr>
          <a:xfrm>
            <a:off x="94528" y="217901"/>
            <a:ext cx="109944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Strategy for </a:t>
            </a:r>
            <a:r>
              <a:rPr lang="en-US" altLang="zh-CN" sz="2800" b="1" dirty="0" err="1"/>
              <a:t>Campsited</a:t>
            </a:r>
            <a:r>
              <a:rPr lang="en-US" altLang="zh-CN" sz="2800" b="1" dirty="0"/>
              <a:t> Web Testing – Functional Testing (Cont.)</a:t>
            </a:r>
            <a:endParaRPr lang="zh-CN" altLang="en-US" sz="2800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6760EEE-6E25-4624-9E9A-C3C2AC24AED3}"/>
              </a:ext>
            </a:extLst>
          </p:cNvPr>
          <p:cNvSpPr txBox="1"/>
          <p:nvPr/>
        </p:nvSpPr>
        <p:spPr>
          <a:xfrm>
            <a:off x="212271" y="758983"/>
            <a:ext cx="1046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Checkboard --- Details Page Based (Cont.)</a:t>
            </a:r>
            <a:endParaRPr lang="zh-CN" altLang="en-US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4A65B0A-6750-4B7F-ACCE-91B96E5CBF32}"/>
              </a:ext>
            </a:extLst>
          </p:cNvPr>
          <p:cNvSpPr txBox="1"/>
          <p:nvPr/>
        </p:nvSpPr>
        <p:spPr>
          <a:xfrm>
            <a:off x="374102" y="6276440"/>
            <a:ext cx="11311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Notes: “P0” means high priority 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7501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931140"/>
              </p:ext>
            </p:extLst>
          </p:nvPr>
        </p:nvGraphicFramePr>
        <p:xfrm>
          <a:off x="498020" y="1425701"/>
          <a:ext cx="8425545" cy="4416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5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5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1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51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851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2799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Element</a:t>
                      </a:r>
                      <a:endParaRPr lang="zh-CN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Link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Field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Menu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Formatted-Info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216">
                <a:tc>
                  <a:txBody>
                    <a:bodyPr/>
                    <a:lstStyle/>
                    <a:p>
                      <a:pPr marL="0" marR="0" indent="0" algn="l" defTabSz="11614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Segoe UI Light" charset="0"/>
                        </a:rPr>
                        <a:t>Header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P0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N/A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N/A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N/A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165569"/>
                  </a:ext>
                </a:extLst>
              </a:tr>
              <a:tr h="541216">
                <a:tc>
                  <a:txBody>
                    <a:bodyPr/>
                    <a:lstStyle/>
                    <a:p>
                      <a:pPr marL="0" marR="0" indent="0" algn="l" defTabSz="11614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Segoe UI Light" charset="0"/>
                        </a:rPr>
                        <a:t>S1: Optional extras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P0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P0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N/A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P0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723860"/>
                  </a:ext>
                </a:extLst>
              </a:tr>
              <a:tr h="541216">
                <a:tc>
                  <a:txBody>
                    <a:bodyPr/>
                    <a:lstStyle/>
                    <a:p>
                      <a:pPr marL="0" marR="0" indent="0" algn="l" defTabSz="11614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Segoe UI Light" charset="0"/>
                        </a:rPr>
                        <a:t>S2: Your details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P0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P0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P0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P0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0131998"/>
                  </a:ext>
                </a:extLst>
              </a:tr>
              <a:tr h="541216">
                <a:tc>
                  <a:txBody>
                    <a:bodyPr/>
                    <a:lstStyle/>
                    <a:p>
                      <a:pPr marL="0" marR="0" indent="0" algn="l" defTabSz="11614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Segoe UI Light" charset="0"/>
                        </a:rPr>
                        <a:t>S3: Confirm and pay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P0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P0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P0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P0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740259"/>
                  </a:ext>
                </a:extLst>
              </a:tr>
              <a:tr h="541216">
                <a:tc>
                  <a:txBody>
                    <a:bodyPr/>
                    <a:lstStyle/>
                    <a:p>
                      <a:pPr marL="0" marR="0" indent="0" algn="l" defTabSz="11614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Segoe UI Light" charset="0"/>
                        </a:rPr>
                        <a:t>Footer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P0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N/A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N/A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N/A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0176513"/>
                  </a:ext>
                </a:extLst>
              </a:tr>
              <a:tr h="541216">
                <a:tc>
                  <a:txBody>
                    <a:bodyPr/>
                    <a:lstStyle/>
                    <a:p>
                      <a:pPr marL="0" marR="0" indent="0" algn="l" defTabSz="11614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Segoe UI Light" charset="0"/>
                        </a:rPr>
                        <a:t>Booking Panel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P0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N/A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P0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P0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3894888"/>
                  </a:ext>
                </a:extLst>
              </a:tr>
              <a:tr h="541216">
                <a:tc>
                  <a:txBody>
                    <a:bodyPr/>
                    <a:lstStyle/>
                    <a:p>
                      <a:pPr marL="0" marR="0" indent="0" algn="l" defTabSz="11614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Segoe UI Light" charset="0"/>
                        </a:rPr>
                        <a:t>Balance and Cancellation links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P0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N/A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N/A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N/A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077916"/>
                  </a:ext>
                </a:extLst>
              </a:tr>
            </a:tbl>
          </a:graphicData>
        </a:graphic>
      </p:graphicFrame>
      <p:sp>
        <p:nvSpPr>
          <p:cNvPr id="19" name="矩形 18">
            <a:extLst>
              <a:ext uri="{FF2B5EF4-FFF2-40B4-BE49-F238E27FC236}">
                <a16:creationId xmlns:a16="http://schemas.microsoft.com/office/drawing/2014/main" id="{152BB959-96CC-47CF-ADDD-7845BB8BE903}"/>
              </a:ext>
            </a:extLst>
          </p:cNvPr>
          <p:cNvSpPr/>
          <p:nvPr/>
        </p:nvSpPr>
        <p:spPr>
          <a:xfrm>
            <a:off x="94528" y="217901"/>
            <a:ext cx="109944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Strategy for </a:t>
            </a:r>
            <a:r>
              <a:rPr lang="en-US" altLang="zh-CN" sz="2800" b="1" dirty="0" err="1"/>
              <a:t>Campsited</a:t>
            </a:r>
            <a:r>
              <a:rPr lang="en-US" altLang="zh-CN" sz="2800" b="1" dirty="0"/>
              <a:t> Web Testing – Functional Testing (Cont.)</a:t>
            </a:r>
            <a:endParaRPr lang="zh-CN" altLang="en-US" sz="2800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6760EEE-6E25-4624-9E9A-C3C2AC24AED3}"/>
              </a:ext>
            </a:extLst>
          </p:cNvPr>
          <p:cNvSpPr txBox="1"/>
          <p:nvPr/>
        </p:nvSpPr>
        <p:spPr>
          <a:xfrm>
            <a:off x="212271" y="758983"/>
            <a:ext cx="1046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Checkboard --- Booking Page Based</a:t>
            </a:r>
            <a:endParaRPr lang="zh-CN" altLang="en-US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EB5F271-D657-4109-AA1D-3C41AE62AB52}"/>
              </a:ext>
            </a:extLst>
          </p:cNvPr>
          <p:cNvSpPr txBox="1"/>
          <p:nvPr/>
        </p:nvSpPr>
        <p:spPr>
          <a:xfrm>
            <a:off x="374102" y="6276440"/>
            <a:ext cx="11311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Notes: “P0” means high priority 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4444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152BB959-96CC-47CF-ADDD-7845BB8BE903}"/>
              </a:ext>
            </a:extLst>
          </p:cNvPr>
          <p:cNvSpPr/>
          <p:nvPr/>
        </p:nvSpPr>
        <p:spPr>
          <a:xfrm>
            <a:off x="94528" y="217901"/>
            <a:ext cx="109944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Strategy for </a:t>
            </a:r>
            <a:r>
              <a:rPr lang="en-US" altLang="zh-CN" sz="2800" b="1" dirty="0" err="1"/>
              <a:t>Campsited</a:t>
            </a:r>
            <a:r>
              <a:rPr lang="en-US" altLang="zh-CN" sz="2800" b="1" dirty="0"/>
              <a:t> Web Testing – Functional Testing (Cont.)</a:t>
            </a:r>
            <a:endParaRPr lang="zh-CN" altLang="en-US" sz="2800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6760EEE-6E25-4624-9E9A-C3C2AC24AED3}"/>
              </a:ext>
            </a:extLst>
          </p:cNvPr>
          <p:cNvSpPr txBox="1"/>
          <p:nvPr/>
        </p:nvSpPr>
        <p:spPr>
          <a:xfrm>
            <a:off x="212271" y="758983"/>
            <a:ext cx="1046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Checkboard --- User Model Based</a:t>
            </a:r>
            <a:endParaRPr lang="zh-CN" altLang="en-US" b="1" dirty="0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ABED5102-DE1B-4282-9137-6449329BFEBC}"/>
              </a:ext>
            </a:extLst>
          </p:cNvPr>
          <p:cNvSpPr/>
          <p:nvPr/>
        </p:nvSpPr>
        <p:spPr>
          <a:xfrm>
            <a:off x="489857" y="1600199"/>
            <a:ext cx="2416629" cy="20574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How to find Campsites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FDBFF58-3DD7-431B-8A38-705423A90A04}"/>
              </a:ext>
            </a:extLst>
          </p:cNvPr>
          <p:cNvSpPr/>
          <p:nvPr/>
        </p:nvSpPr>
        <p:spPr>
          <a:xfrm>
            <a:off x="4057649" y="1600199"/>
            <a:ext cx="2416629" cy="20574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How to check and view Availability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6093957-8319-41E4-9B24-197216CD3001}"/>
              </a:ext>
            </a:extLst>
          </p:cNvPr>
          <p:cNvSpPr/>
          <p:nvPr/>
        </p:nvSpPr>
        <p:spPr>
          <a:xfrm>
            <a:off x="7625441" y="1600199"/>
            <a:ext cx="2416629" cy="20574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How to book</a:t>
            </a:r>
            <a:endParaRPr lang="zh-CN" altLang="en-US" dirty="0"/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D29A8EB8-5331-4E44-910C-F2C2524862D8}"/>
              </a:ext>
            </a:extLst>
          </p:cNvPr>
          <p:cNvSpPr/>
          <p:nvPr/>
        </p:nvSpPr>
        <p:spPr>
          <a:xfrm>
            <a:off x="3102429" y="2408463"/>
            <a:ext cx="840921" cy="440871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9DA7F15C-8853-44AF-803B-D9443577EF04}"/>
              </a:ext>
            </a:extLst>
          </p:cNvPr>
          <p:cNvSpPr/>
          <p:nvPr/>
        </p:nvSpPr>
        <p:spPr>
          <a:xfrm>
            <a:off x="6629399" y="2408462"/>
            <a:ext cx="840921" cy="440871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ADBD0E9-5DCD-42C8-BF04-AA96476684BC}"/>
              </a:ext>
            </a:extLst>
          </p:cNvPr>
          <p:cNvSpPr/>
          <p:nvPr/>
        </p:nvSpPr>
        <p:spPr>
          <a:xfrm>
            <a:off x="306160" y="4149040"/>
            <a:ext cx="2796269" cy="20574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From different entries</a:t>
            </a:r>
          </a:p>
          <a:p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From different type of searches</a:t>
            </a:r>
          </a:p>
          <a:p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From different preferences</a:t>
            </a:r>
          </a:p>
          <a:p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Multiple iterations</a:t>
            </a:r>
            <a:endParaRPr lang="zh-CN" altLang="en-US" sz="16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FE4EE6E-85FE-496E-BA5C-789631F3F6D6}"/>
              </a:ext>
            </a:extLst>
          </p:cNvPr>
          <p:cNvSpPr/>
          <p:nvPr/>
        </p:nvSpPr>
        <p:spPr>
          <a:xfrm>
            <a:off x="3888240" y="4144166"/>
            <a:ext cx="2796269" cy="20574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From different entries</a:t>
            </a:r>
          </a:p>
          <a:p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Detailed info of specific campsite and Accommodation </a:t>
            </a:r>
          </a:p>
          <a:p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Date refinement within two weeks</a:t>
            </a:r>
          </a:p>
          <a:p>
            <a:endParaRPr lang="en-US" altLang="zh-CN" sz="1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C084330-3FF0-4A9E-9DCC-10C25DD251B2}"/>
              </a:ext>
            </a:extLst>
          </p:cNvPr>
          <p:cNvSpPr/>
          <p:nvPr/>
        </p:nvSpPr>
        <p:spPr>
          <a:xfrm>
            <a:off x="7470320" y="4113661"/>
            <a:ext cx="2796269" cy="20574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Step 1 --- Optional extras</a:t>
            </a:r>
          </a:p>
          <a:p>
            <a:endParaRPr lang="en-US" altLang="zh-CN" sz="1400" dirty="0"/>
          </a:p>
          <a:p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Step 2 --- Your details</a:t>
            </a:r>
          </a:p>
          <a:p>
            <a:endParaRPr lang="en-US" altLang="zh-CN" sz="1400" dirty="0"/>
          </a:p>
          <a:p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Step 3 --- Confirm and pay</a:t>
            </a:r>
          </a:p>
          <a:p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651666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152BB959-96CC-47CF-ADDD-7845BB8BE903}"/>
              </a:ext>
            </a:extLst>
          </p:cNvPr>
          <p:cNvSpPr/>
          <p:nvPr/>
        </p:nvSpPr>
        <p:spPr>
          <a:xfrm>
            <a:off x="94528" y="217901"/>
            <a:ext cx="102503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Strategy for </a:t>
            </a:r>
            <a:r>
              <a:rPr lang="en-US" altLang="zh-CN" sz="2800" b="1" dirty="0" err="1"/>
              <a:t>Campsited</a:t>
            </a:r>
            <a:r>
              <a:rPr lang="en-US" altLang="zh-CN" sz="2800" b="1" dirty="0"/>
              <a:t> Web Testing – Compatibility Testing</a:t>
            </a:r>
            <a:endParaRPr lang="zh-CN" altLang="en-US" sz="28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E4E39-8CDC-4590-B370-59CA711CFEC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006770" y="1169483"/>
            <a:ext cx="4517941" cy="3984475"/>
          </a:xfrm>
          <a:prstGeom prst="rect">
            <a:avLst/>
          </a:prstGeom>
        </p:spPr>
      </p:pic>
      <p:sp>
        <p:nvSpPr>
          <p:cNvPr id="6" name="菱形 5">
            <a:extLst>
              <a:ext uri="{FF2B5EF4-FFF2-40B4-BE49-F238E27FC236}">
                <a16:creationId xmlns:a16="http://schemas.microsoft.com/office/drawing/2014/main" id="{00832A44-AAE5-4CBD-8639-7B3F0A9E0C97}"/>
              </a:ext>
            </a:extLst>
          </p:cNvPr>
          <p:cNvSpPr/>
          <p:nvPr/>
        </p:nvSpPr>
        <p:spPr>
          <a:xfrm>
            <a:off x="3237491" y="1218948"/>
            <a:ext cx="3964780" cy="3763191"/>
          </a:xfrm>
          <a:prstGeom prst="diamond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3000"/>
                </a:schemeClr>
              </a:gs>
              <a:gs pos="83000">
                <a:schemeClr val="accent3">
                  <a:lumMod val="45000"/>
                  <a:lumOff val="55000"/>
                  <a:alpha val="57000"/>
                </a:schemeClr>
              </a:gs>
              <a:gs pos="100000">
                <a:schemeClr val="accent3">
                  <a:lumMod val="30000"/>
                  <a:lumOff val="7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DFFEAF78-B263-4E27-AF40-99E481E3CBB5}"/>
              </a:ext>
            </a:extLst>
          </p:cNvPr>
          <p:cNvGrpSpPr/>
          <p:nvPr/>
        </p:nvGrpSpPr>
        <p:grpSpPr>
          <a:xfrm>
            <a:off x="971662" y="1382585"/>
            <a:ext cx="2265829" cy="1702491"/>
            <a:chOff x="704871" y="1479614"/>
            <a:chExt cx="2265829" cy="1702491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C376BC2B-5E44-49ED-A9A9-57B8A4D4033A}"/>
                </a:ext>
              </a:extLst>
            </p:cNvPr>
            <p:cNvGrpSpPr/>
            <p:nvPr/>
          </p:nvGrpSpPr>
          <p:grpSpPr>
            <a:xfrm>
              <a:off x="704871" y="1479614"/>
              <a:ext cx="2265828" cy="476623"/>
              <a:chOff x="888096" y="1000203"/>
              <a:chExt cx="4259825" cy="944066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492D12B-E724-45E9-8F9A-823F0BEC8231}"/>
                  </a:ext>
                </a:extLst>
              </p:cNvPr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0E814486-08B9-4F9E-BC0B-14BF59C06669}"/>
                  </a:ext>
                </a:extLst>
              </p:cNvPr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668F17F4-2DCF-459E-8842-9E9BFA8DCCE0}"/>
                  </a:ext>
                </a:extLst>
              </p:cNvPr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6946D1C1-094A-421D-9BCF-90675EBA63BC}"/>
                  </a:ext>
                </a:extLst>
              </p:cNvPr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78BF9B39-9EFB-4CD3-A940-FBFA5DCB2BF9}"/>
                  </a:ext>
                </a:extLst>
              </p:cNvPr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600"/>
              </a:p>
            </p:txBody>
          </p:sp>
        </p:grp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B880F18-302F-48A4-89FE-5FA83248222C}"/>
                </a:ext>
              </a:extLst>
            </p:cNvPr>
            <p:cNvSpPr/>
            <p:nvPr/>
          </p:nvSpPr>
          <p:spPr>
            <a:xfrm>
              <a:off x="1344393" y="1550072"/>
              <a:ext cx="979279" cy="3452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dirty="0"/>
                <a:t>Browser</a:t>
              </a:r>
              <a:endParaRPr lang="zh-CN" altLang="en-US" sz="1600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06FC994-F055-416B-815E-575A19F4064B}"/>
                </a:ext>
              </a:extLst>
            </p:cNvPr>
            <p:cNvSpPr/>
            <p:nvPr/>
          </p:nvSpPr>
          <p:spPr>
            <a:xfrm>
              <a:off x="752958" y="1995672"/>
              <a:ext cx="2217742" cy="11864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IE</a:t>
              </a: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Firefox</a:t>
              </a: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Chrome</a:t>
              </a: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Safari</a:t>
              </a: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Opera</a:t>
              </a:r>
              <a:endPara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DF380A18-C561-4317-BBC5-B39B9AAD4263}"/>
              </a:ext>
            </a:extLst>
          </p:cNvPr>
          <p:cNvGrpSpPr/>
          <p:nvPr/>
        </p:nvGrpSpPr>
        <p:grpSpPr>
          <a:xfrm>
            <a:off x="951859" y="4385361"/>
            <a:ext cx="2265828" cy="1253691"/>
            <a:chOff x="704871" y="3675821"/>
            <a:chExt cx="2265828" cy="1253691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9DC13EFB-2E05-4EBE-8D88-454E27D61F87}"/>
                </a:ext>
              </a:extLst>
            </p:cNvPr>
            <p:cNvGrpSpPr/>
            <p:nvPr/>
          </p:nvGrpSpPr>
          <p:grpSpPr>
            <a:xfrm>
              <a:off x="704871" y="3675821"/>
              <a:ext cx="2265828" cy="476623"/>
              <a:chOff x="888096" y="1000203"/>
              <a:chExt cx="4259825" cy="944066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1CC86840-B8F6-46BC-B3BA-62C6C21939E3}"/>
                  </a:ext>
                </a:extLst>
              </p:cNvPr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C94147F5-65CE-4B73-8ACD-3E788B00FA8D}"/>
                  </a:ext>
                </a:extLst>
              </p:cNvPr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07646849-2BE4-4552-A780-F729D065D2FA}"/>
                  </a:ext>
                </a:extLst>
              </p:cNvPr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8B61B4AA-875A-4BAF-8AEB-B86390AC10B0}"/>
                  </a:ext>
                </a:extLst>
              </p:cNvPr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E2BFCA4C-D4C6-4B03-A805-28CBC7798079}"/>
                  </a:ext>
                </a:extLst>
              </p:cNvPr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600"/>
              </a:p>
            </p:txBody>
          </p:sp>
        </p:grp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AEE76E16-DD01-43E7-BE40-1DC399F431AA}"/>
                </a:ext>
              </a:extLst>
            </p:cNvPr>
            <p:cNvSpPr/>
            <p:nvPr/>
          </p:nvSpPr>
          <p:spPr>
            <a:xfrm>
              <a:off x="857911" y="3746278"/>
              <a:ext cx="1968219" cy="3452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dirty="0"/>
                <a:t>Operation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System</a:t>
              </a:r>
              <a:endParaRPr lang="zh-CN" altLang="en-US" sz="1600" dirty="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B3D8A0A-65E5-4A4E-8706-434603AC8419}"/>
                </a:ext>
              </a:extLst>
            </p:cNvPr>
            <p:cNvSpPr/>
            <p:nvPr/>
          </p:nvSpPr>
          <p:spPr>
            <a:xfrm>
              <a:off x="752957" y="4191879"/>
              <a:ext cx="2117689" cy="7376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Windows</a:t>
              </a: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Android</a:t>
              </a: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iOS</a:t>
              </a:r>
              <a:endPara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6BDFD20E-93C8-4654-84C0-953AC4101C7B}"/>
              </a:ext>
            </a:extLst>
          </p:cNvPr>
          <p:cNvGrpSpPr/>
          <p:nvPr/>
        </p:nvGrpSpPr>
        <p:grpSpPr>
          <a:xfrm>
            <a:off x="7274428" y="1404243"/>
            <a:ext cx="2310094" cy="1238356"/>
            <a:chOff x="8488269" y="1479614"/>
            <a:chExt cx="2310094" cy="1238356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C64822DF-B950-4F34-BC0A-749A4D80129E}"/>
                </a:ext>
              </a:extLst>
            </p:cNvPr>
            <p:cNvGrpSpPr/>
            <p:nvPr/>
          </p:nvGrpSpPr>
          <p:grpSpPr>
            <a:xfrm>
              <a:off x="8532535" y="1479614"/>
              <a:ext cx="2265828" cy="476623"/>
              <a:chOff x="888096" y="1000203"/>
              <a:chExt cx="4259825" cy="944066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3AA62EEC-FA59-44A7-B8F0-59955675D345}"/>
                  </a:ext>
                </a:extLst>
              </p:cNvPr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DC01045D-4499-48C4-A8D0-E9F69B8D5E49}"/>
                  </a:ext>
                </a:extLst>
              </p:cNvPr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425871E5-8E40-4786-9D64-E122C8B41A08}"/>
                  </a:ext>
                </a:extLst>
              </p:cNvPr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C3941C00-F907-4F18-BD07-17F1BEA8B8AF}"/>
                  </a:ext>
                </a:extLst>
              </p:cNvPr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0ED5E43D-CD76-4D71-8FCD-4F09E500B384}"/>
                  </a:ext>
                </a:extLst>
              </p:cNvPr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600"/>
              </a:p>
            </p:txBody>
          </p:sp>
        </p:grp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3EEC4E9E-FD27-4214-B0F7-5D2DE6F9EC8A}"/>
                </a:ext>
              </a:extLst>
            </p:cNvPr>
            <p:cNvSpPr/>
            <p:nvPr/>
          </p:nvSpPr>
          <p:spPr>
            <a:xfrm>
              <a:off x="9090663" y="1545939"/>
              <a:ext cx="848060" cy="3452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dirty="0"/>
                <a:t>Device</a:t>
              </a:r>
              <a:endParaRPr lang="zh-CN" altLang="en-US" sz="1600" dirty="0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E815A0E7-7E02-466B-A0EF-D9F3D7D9F848}"/>
                </a:ext>
              </a:extLst>
            </p:cNvPr>
            <p:cNvSpPr/>
            <p:nvPr/>
          </p:nvSpPr>
          <p:spPr>
            <a:xfrm>
              <a:off x="8488269" y="1980337"/>
              <a:ext cx="2271798" cy="7376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Desktop</a:t>
              </a: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Tablet</a:t>
              </a: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Mobile</a:t>
              </a:r>
              <a:endPara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9EF60130-BB28-4A20-9934-2ADFC989567F}"/>
              </a:ext>
            </a:extLst>
          </p:cNvPr>
          <p:cNvGrpSpPr/>
          <p:nvPr/>
        </p:nvGrpSpPr>
        <p:grpSpPr>
          <a:xfrm>
            <a:off x="7318694" y="4382570"/>
            <a:ext cx="2265828" cy="523220"/>
            <a:chOff x="8493585" y="3640577"/>
            <a:chExt cx="2265828" cy="523220"/>
          </a:xfrm>
        </p:grpSpPr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A7F200F2-8B83-4269-A950-03F5C80979B9}"/>
                </a:ext>
              </a:extLst>
            </p:cNvPr>
            <p:cNvGrpSpPr/>
            <p:nvPr/>
          </p:nvGrpSpPr>
          <p:grpSpPr>
            <a:xfrm>
              <a:off x="8493585" y="3675821"/>
              <a:ext cx="2265828" cy="476623"/>
              <a:chOff x="888096" y="1000203"/>
              <a:chExt cx="4259825" cy="944066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960ABD2-74F9-4BCF-A891-760A57B498C4}"/>
                  </a:ext>
                </a:extLst>
              </p:cNvPr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D7D7AC4D-DADA-4834-9294-7DA4424ED866}"/>
                  </a:ext>
                </a:extLst>
              </p:cNvPr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30E030F5-5747-4257-BA4E-7E92A22034E3}"/>
                  </a:ext>
                </a:extLst>
              </p:cNvPr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7A8C6568-01F6-483C-B4E6-8B8ACA207502}"/>
                  </a:ext>
                </a:extLst>
              </p:cNvPr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BAE89788-B478-4148-B78A-74FCBA71BC50}"/>
                  </a:ext>
                </a:extLst>
              </p:cNvPr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600"/>
              </a:p>
            </p:txBody>
          </p:sp>
        </p:grp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E7566E26-ABC8-4D7B-BFCB-A668710295DE}"/>
                </a:ext>
              </a:extLst>
            </p:cNvPr>
            <p:cNvSpPr/>
            <p:nvPr/>
          </p:nvSpPr>
          <p:spPr>
            <a:xfrm>
              <a:off x="8930780" y="3640577"/>
              <a:ext cx="13647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/>
                <a:t>Backward </a:t>
              </a:r>
            </a:p>
            <a:p>
              <a:pPr algn="ctr"/>
              <a:r>
                <a:rPr lang="en-US" altLang="zh-CN" sz="1400" dirty="0"/>
                <a:t>Compatibility</a:t>
              </a:r>
              <a:endParaRPr lang="zh-CN" altLang="en-US" sz="1400" dirty="0"/>
            </a:p>
          </p:txBody>
        </p:sp>
      </p:grpSp>
      <p:sp>
        <p:nvSpPr>
          <p:cNvPr id="46" name="文本框 45">
            <a:extLst>
              <a:ext uri="{FF2B5EF4-FFF2-40B4-BE49-F238E27FC236}">
                <a16:creationId xmlns:a16="http://schemas.microsoft.com/office/drawing/2014/main" id="{8F38B64F-8D03-41D9-AC62-BB1166341051}"/>
              </a:ext>
            </a:extLst>
          </p:cNvPr>
          <p:cNvSpPr txBox="1"/>
          <p:nvPr/>
        </p:nvSpPr>
        <p:spPr>
          <a:xfrm>
            <a:off x="4313687" y="2642599"/>
            <a:ext cx="22177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Do Combination</a:t>
            </a:r>
          </a:p>
          <a:p>
            <a:endParaRPr lang="en-US" altLang="zh-CN" b="1" dirty="0"/>
          </a:p>
          <a:p>
            <a:r>
              <a:rPr lang="en-US" altLang="zh-CN" b="1" dirty="0"/>
              <a:t>Keep Consistence</a:t>
            </a:r>
          </a:p>
          <a:p>
            <a:endParaRPr lang="zh-CN" altLang="en-US" dirty="0"/>
          </a:p>
        </p:txBody>
      </p:sp>
      <p:sp>
        <p:nvSpPr>
          <p:cNvPr id="48" name="箭头: 右 47">
            <a:extLst>
              <a:ext uri="{FF2B5EF4-FFF2-40B4-BE49-F238E27FC236}">
                <a16:creationId xmlns:a16="http://schemas.microsoft.com/office/drawing/2014/main" id="{89765530-4064-4D87-BC0A-8EAA56ED2392}"/>
              </a:ext>
            </a:extLst>
          </p:cNvPr>
          <p:cNvSpPr/>
          <p:nvPr/>
        </p:nvSpPr>
        <p:spPr>
          <a:xfrm rot="2220349">
            <a:off x="3300496" y="1662356"/>
            <a:ext cx="439014" cy="224667"/>
          </a:xfrm>
          <a:prstGeom prst="rightArrow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箭头: 右 48">
            <a:extLst>
              <a:ext uri="{FF2B5EF4-FFF2-40B4-BE49-F238E27FC236}">
                <a16:creationId xmlns:a16="http://schemas.microsoft.com/office/drawing/2014/main" id="{F6B92520-93F8-47E6-9207-2A990E9AAE75}"/>
              </a:ext>
            </a:extLst>
          </p:cNvPr>
          <p:cNvSpPr/>
          <p:nvPr/>
        </p:nvSpPr>
        <p:spPr>
          <a:xfrm rot="19389546">
            <a:off x="3305222" y="4341830"/>
            <a:ext cx="439014" cy="224667"/>
          </a:xfrm>
          <a:prstGeom prst="rightArrow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0" name="箭头: 右 49">
            <a:extLst>
              <a:ext uri="{FF2B5EF4-FFF2-40B4-BE49-F238E27FC236}">
                <a16:creationId xmlns:a16="http://schemas.microsoft.com/office/drawing/2014/main" id="{B79E96B5-D728-4D35-A74D-1EE65CFBF8B6}"/>
              </a:ext>
            </a:extLst>
          </p:cNvPr>
          <p:cNvSpPr/>
          <p:nvPr/>
        </p:nvSpPr>
        <p:spPr>
          <a:xfrm rot="8074341">
            <a:off x="6806902" y="1662354"/>
            <a:ext cx="439014" cy="224667"/>
          </a:xfrm>
          <a:prstGeom prst="rightArrow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" name="箭头: 右 50">
            <a:extLst>
              <a:ext uri="{FF2B5EF4-FFF2-40B4-BE49-F238E27FC236}">
                <a16:creationId xmlns:a16="http://schemas.microsoft.com/office/drawing/2014/main" id="{0FC8A065-6CD4-4D05-9B5E-B59071E0C2B1}"/>
              </a:ext>
            </a:extLst>
          </p:cNvPr>
          <p:cNvSpPr/>
          <p:nvPr/>
        </p:nvSpPr>
        <p:spPr>
          <a:xfrm rot="13385412">
            <a:off x="6816006" y="4352305"/>
            <a:ext cx="439014" cy="224667"/>
          </a:xfrm>
          <a:prstGeom prst="rightArrow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347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152BB959-96CC-47CF-ADDD-7845BB8BE903}"/>
              </a:ext>
            </a:extLst>
          </p:cNvPr>
          <p:cNvSpPr/>
          <p:nvPr/>
        </p:nvSpPr>
        <p:spPr>
          <a:xfrm>
            <a:off x="94528" y="217901"/>
            <a:ext cx="94346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Strategy for </a:t>
            </a:r>
            <a:r>
              <a:rPr lang="en-US" altLang="zh-CN" sz="2800" b="1" dirty="0" err="1"/>
              <a:t>Campsited</a:t>
            </a:r>
            <a:r>
              <a:rPr lang="en-US" altLang="zh-CN" sz="2800" b="1" dirty="0"/>
              <a:t> Web Testing – Usability Testing</a:t>
            </a:r>
            <a:endParaRPr lang="zh-CN" altLang="en-US" sz="28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1AB1CF1-AC33-40E8-B1A9-0931A465646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607801" y="1001838"/>
            <a:ext cx="2299744" cy="2299744"/>
          </a:xfrm>
          <a:prstGeom prst="ellipse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8FA620F-7978-4BAA-9FEA-F98C5C091E9C}"/>
              </a:ext>
            </a:extLst>
          </p:cNvPr>
          <p:cNvSpPr txBox="1"/>
          <p:nvPr/>
        </p:nvSpPr>
        <p:spPr>
          <a:xfrm>
            <a:off x="1211260" y="1768478"/>
            <a:ext cx="1804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Desirable</a:t>
            </a:r>
            <a:endParaRPr lang="zh-CN" altLang="en-US" sz="2400" b="1" dirty="0"/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BFE63C0E-5756-4248-9EAD-D9739DABE45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42473" y="1001839"/>
            <a:ext cx="2299744" cy="2299744"/>
          </a:xfrm>
          <a:prstGeom prst="ellipse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CD8507D9-4FE9-4DC7-B536-43BCE03697E3}"/>
              </a:ext>
            </a:extLst>
          </p:cNvPr>
          <p:cNvSpPr txBox="1"/>
          <p:nvPr/>
        </p:nvSpPr>
        <p:spPr>
          <a:xfrm>
            <a:off x="1543273" y="1920878"/>
            <a:ext cx="1804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Useful</a:t>
            </a:r>
            <a:endParaRPr lang="zh-CN" altLang="en-US" sz="2400" b="1" dirty="0"/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BEA7D001-DD35-48DA-9E13-E90E9D1B368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273129" y="1001839"/>
            <a:ext cx="2299744" cy="2299744"/>
          </a:xfrm>
          <a:prstGeom prst="ellipse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3BC60947-A1E0-4E2C-B1FD-70A02CF33522}"/>
              </a:ext>
            </a:extLst>
          </p:cNvPr>
          <p:cNvSpPr txBox="1"/>
          <p:nvPr/>
        </p:nvSpPr>
        <p:spPr>
          <a:xfrm>
            <a:off x="6635069" y="1917216"/>
            <a:ext cx="1804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Accessible</a:t>
            </a:r>
            <a:endParaRPr lang="zh-CN" altLang="en-US" sz="2400" b="1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3B97E6C0-5DD4-4BEF-8DEB-8D96A60683AF}"/>
              </a:ext>
            </a:extLst>
          </p:cNvPr>
          <p:cNvSpPr txBox="1"/>
          <p:nvPr/>
        </p:nvSpPr>
        <p:spPr>
          <a:xfrm>
            <a:off x="4100076" y="1917215"/>
            <a:ext cx="1804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Findable</a:t>
            </a:r>
            <a:endParaRPr lang="zh-CN" altLang="en-US" sz="2400" b="1" dirty="0"/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929CF430-CD20-4BE3-B87A-BE495BE413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946128" y="3476592"/>
            <a:ext cx="2299744" cy="2299744"/>
          </a:xfrm>
          <a:prstGeom prst="ellipse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94064403-8AAA-4572-B31C-AFCA5C34E0F8}"/>
              </a:ext>
            </a:extLst>
          </p:cNvPr>
          <p:cNvSpPr txBox="1"/>
          <p:nvPr/>
        </p:nvSpPr>
        <p:spPr>
          <a:xfrm>
            <a:off x="2549587" y="4243232"/>
            <a:ext cx="1804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Desirable</a:t>
            </a:r>
            <a:endParaRPr lang="zh-CN" altLang="en-US" sz="2400" b="1" dirty="0"/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C0939432-657B-4660-9DCD-0AC8F42D60C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280800" y="3476593"/>
            <a:ext cx="2299744" cy="2299744"/>
          </a:xfrm>
          <a:prstGeom prst="ellipse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E358307F-A755-4C82-992A-44262F6B5755}"/>
              </a:ext>
            </a:extLst>
          </p:cNvPr>
          <p:cNvSpPr txBox="1"/>
          <p:nvPr/>
        </p:nvSpPr>
        <p:spPr>
          <a:xfrm>
            <a:off x="2881600" y="4395632"/>
            <a:ext cx="1804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Usable</a:t>
            </a:r>
            <a:endParaRPr lang="zh-CN" altLang="en-US" sz="2400" b="1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8E96B11-8B55-44A1-8A59-FB8D8EE88CD4}"/>
              </a:ext>
            </a:extLst>
          </p:cNvPr>
          <p:cNvSpPr txBox="1"/>
          <p:nvPr/>
        </p:nvSpPr>
        <p:spPr>
          <a:xfrm>
            <a:off x="5397583" y="4391969"/>
            <a:ext cx="1804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Desirable</a:t>
            </a:r>
            <a:endParaRPr lang="zh-CN" altLang="en-US" sz="2400" b="1" dirty="0"/>
          </a:p>
        </p:txBody>
      </p:sp>
      <p:sp>
        <p:nvSpPr>
          <p:cNvPr id="44" name="箭头: 十字 43">
            <a:extLst>
              <a:ext uri="{FF2B5EF4-FFF2-40B4-BE49-F238E27FC236}">
                <a16:creationId xmlns:a16="http://schemas.microsoft.com/office/drawing/2014/main" id="{73D0D403-242A-462B-9DA1-05B40BF5A6F7}"/>
              </a:ext>
            </a:extLst>
          </p:cNvPr>
          <p:cNvSpPr/>
          <p:nvPr/>
        </p:nvSpPr>
        <p:spPr>
          <a:xfrm>
            <a:off x="3042761" y="2805205"/>
            <a:ext cx="764497" cy="523220"/>
          </a:xfrm>
          <a:prstGeom prst="quad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箭头: 十字 44">
            <a:extLst>
              <a:ext uri="{FF2B5EF4-FFF2-40B4-BE49-F238E27FC236}">
                <a16:creationId xmlns:a16="http://schemas.microsoft.com/office/drawing/2014/main" id="{B9E2B344-490A-40D0-9AE9-4082248703DF}"/>
              </a:ext>
            </a:extLst>
          </p:cNvPr>
          <p:cNvSpPr/>
          <p:nvPr/>
        </p:nvSpPr>
        <p:spPr>
          <a:xfrm>
            <a:off x="5734930" y="2807124"/>
            <a:ext cx="764497" cy="523220"/>
          </a:xfrm>
          <a:prstGeom prst="quad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DC951D9-2894-4C8D-9C9F-A716E1B3BFC5}"/>
              </a:ext>
            </a:extLst>
          </p:cNvPr>
          <p:cNvSpPr txBox="1"/>
          <p:nvPr/>
        </p:nvSpPr>
        <p:spPr>
          <a:xfrm>
            <a:off x="461383" y="5850390"/>
            <a:ext cx="113115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 dirty="0"/>
              <a:t>How-to-do:</a:t>
            </a:r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en-US" altLang="zh-CN" sz="1400" dirty="0"/>
              <a:t>Manual testing to clean up golden web page based on specification</a:t>
            </a:r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en-US" altLang="zh-CN" sz="1400" dirty="0"/>
              <a:t>Make auto comparison for web page snapshot between golden and target 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6867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152BB959-96CC-47CF-ADDD-7845BB8BE903}"/>
              </a:ext>
            </a:extLst>
          </p:cNvPr>
          <p:cNvSpPr/>
          <p:nvPr/>
        </p:nvSpPr>
        <p:spPr>
          <a:xfrm>
            <a:off x="94528" y="217901"/>
            <a:ext cx="101232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Strategy for </a:t>
            </a:r>
            <a:r>
              <a:rPr lang="en-US" altLang="zh-CN" sz="2800" b="1" dirty="0" err="1"/>
              <a:t>Campsited</a:t>
            </a:r>
            <a:r>
              <a:rPr lang="en-US" altLang="zh-CN" sz="2800" b="1" dirty="0"/>
              <a:t> Web Testing – Performance Testing</a:t>
            </a:r>
            <a:endParaRPr lang="zh-CN" altLang="en-US" sz="2800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D3A0210-3C01-4105-861C-36D8A4F8DB60}"/>
              </a:ext>
            </a:extLst>
          </p:cNvPr>
          <p:cNvSpPr txBox="1"/>
          <p:nvPr/>
        </p:nvSpPr>
        <p:spPr>
          <a:xfrm>
            <a:off x="6599074" y="1507761"/>
            <a:ext cx="1426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Desirable</a:t>
            </a:r>
            <a:endParaRPr lang="zh-CN" altLang="en-US" sz="2400" b="1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29DB3E7D-F22E-4605-839A-34F5AE9BA3B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330286" y="741121"/>
            <a:ext cx="1817671" cy="1817671"/>
          </a:xfrm>
          <a:prstGeom prst="ellipse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4EE94ECA-48D0-4899-8D6F-918A016FF10C}"/>
              </a:ext>
            </a:extLst>
          </p:cNvPr>
          <p:cNvSpPr txBox="1"/>
          <p:nvPr/>
        </p:nvSpPr>
        <p:spPr>
          <a:xfrm>
            <a:off x="6844332" y="1438262"/>
            <a:ext cx="1426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Speed</a:t>
            </a:r>
            <a:endParaRPr lang="zh-CN" altLang="en-US" b="1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89570FA-0EEB-4760-87C7-9573D9AD5AC7}"/>
              </a:ext>
            </a:extLst>
          </p:cNvPr>
          <p:cNvSpPr txBox="1"/>
          <p:nvPr/>
        </p:nvSpPr>
        <p:spPr>
          <a:xfrm>
            <a:off x="6603796" y="3479732"/>
            <a:ext cx="1426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Desirable</a:t>
            </a:r>
            <a:endParaRPr lang="zh-CN" altLang="en-US" sz="2400" b="1" dirty="0"/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A3385755-DCD3-4A62-9E2E-7C85546D2B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335008" y="2713092"/>
            <a:ext cx="1817671" cy="1817671"/>
          </a:xfrm>
          <a:prstGeom prst="ellipse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51D22A68-6925-421D-85BA-04FC617F983E}"/>
              </a:ext>
            </a:extLst>
          </p:cNvPr>
          <p:cNvSpPr txBox="1"/>
          <p:nvPr/>
        </p:nvSpPr>
        <p:spPr>
          <a:xfrm>
            <a:off x="6653114" y="3442889"/>
            <a:ext cx="1426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Scalability</a:t>
            </a:r>
            <a:endParaRPr lang="zh-CN" altLang="en-US" b="1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6EB451D-AB11-4552-A29B-007E9B8FD255}"/>
              </a:ext>
            </a:extLst>
          </p:cNvPr>
          <p:cNvSpPr txBox="1"/>
          <p:nvPr/>
        </p:nvSpPr>
        <p:spPr>
          <a:xfrm>
            <a:off x="6715345" y="5449803"/>
            <a:ext cx="1426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Desirable</a:t>
            </a:r>
            <a:endParaRPr lang="zh-CN" altLang="en-US" sz="2400" b="1" dirty="0"/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A37972B0-A8F2-4C97-BC4A-301F50FA42C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403282" y="4683163"/>
            <a:ext cx="1817671" cy="1817671"/>
          </a:xfrm>
          <a:prstGeom prst="ellipse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CD5AC91B-3295-4C4F-AA1C-D6ABC8F1C298}"/>
              </a:ext>
            </a:extLst>
          </p:cNvPr>
          <p:cNvSpPr txBox="1"/>
          <p:nvPr/>
        </p:nvSpPr>
        <p:spPr>
          <a:xfrm>
            <a:off x="6846305" y="5412960"/>
            <a:ext cx="1426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Stability</a:t>
            </a:r>
            <a:endParaRPr lang="zh-CN" altLang="en-US" b="1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B0E1D8A-7B3D-4580-9A6B-7930C7C7AA19}"/>
              </a:ext>
            </a:extLst>
          </p:cNvPr>
          <p:cNvSpPr/>
          <p:nvPr/>
        </p:nvSpPr>
        <p:spPr>
          <a:xfrm>
            <a:off x="1126672" y="1507761"/>
            <a:ext cx="3118759" cy="66393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Identify Test Environment</a:t>
            </a:r>
            <a:endParaRPr lang="zh-CN" altLang="en-US" dirty="0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00AAE8FC-5AFD-469C-9C09-9EACB5A372A6}"/>
              </a:ext>
            </a:extLst>
          </p:cNvPr>
          <p:cNvSpPr/>
          <p:nvPr/>
        </p:nvSpPr>
        <p:spPr>
          <a:xfrm>
            <a:off x="1751631" y="2592041"/>
            <a:ext cx="3118759" cy="66393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Finalize Performance Criteria</a:t>
            </a:r>
            <a:endParaRPr lang="zh-CN" altLang="en-US" dirty="0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57B21628-C4CF-44DD-B41A-9B5876D7B3EE}"/>
              </a:ext>
            </a:extLst>
          </p:cNvPr>
          <p:cNvSpPr/>
          <p:nvPr/>
        </p:nvSpPr>
        <p:spPr>
          <a:xfrm>
            <a:off x="2341066" y="3690650"/>
            <a:ext cx="3118759" cy="66393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Run Tests</a:t>
            </a:r>
            <a:endParaRPr lang="zh-CN" altLang="en-US" dirty="0"/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5FD24CBE-10CF-4F73-8969-2FA12831231D}"/>
              </a:ext>
            </a:extLst>
          </p:cNvPr>
          <p:cNvSpPr/>
          <p:nvPr/>
        </p:nvSpPr>
        <p:spPr>
          <a:xfrm>
            <a:off x="2925779" y="4713983"/>
            <a:ext cx="3118759" cy="66393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Analysis and Retest</a:t>
            </a:r>
            <a:endParaRPr lang="zh-CN" altLang="en-US" dirty="0"/>
          </a:p>
        </p:txBody>
      </p:sp>
      <p:sp>
        <p:nvSpPr>
          <p:cNvPr id="46" name="箭头: 直角上 45">
            <a:extLst>
              <a:ext uri="{FF2B5EF4-FFF2-40B4-BE49-F238E27FC236}">
                <a16:creationId xmlns:a16="http://schemas.microsoft.com/office/drawing/2014/main" id="{72B8DD23-5AA5-453B-AF42-19C3D5CBC3EE}"/>
              </a:ext>
            </a:extLst>
          </p:cNvPr>
          <p:cNvSpPr/>
          <p:nvPr/>
        </p:nvSpPr>
        <p:spPr>
          <a:xfrm rot="5400000">
            <a:off x="1149374" y="2541017"/>
            <a:ext cx="634954" cy="563568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7" name="箭头: 直角上 46">
            <a:extLst>
              <a:ext uri="{FF2B5EF4-FFF2-40B4-BE49-F238E27FC236}">
                <a16:creationId xmlns:a16="http://schemas.microsoft.com/office/drawing/2014/main" id="{E2B92034-8670-45D8-AC80-0E2709B6F012}"/>
              </a:ext>
            </a:extLst>
          </p:cNvPr>
          <p:cNvSpPr/>
          <p:nvPr/>
        </p:nvSpPr>
        <p:spPr>
          <a:xfrm rot="5400000">
            <a:off x="1721380" y="3687305"/>
            <a:ext cx="634954" cy="563568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8" name="箭头: 直角上 47">
            <a:extLst>
              <a:ext uri="{FF2B5EF4-FFF2-40B4-BE49-F238E27FC236}">
                <a16:creationId xmlns:a16="http://schemas.microsoft.com/office/drawing/2014/main" id="{6707E7EF-838F-4474-8805-F2D6E3042911}"/>
              </a:ext>
            </a:extLst>
          </p:cNvPr>
          <p:cNvSpPr/>
          <p:nvPr/>
        </p:nvSpPr>
        <p:spPr>
          <a:xfrm rot="5400000">
            <a:off x="2284948" y="4764169"/>
            <a:ext cx="634954" cy="563568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89963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CB9F84D4-06EF-4EF4-A3C8-BEF7571E1C06}"/>
              </a:ext>
            </a:extLst>
          </p:cNvPr>
          <p:cNvSpPr/>
          <p:nvPr/>
        </p:nvSpPr>
        <p:spPr>
          <a:xfrm>
            <a:off x="481693" y="100082"/>
            <a:ext cx="18582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/>
              <a:t>Agenda</a:t>
            </a:r>
            <a:endParaRPr lang="zh-CN" altLang="en-US" sz="1400" b="1" dirty="0"/>
          </a:p>
        </p:txBody>
      </p:sp>
      <p:grpSp>
        <p:nvGrpSpPr>
          <p:cNvPr id="13" name="组合 12"/>
          <p:cNvGrpSpPr/>
          <p:nvPr/>
        </p:nvGrpSpPr>
        <p:grpSpPr>
          <a:xfrm>
            <a:off x="1552593" y="1177121"/>
            <a:ext cx="4543407" cy="509896"/>
            <a:chOff x="888096" y="1000203"/>
            <a:chExt cx="4259825" cy="944066"/>
          </a:xfrm>
        </p:grpSpPr>
        <p:sp>
          <p:nvSpPr>
            <p:cNvPr id="5" name="矩形 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1544978" y="1206003"/>
            <a:ext cx="46035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General Web Testing Guidance</a:t>
            </a:r>
            <a:endParaRPr lang="zh-CN" altLang="en-US" sz="2400" b="1" dirty="0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B9C4596C-BF18-40AA-8C3B-AA5473E0F6E3}"/>
              </a:ext>
            </a:extLst>
          </p:cNvPr>
          <p:cNvSpPr/>
          <p:nvPr/>
        </p:nvSpPr>
        <p:spPr>
          <a:xfrm>
            <a:off x="1218308" y="1348312"/>
            <a:ext cx="194114" cy="1996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76F9D73F-9888-4DF0-A851-CB9E72529F4D}"/>
              </a:ext>
            </a:extLst>
          </p:cNvPr>
          <p:cNvGrpSpPr/>
          <p:nvPr/>
        </p:nvGrpSpPr>
        <p:grpSpPr>
          <a:xfrm>
            <a:off x="1551282" y="2456192"/>
            <a:ext cx="6127998" cy="509896"/>
            <a:chOff x="888096" y="1000203"/>
            <a:chExt cx="4259825" cy="944066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30824F7F-02F5-48C9-94AA-EEC8E817F9A2}"/>
                </a:ext>
              </a:extLst>
            </p:cNvPr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43F2B2CA-338F-444F-AA3A-2C5A517B71F8}"/>
                </a:ext>
              </a:extLst>
            </p:cNvPr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A6B3CA20-E8F8-41C9-ADAC-94F0688CF3B6}"/>
                </a:ext>
              </a:extLst>
            </p:cNvPr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165B86FC-9463-41B4-B54B-8C0FAB153030}"/>
                </a:ext>
              </a:extLst>
            </p:cNvPr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1CAC581A-130C-4BFB-A5BA-8FB7B4C8ACAB}"/>
                </a:ext>
              </a:extLst>
            </p:cNvPr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7" name="矩形 46">
            <a:extLst>
              <a:ext uri="{FF2B5EF4-FFF2-40B4-BE49-F238E27FC236}">
                <a16:creationId xmlns:a16="http://schemas.microsoft.com/office/drawing/2014/main" id="{7828C80F-BC2C-461A-95C3-29B0E62B46C1}"/>
              </a:ext>
            </a:extLst>
          </p:cNvPr>
          <p:cNvSpPr/>
          <p:nvPr/>
        </p:nvSpPr>
        <p:spPr>
          <a:xfrm>
            <a:off x="1543667" y="2485074"/>
            <a:ext cx="62368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Strategy for </a:t>
            </a:r>
            <a:r>
              <a:rPr lang="en-US" altLang="zh-CN" sz="2400" b="1" dirty="0" err="1"/>
              <a:t>Campsited</a:t>
            </a:r>
            <a:r>
              <a:rPr lang="en-US" altLang="zh-CN" sz="2400" b="1" dirty="0"/>
              <a:t> Web Testing</a:t>
            </a:r>
            <a:endParaRPr lang="zh-CN" altLang="en-US" sz="2400" b="1" dirty="0"/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93C9F177-2AC0-4CA6-8DCE-64389534FF0F}"/>
              </a:ext>
            </a:extLst>
          </p:cNvPr>
          <p:cNvGrpSpPr/>
          <p:nvPr/>
        </p:nvGrpSpPr>
        <p:grpSpPr>
          <a:xfrm>
            <a:off x="1219619" y="3759801"/>
            <a:ext cx="4877692" cy="509896"/>
            <a:chOff x="1218307" y="941522"/>
            <a:chExt cx="4877692" cy="509896"/>
          </a:xfrm>
        </p:grpSpPr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B5EA6CBA-BBA9-4451-AFD9-B2990C5CC31A}"/>
                </a:ext>
              </a:extLst>
            </p:cNvPr>
            <p:cNvGrpSpPr/>
            <p:nvPr/>
          </p:nvGrpSpPr>
          <p:grpSpPr>
            <a:xfrm>
              <a:off x="1552592" y="941522"/>
              <a:ext cx="4543407" cy="509896"/>
              <a:chOff x="888096" y="1000203"/>
              <a:chExt cx="4259825" cy="944066"/>
            </a:xfrm>
          </p:grpSpPr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644D336C-965F-40DA-A72E-5F224557B197}"/>
                  </a:ext>
                </a:extLst>
              </p:cNvPr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406FA21D-0583-4D4B-AB9A-98976A3D35D8}"/>
                  </a:ext>
                </a:extLst>
              </p:cNvPr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98736BB8-9784-40B1-8814-AD1DA2C62A69}"/>
                  </a:ext>
                </a:extLst>
              </p:cNvPr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5CF94D82-D5D6-4793-844A-0EE408FA773D}"/>
                  </a:ext>
                </a:extLst>
              </p:cNvPr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56A0151D-E97A-45EA-AEFF-DB66F48E2177}"/>
                  </a:ext>
                </a:extLst>
              </p:cNvPr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977E57C2-29F4-4A8E-A38D-4D1542B5D970}"/>
                </a:ext>
              </a:extLst>
            </p:cNvPr>
            <p:cNvSpPr/>
            <p:nvPr/>
          </p:nvSpPr>
          <p:spPr>
            <a:xfrm>
              <a:off x="1544977" y="970404"/>
              <a:ext cx="455022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/>
                <a:t>“Selenium + Python” Solution</a:t>
              </a:r>
              <a:endParaRPr lang="zh-CN" altLang="en-US" sz="2400" b="1" dirty="0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AA706FE1-5C7D-4F38-9E4F-7E0F0AA589C9}"/>
                </a:ext>
              </a:extLst>
            </p:cNvPr>
            <p:cNvSpPr/>
            <p:nvPr/>
          </p:nvSpPr>
          <p:spPr>
            <a:xfrm>
              <a:off x="1218307" y="1112713"/>
              <a:ext cx="194114" cy="1996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4400"/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F789864F-BEE6-468C-BD0A-8078D7A89106}"/>
              </a:ext>
            </a:extLst>
          </p:cNvPr>
          <p:cNvGrpSpPr/>
          <p:nvPr/>
        </p:nvGrpSpPr>
        <p:grpSpPr>
          <a:xfrm>
            <a:off x="1218308" y="5038872"/>
            <a:ext cx="4877692" cy="509896"/>
            <a:chOff x="1218307" y="941522"/>
            <a:chExt cx="4877692" cy="509896"/>
          </a:xfrm>
        </p:grpSpPr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2B88FC81-D719-4054-BB20-0C5E997E0BAD}"/>
                </a:ext>
              </a:extLst>
            </p:cNvPr>
            <p:cNvGrpSpPr/>
            <p:nvPr/>
          </p:nvGrpSpPr>
          <p:grpSpPr>
            <a:xfrm>
              <a:off x="1552592" y="941522"/>
              <a:ext cx="4543407" cy="509896"/>
              <a:chOff x="888096" y="1000203"/>
              <a:chExt cx="4259825" cy="944066"/>
            </a:xfrm>
          </p:grpSpPr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FAADEFDC-F61A-4328-AF94-CC3C90CDAB3C}"/>
                  </a:ext>
                </a:extLst>
              </p:cNvPr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>
                <a:extLst>
                  <a:ext uri="{FF2B5EF4-FFF2-40B4-BE49-F238E27FC236}">
                    <a16:creationId xmlns:a16="http://schemas.microsoft.com/office/drawing/2014/main" id="{D230D429-5D1C-447B-A6E7-230038A54967}"/>
                  </a:ext>
                </a:extLst>
              </p:cNvPr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308285ED-82A6-400F-8E26-D69763F602C1}"/>
                  </a:ext>
                </a:extLst>
              </p:cNvPr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652AA1AB-6E91-4EF1-B60E-D6F95A809A66}"/>
                  </a:ext>
                </a:extLst>
              </p:cNvPr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>
                <a:extLst>
                  <a:ext uri="{FF2B5EF4-FFF2-40B4-BE49-F238E27FC236}">
                    <a16:creationId xmlns:a16="http://schemas.microsoft.com/office/drawing/2014/main" id="{C19BEA50-BDBC-4A81-8237-78BDC3EA5736}"/>
                  </a:ext>
                </a:extLst>
              </p:cNvPr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4F3DD02A-0F28-47B4-9B51-2CC6BE4D65B3}"/>
                </a:ext>
              </a:extLst>
            </p:cNvPr>
            <p:cNvSpPr/>
            <p:nvPr/>
          </p:nvSpPr>
          <p:spPr>
            <a:xfrm>
              <a:off x="1544977" y="970404"/>
              <a:ext cx="369658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/>
                <a:t>Work Plan and Schedule</a:t>
              </a:r>
              <a:endParaRPr lang="zh-CN" altLang="en-US" sz="2400" b="1" dirty="0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5FB3A19B-C0D5-4635-BDE7-EE37721EC693}"/>
                </a:ext>
              </a:extLst>
            </p:cNvPr>
            <p:cNvSpPr/>
            <p:nvPr/>
          </p:nvSpPr>
          <p:spPr>
            <a:xfrm>
              <a:off x="1218307" y="1112713"/>
              <a:ext cx="194114" cy="1996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4400"/>
            </a:p>
          </p:txBody>
        </p:sp>
      </p:grpSp>
      <p:sp>
        <p:nvSpPr>
          <p:cNvPr id="72" name="椭圆 71">
            <a:extLst>
              <a:ext uri="{FF2B5EF4-FFF2-40B4-BE49-F238E27FC236}">
                <a16:creationId xmlns:a16="http://schemas.microsoft.com/office/drawing/2014/main" id="{9EEC83F2-06D3-48B8-97D6-A981A4E0E685}"/>
              </a:ext>
            </a:extLst>
          </p:cNvPr>
          <p:cNvSpPr/>
          <p:nvPr/>
        </p:nvSpPr>
        <p:spPr>
          <a:xfrm>
            <a:off x="1220516" y="2607683"/>
            <a:ext cx="194114" cy="1996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37" name="星形: 五角 36">
            <a:extLst>
              <a:ext uri="{FF2B5EF4-FFF2-40B4-BE49-F238E27FC236}">
                <a16:creationId xmlns:a16="http://schemas.microsoft.com/office/drawing/2014/main" id="{5C10FDA8-5728-4354-A64C-42FA481FCFE7}"/>
              </a:ext>
            </a:extLst>
          </p:cNvPr>
          <p:cNvSpPr/>
          <p:nvPr/>
        </p:nvSpPr>
        <p:spPr>
          <a:xfrm>
            <a:off x="6229065" y="3629668"/>
            <a:ext cx="881743" cy="602648"/>
          </a:xfrm>
          <a:prstGeom prst="star5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65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CB9F84D4-06EF-4EF4-A3C8-BEF7571E1C06}"/>
              </a:ext>
            </a:extLst>
          </p:cNvPr>
          <p:cNvSpPr/>
          <p:nvPr/>
        </p:nvSpPr>
        <p:spPr>
          <a:xfrm>
            <a:off x="481693" y="100082"/>
            <a:ext cx="18582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/>
              <a:t>Agenda</a:t>
            </a:r>
            <a:endParaRPr lang="zh-CN" altLang="en-US" sz="1400" b="1" dirty="0"/>
          </a:p>
        </p:txBody>
      </p:sp>
      <p:grpSp>
        <p:nvGrpSpPr>
          <p:cNvPr id="13" name="组合 12"/>
          <p:cNvGrpSpPr/>
          <p:nvPr/>
        </p:nvGrpSpPr>
        <p:grpSpPr>
          <a:xfrm>
            <a:off x="1552593" y="1177121"/>
            <a:ext cx="4543407" cy="509896"/>
            <a:chOff x="888096" y="1000203"/>
            <a:chExt cx="4259825" cy="944066"/>
          </a:xfrm>
        </p:grpSpPr>
        <p:sp>
          <p:nvSpPr>
            <p:cNvPr id="5" name="矩形 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1544978" y="1206003"/>
            <a:ext cx="46035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General Web Testing Guidance</a:t>
            </a:r>
            <a:endParaRPr lang="zh-CN" altLang="en-US" sz="2400" b="1" dirty="0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B9C4596C-BF18-40AA-8C3B-AA5473E0F6E3}"/>
              </a:ext>
            </a:extLst>
          </p:cNvPr>
          <p:cNvSpPr/>
          <p:nvPr/>
        </p:nvSpPr>
        <p:spPr>
          <a:xfrm>
            <a:off x="1218308" y="1348312"/>
            <a:ext cx="194114" cy="1996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76F9D73F-9888-4DF0-A851-CB9E72529F4D}"/>
              </a:ext>
            </a:extLst>
          </p:cNvPr>
          <p:cNvGrpSpPr/>
          <p:nvPr/>
        </p:nvGrpSpPr>
        <p:grpSpPr>
          <a:xfrm>
            <a:off x="1551282" y="2456192"/>
            <a:ext cx="6127998" cy="509896"/>
            <a:chOff x="888096" y="1000203"/>
            <a:chExt cx="4259825" cy="944066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30824F7F-02F5-48C9-94AA-EEC8E817F9A2}"/>
                </a:ext>
              </a:extLst>
            </p:cNvPr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43F2B2CA-338F-444F-AA3A-2C5A517B71F8}"/>
                </a:ext>
              </a:extLst>
            </p:cNvPr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A6B3CA20-E8F8-41C9-ADAC-94F0688CF3B6}"/>
                </a:ext>
              </a:extLst>
            </p:cNvPr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165B86FC-9463-41B4-B54B-8C0FAB153030}"/>
                </a:ext>
              </a:extLst>
            </p:cNvPr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1CAC581A-130C-4BFB-A5BA-8FB7B4C8ACAB}"/>
                </a:ext>
              </a:extLst>
            </p:cNvPr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7" name="矩形 46">
            <a:extLst>
              <a:ext uri="{FF2B5EF4-FFF2-40B4-BE49-F238E27FC236}">
                <a16:creationId xmlns:a16="http://schemas.microsoft.com/office/drawing/2014/main" id="{7828C80F-BC2C-461A-95C3-29B0E62B46C1}"/>
              </a:ext>
            </a:extLst>
          </p:cNvPr>
          <p:cNvSpPr/>
          <p:nvPr/>
        </p:nvSpPr>
        <p:spPr>
          <a:xfrm>
            <a:off x="1543667" y="2485074"/>
            <a:ext cx="62368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Strategy for </a:t>
            </a:r>
            <a:r>
              <a:rPr lang="en-US" altLang="zh-CN" sz="2400" b="1" dirty="0" err="1"/>
              <a:t>Campsited</a:t>
            </a:r>
            <a:r>
              <a:rPr lang="en-US" altLang="zh-CN" sz="2400" b="1" dirty="0"/>
              <a:t> Web Testing</a:t>
            </a:r>
            <a:endParaRPr lang="zh-CN" altLang="en-US" sz="2400" b="1" dirty="0"/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93C9F177-2AC0-4CA6-8DCE-64389534FF0F}"/>
              </a:ext>
            </a:extLst>
          </p:cNvPr>
          <p:cNvGrpSpPr/>
          <p:nvPr/>
        </p:nvGrpSpPr>
        <p:grpSpPr>
          <a:xfrm>
            <a:off x="1219619" y="3759801"/>
            <a:ext cx="4877692" cy="509896"/>
            <a:chOff x="1218307" y="941522"/>
            <a:chExt cx="4877692" cy="509896"/>
          </a:xfrm>
        </p:grpSpPr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B5EA6CBA-BBA9-4451-AFD9-B2990C5CC31A}"/>
                </a:ext>
              </a:extLst>
            </p:cNvPr>
            <p:cNvGrpSpPr/>
            <p:nvPr/>
          </p:nvGrpSpPr>
          <p:grpSpPr>
            <a:xfrm>
              <a:off x="1552592" y="941522"/>
              <a:ext cx="4543407" cy="509896"/>
              <a:chOff x="888096" y="1000203"/>
              <a:chExt cx="4259825" cy="944066"/>
            </a:xfrm>
          </p:grpSpPr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644D336C-965F-40DA-A72E-5F224557B197}"/>
                  </a:ext>
                </a:extLst>
              </p:cNvPr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406FA21D-0583-4D4B-AB9A-98976A3D35D8}"/>
                  </a:ext>
                </a:extLst>
              </p:cNvPr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98736BB8-9784-40B1-8814-AD1DA2C62A69}"/>
                  </a:ext>
                </a:extLst>
              </p:cNvPr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5CF94D82-D5D6-4793-844A-0EE408FA773D}"/>
                  </a:ext>
                </a:extLst>
              </p:cNvPr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56A0151D-E97A-45EA-AEFF-DB66F48E2177}"/>
                  </a:ext>
                </a:extLst>
              </p:cNvPr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977E57C2-29F4-4A8E-A38D-4D1542B5D970}"/>
                </a:ext>
              </a:extLst>
            </p:cNvPr>
            <p:cNvSpPr/>
            <p:nvPr/>
          </p:nvSpPr>
          <p:spPr>
            <a:xfrm>
              <a:off x="1544977" y="970404"/>
              <a:ext cx="455022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/>
                <a:t>“Selenium + Python” Solution</a:t>
              </a:r>
              <a:endParaRPr lang="zh-CN" altLang="en-US" sz="2400" b="1" dirty="0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AA706FE1-5C7D-4F38-9E4F-7E0F0AA589C9}"/>
                </a:ext>
              </a:extLst>
            </p:cNvPr>
            <p:cNvSpPr/>
            <p:nvPr/>
          </p:nvSpPr>
          <p:spPr>
            <a:xfrm>
              <a:off x="1218307" y="1112713"/>
              <a:ext cx="194114" cy="1996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4400"/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F789864F-BEE6-468C-BD0A-8078D7A89106}"/>
              </a:ext>
            </a:extLst>
          </p:cNvPr>
          <p:cNvGrpSpPr/>
          <p:nvPr/>
        </p:nvGrpSpPr>
        <p:grpSpPr>
          <a:xfrm>
            <a:off x="1218308" y="5038872"/>
            <a:ext cx="4877692" cy="509896"/>
            <a:chOff x="1218307" y="941522"/>
            <a:chExt cx="4877692" cy="509896"/>
          </a:xfrm>
        </p:grpSpPr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2B88FC81-D719-4054-BB20-0C5E997E0BAD}"/>
                </a:ext>
              </a:extLst>
            </p:cNvPr>
            <p:cNvGrpSpPr/>
            <p:nvPr/>
          </p:nvGrpSpPr>
          <p:grpSpPr>
            <a:xfrm>
              <a:off x="1552592" y="941522"/>
              <a:ext cx="4543407" cy="509896"/>
              <a:chOff x="888096" y="1000203"/>
              <a:chExt cx="4259825" cy="944066"/>
            </a:xfrm>
          </p:grpSpPr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FAADEFDC-F61A-4328-AF94-CC3C90CDAB3C}"/>
                  </a:ext>
                </a:extLst>
              </p:cNvPr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>
                <a:extLst>
                  <a:ext uri="{FF2B5EF4-FFF2-40B4-BE49-F238E27FC236}">
                    <a16:creationId xmlns:a16="http://schemas.microsoft.com/office/drawing/2014/main" id="{D230D429-5D1C-447B-A6E7-230038A54967}"/>
                  </a:ext>
                </a:extLst>
              </p:cNvPr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308285ED-82A6-400F-8E26-D69763F602C1}"/>
                  </a:ext>
                </a:extLst>
              </p:cNvPr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652AA1AB-6E91-4EF1-B60E-D6F95A809A66}"/>
                  </a:ext>
                </a:extLst>
              </p:cNvPr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>
                <a:extLst>
                  <a:ext uri="{FF2B5EF4-FFF2-40B4-BE49-F238E27FC236}">
                    <a16:creationId xmlns:a16="http://schemas.microsoft.com/office/drawing/2014/main" id="{C19BEA50-BDBC-4A81-8237-78BDC3EA5736}"/>
                  </a:ext>
                </a:extLst>
              </p:cNvPr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4F3DD02A-0F28-47B4-9B51-2CC6BE4D65B3}"/>
                </a:ext>
              </a:extLst>
            </p:cNvPr>
            <p:cNvSpPr/>
            <p:nvPr/>
          </p:nvSpPr>
          <p:spPr>
            <a:xfrm>
              <a:off x="1544977" y="970404"/>
              <a:ext cx="369658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/>
                <a:t>Work Plan and Schedule</a:t>
              </a:r>
              <a:endParaRPr lang="zh-CN" altLang="en-US" sz="2400" b="1" dirty="0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5FB3A19B-C0D5-4635-BDE7-EE37721EC693}"/>
                </a:ext>
              </a:extLst>
            </p:cNvPr>
            <p:cNvSpPr/>
            <p:nvPr/>
          </p:nvSpPr>
          <p:spPr>
            <a:xfrm>
              <a:off x="1218307" y="1112713"/>
              <a:ext cx="194114" cy="1996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4400"/>
            </a:p>
          </p:txBody>
        </p:sp>
      </p:grpSp>
      <p:sp>
        <p:nvSpPr>
          <p:cNvPr id="72" name="椭圆 71">
            <a:extLst>
              <a:ext uri="{FF2B5EF4-FFF2-40B4-BE49-F238E27FC236}">
                <a16:creationId xmlns:a16="http://schemas.microsoft.com/office/drawing/2014/main" id="{9EEC83F2-06D3-48B8-97D6-A981A4E0E685}"/>
              </a:ext>
            </a:extLst>
          </p:cNvPr>
          <p:cNvSpPr/>
          <p:nvPr/>
        </p:nvSpPr>
        <p:spPr>
          <a:xfrm>
            <a:off x="1220516" y="2607683"/>
            <a:ext cx="194114" cy="1996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</p:spTree>
    <p:extLst>
      <p:ext uri="{BB962C8B-B14F-4D97-AF65-F5344CB8AC3E}">
        <p14:creationId xmlns:p14="http://schemas.microsoft.com/office/powerpoint/2010/main" val="2832578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152BB959-96CC-47CF-ADDD-7845BB8BE903}"/>
              </a:ext>
            </a:extLst>
          </p:cNvPr>
          <p:cNvSpPr/>
          <p:nvPr/>
        </p:nvSpPr>
        <p:spPr>
          <a:xfrm>
            <a:off x="94528" y="152586"/>
            <a:ext cx="75075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“Selenium + Python” Solution --- Overview</a:t>
            </a:r>
            <a:endParaRPr lang="zh-CN" altLang="en-US" sz="28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3301695-ACA6-4C30-9D73-B37D4B7A0738}"/>
              </a:ext>
            </a:extLst>
          </p:cNvPr>
          <p:cNvSpPr txBox="1"/>
          <p:nvPr/>
        </p:nvSpPr>
        <p:spPr>
          <a:xfrm>
            <a:off x="269421" y="832757"/>
            <a:ext cx="782138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000" b="1" dirty="0"/>
              <a:t>Key Features</a:t>
            </a:r>
          </a:p>
          <a:p>
            <a:pPr marL="800100" lvl="1" indent="-342900">
              <a:buFont typeface="Wingdings" panose="05000000000000000000" pitchFamily="2" charset="2"/>
              <a:buChar char="n"/>
            </a:pPr>
            <a:r>
              <a:rPr lang="en-US" altLang="zh-CN" dirty="0"/>
              <a:t>Automates Browser</a:t>
            </a:r>
          </a:p>
          <a:p>
            <a:pPr marL="800100" lvl="1" indent="-342900">
              <a:buFont typeface="Wingdings" panose="05000000000000000000" pitchFamily="2" charset="2"/>
              <a:buChar char="n"/>
            </a:pPr>
            <a:r>
              <a:rPr lang="en-US" altLang="zh-CN" dirty="0"/>
              <a:t>Automating web applications for testing purposes</a:t>
            </a:r>
          </a:p>
          <a:p>
            <a:pPr marL="800100" lvl="1" indent="-342900">
              <a:buFont typeface="Wingdings" panose="05000000000000000000" pitchFamily="2" charset="2"/>
              <a:buChar char="n"/>
            </a:pPr>
            <a:r>
              <a:rPr lang="en-US" altLang="zh-CN" dirty="0"/>
              <a:t>Supported by major browser vendors (IE, Chrome, Firefox, etc.)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73B0E29-D8D8-4845-822D-29AD08E58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47" y="2132239"/>
            <a:ext cx="889635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62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152BB959-96CC-47CF-ADDD-7845BB8BE903}"/>
              </a:ext>
            </a:extLst>
          </p:cNvPr>
          <p:cNvSpPr/>
          <p:nvPr/>
        </p:nvSpPr>
        <p:spPr>
          <a:xfrm>
            <a:off x="94528" y="152586"/>
            <a:ext cx="80513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“Selenium + Python” Solution --- Test Process </a:t>
            </a:r>
            <a:endParaRPr lang="zh-CN" altLang="en-US" sz="2800" b="1" dirty="0"/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EE943BED-352F-4AA8-A98F-7F631F3F30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2320137"/>
              </p:ext>
            </p:extLst>
          </p:nvPr>
        </p:nvGraphicFramePr>
        <p:xfrm>
          <a:off x="766533" y="1094015"/>
          <a:ext cx="7838621" cy="5191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729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152BB959-96CC-47CF-ADDD-7845BB8BE903}"/>
              </a:ext>
            </a:extLst>
          </p:cNvPr>
          <p:cNvSpPr/>
          <p:nvPr/>
        </p:nvSpPr>
        <p:spPr>
          <a:xfrm>
            <a:off x="94528" y="152586"/>
            <a:ext cx="93160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“Selenium + Python” Solution --- Test Process (Cont.) </a:t>
            </a:r>
            <a:endParaRPr lang="zh-CN" altLang="en-US" sz="28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A33A06F-52DB-4536-B51A-656670FE0905}"/>
              </a:ext>
            </a:extLst>
          </p:cNvPr>
          <p:cNvSpPr txBox="1"/>
          <p:nvPr/>
        </p:nvSpPr>
        <p:spPr>
          <a:xfrm>
            <a:off x="269421" y="675806"/>
            <a:ext cx="6270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Examples for check points</a:t>
            </a:r>
            <a:endParaRPr lang="zh-CN" altLang="en-US" b="1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3448E58-6824-4110-B6AD-F5CCAD656069}"/>
              </a:ext>
            </a:extLst>
          </p:cNvPr>
          <p:cNvSpPr/>
          <p:nvPr/>
        </p:nvSpPr>
        <p:spPr>
          <a:xfrm>
            <a:off x="785132" y="1949360"/>
            <a:ext cx="1771650" cy="46536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Home Page Access</a:t>
            </a:r>
            <a:endParaRPr lang="zh-CN" altLang="en-US" dirty="0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40D7ABF9-F07D-4E43-A30C-F5A65033086B}"/>
              </a:ext>
            </a:extLst>
          </p:cNvPr>
          <p:cNvSpPr/>
          <p:nvPr/>
        </p:nvSpPr>
        <p:spPr>
          <a:xfrm rot="5400000">
            <a:off x="1421946" y="2520860"/>
            <a:ext cx="498022" cy="285750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F1E91E4-FA3C-46BE-BDAC-4B88E1244CC9}"/>
              </a:ext>
            </a:extLst>
          </p:cNvPr>
          <p:cNvSpPr/>
          <p:nvPr/>
        </p:nvSpPr>
        <p:spPr>
          <a:xfrm>
            <a:off x="794657" y="2912746"/>
            <a:ext cx="1771650" cy="46536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Search campsites in specific area </a:t>
            </a:r>
            <a:endParaRPr lang="zh-CN" altLang="en-US" dirty="0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A5E5E046-CDBD-4EA1-A5C8-06FC6AAC0C7F}"/>
              </a:ext>
            </a:extLst>
          </p:cNvPr>
          <p:cNvSpPr/>
          <p:nvPr/>
        </p:nvSpPr>
        <p:spPr>
          <a:xfrm rot="5400000">
            <a:off x="1431471" y="3484246"/>
            <a:ext cx="498022" cy="285750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C22A2DF3-B8BA-46C4-B3C4-E5788EB11950}"/>
              </a:ext>
            </a:extLst>
          </p:cNvPr>
          <p:cNvSpPr/>
          <p:nvPr/>
        </p:nvSpPr>
        <p:spPr>
          <a:xfrm>
            <a:off x="785132" y="3876132"/>
            <a:ext cx="1771650" cy="46536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Do results refresh in Results Page</a:t>
            </a:r>
            <a:endParaRPr lang="zh-CN" altLang="en-US" dirty="0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53429463-0E47-4294-BDDE-2B92FF54FB74}"/>
              </a:ext>
            </a:extLst>
          </p:cNvPr>
          <p:cNvSpPr/>
          <p:nvPr/>
        </p:nvSpPr>
        <p:spPr>
          <a:xfrm rot="5400000">
            <a:off x="1421946" y="4447632"/>
            <a:ext cx="498022" cy="285750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1658A2F2-F477-4724-8260-660C6B9B92FD}"/>
              </a:ext>
            </a:extLst>
          </p:cNvPr>
          <p:cNvSpPr/>
          <p:nvPr/>
        </p:nvSpPr>
        <p:spPr>
          <a:xfrm>
            <a:off x="794657" y="4839518"/>
            <a:ext cx="1771650" cy="46536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Check availability in Details Page</a:t>
            </a:r>
            <a:endParaRPr lang="zh-CN" altLang="en-US" dirty="0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E6DAD5B8-F4A8-4EB8-B12F-AA55DB00FDDB}"/>
              </a:ext>
            </a:extLst>
          </p:cNvPr>
          <p:cNvSpPr/>
          <p:nvPr/>
        </p:nvSpPr>
        <p:spPr>
          <a:xfrm rot="5400000">
            <a:off x="1431471" y="5411018"/>
            <a:ext cx="498022" cy="285750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9E9681E7-388A-4088-AB89-B37843680EB5}"/>
              </a:ext>
            </a:extLst>
          </p:cNvPr>
          <p:cNvSpPr/>
          <p:nvPr/>
        </p:nvSpPr>
        <p:spPr>
          <a:xfrm>
            <a:off x="785132" y="5808348"/>
            <a:ext cx="1771650" cy="46536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Request book</a:t>
            </a:r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3DC33EA-E931-495E-B080-1AABDD6A20E9}"/>
              </a:ext>
            </a:extLst>
          </p:cNvPr>
          <p:cNvCxnSpPr>
            <a:cxnSpLocks/>
          </p:cNvCxnSpPr>
          <p:nvPr/>
        </p:nvCxnSpPr>
        <p:spPr>
          <a:xfrm>
            <a:off x="1738993" y="2661557"/>
            <a:ext cx="5860597" cy="0"/>
          </a:xfrm>
          <a:prstGeom prst="line">
            <a:avLst/>
          </a:prstGeom>
          <a:ln w="19050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B33BF4D-153B-48C6-A87D-D10A12C5E4DF}"/>
              </a:ext>
            </a:extLst>
          </p:cNvPr>
          <p:cNvCxnSpPr>
            <a:cxnSpLocks/>
          </p:cNvCxnSpPr>
          <p:nvPr/>
        </p:nvCxnSpPr>
        <p:spPr>
          <a:xfrm>
            <a:off x="794657" y="1785257"/>
            <a:ext cx="8104414" cy="0"/>
          </a:xfrm>
          <a:prstGeom prst="line">
            <a:avLst/>
          </a:prstGeom>
          <a:ln w="19050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A1F76D77-18EF-4B88-A008-459AA21B31BE}"/>
              </a:ext>
            </a:extLst>
          </p:cNvPr>
          <p:cNvCxnSpPr/>
          <p:nvPr/>
        </p:nvCxnSpPr>
        <p:spPr>
          <a:xfrm>
            <a:off x="2824843" y="1298121"/>
            <a:ext cx="0" cy="4975591"/>
          </a:xfrm>
          <a:prstGeom prst="line">
            <a:avLst/>
          </a:prstGeom>
          <a:ln w="19050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DD58FF8A-730C-422F-A108-59B7E0022720}"/>
              </a:ext>
            </a:extLst>
          </p:cNvPr>
          <p:cNvSpPr/>
          <p:nvPr/>
        </p:nvSpPr>
        <p:spPr>
          <a:xfrm>
            <a:off x="794657" y="1169263"/>
            <a:ext cx="1771650" cy="465364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Flow Steps</a:t>
            </a:r>
            <a:endParaRPr lang="zh-CN" altLang="en-US" dirty="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A1EE0945-1DA2-4640-9024-CC8B3A164CE4}"/>
              </a:ext>
            </a:extLst>
          </p:cNvPr>
          <p:cNvSpPr/>
          <p:nvPr/>
        </p:nvSpPr>
        <p:spPr>
          <a:xfrm>
            <a:off x="3306535" y="1173863"/>
            <a:ext cx="1771650" cy="465364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Smoke Testing</a:t>
            </a:r>
            <a:endParaRPr lang="zh-CN" altLang="en-US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DFE0EEE-58B7-4DFF-A9B2-3ED569299912}"/>
              </a:ext>
            </a:extLst>
          </p:cNvPr>
          <p:cNvSpPr/>
          <p:nvPr/>
        </p:nvSpPr>
        <p:spPr>
          <a:xfrm>
            <a:off x="6517821" y="1162942"/>
            <a:ext cx="1771650" cy="465364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Integration</a:t>
            </a:r>
            <a:endParaRPr lang="zh-CN" altLang="en-US" dirty="0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40F26F63-E8D3-4A78-8AF6-3D99FF7675FE}"/>
              </a:ext>
            </a:extLst>
          </p:cNvPr>
          <p:cNvCxnSpPr/>
          <p:nvPr/>
        </p:nvCxnSpPr>
        <p:spPr>
          <a:xfrm>
            <a:off x="5581649" y="1277167"/>
            <a:ext cx="0" cy="4975591"/>
          </a:xfrm>
          <a:prstGeom prst="line">
            <a:avLst/>
          </a:prstGeom>
          <a:ln w="19050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E014F3B9-928A-45F4-92A1-D549A413B754}"/>
              </a:ext>
            </a:extLst>
          </p:cNvPr>
          <p:cNvSpPr txBox="1"/>
          <p:nvPr/>
        </p:nvSpPr>
        <p:spPr>
          <a:xfrm>
            <a:off x="2839811" y="1850124"/>
            <a:ext cx="27418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/>
              <a:t>Check page title info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/>
              <a:t>Check hero area title info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/>
              <a:t>Check themes’ info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/>
              <a:t>Check links in header and footer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sz="1200" dirty="0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EC33CD2B-B025-4D9B-8E34-60B71D2A7227}"/>
              </a:ext>
            </a:extLst>
          </p:cNvPr>
          <p:cNvCxnSpPr>
            <a:cxnSpLocks/>
          </p:cNvCxnSpPr>
          <p:nvPr/>
        </p:nvCxnSpPr>
        <p:spPr>
          <a:xfrm>
            <a:off x="1738993" y="3618957"/>
            <a:ext cx="5860597" cy="0"/>
          </a:xfrm>
          <a:prstGeom prst="line">
            <a:avLst/>
          </a:prstGeom>
          <a:ln w="19050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EC8347D1-AA8C-4791-9CB0-8D53DC2D233B}"/>
              </a:ext>
            </a:extLst>
          </p:cNvPr>
          <p:cNvSpPr txBox="1"/>
          <p:nvPr/>
        </p:nvSpPr>
        <p:spPr>
          <a:xfrm>
            <a:off x="2839811" y="2831944"/>
            <a:ext cx="27418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/>
              <a:t>Check the function of search bar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/>
              <a:t>Check the function of countries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/>
              <a:t>Check the function of themes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sz="1200" dirty="0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83DDC3AD-BFA8-4FA6-970B-10FA000BE53A}"/>
              </a:ext>
            </a:extLst>
          </p:cNvPr>
          <p:cNvCxnSpPr>
            <a:cxnSpLocks/>
          </p:cNvCxnSpPr>
          <p:nvPr/>
        </p:nvCxnSpPr>
        <p:spPr>
          <a:xfrm>
            <a:off x="1738993" y="4563291"/>
            <a:ext cx="5860597" cy="0"/>
          </a:xfrm>
          <a:prstGeom prst="line">
            <a:avLst/>
          </a:prstGeom>
          <a:ln w="19050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B4D9483B-692D-4526-BDF4-F602A3F773BD}"/>
              </a:ext>
            </a:extLst>
          </p:cNvPr>
          <p:cNvSpPr txBox="1"/>
          <p:nvPr/>
        </p:nvSpPr>
        <p:spPr>
          <a:xfrm>
            <a:off x="2839811" y="3827563"/>
            <a:ext cx="2741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/>
              <a:t>Check the function of Filter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/>
              <a:t>Check the function of Sort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sz="1200" dirty="0"/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00ABB44C-A1B9-4FA1-9394-FF065A763930}"/>
              </a:ext>
            </a:extLst>
          </p:cNvPr>
          <p:cNvCxnSpPr>
            <a:cxnSpLocks/>
          </p:cNvCxnSpPr>
          <p:nvPr/>
        </p:nvCxnSpPr>
        <p:spPr>
          <a:xfrm>
            <a:off x="1738993" y="5553893"/>
            <a:ext cx="5860597" cy="0"/>
          </a:xfrm>
          <a:prstGeom prst="line">
            <a:avLst/>
          </a:prstGeom>
          <a:ln w="19050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18201F14-AE32-47F9-A92A-847AE4483669}"/>
              </a:ext>
            </a:extLst>
          </p:cNvPr>
          <p:cNvSpPr txBox="1"/>
          <p:nvPr/>
        </p:nvSpPr>
        <p:spPr>
          <a:xfrm>
            <a:off x="2839810" y="4673267"/>
            <a:ext cx="29323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/>
              <a:t>Check the function of availability bar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/>
              <a:t>Check each section of campsite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/>
              <a:t>Check accommodation details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/>
              <a:t>Check availability and request book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sz="12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6EF160C-85E4-425E-B95C-66F395E75E3E}"/>
              </a:ext>
            </a:extLst>
          </p:cNvPr>
          <p:cNvSpPr txBox="1"/>
          <p:nvPr/>
        </p:nvSpPr>
        <p:spPr>
          <a:xfrm>
            <a:off x="2839819" y="5787543"/>
            <a:ext cx="2741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/>
              <a:t>Check each filed in each step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/>
              <a:t>Go through all steps to final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sz="1200" dirty="0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45C4D902-7BB1-4960-ADBC-F13DD0A27DD2}"/>
              </a:ext>
            </a:extLst>
          </p:cNvPr>
          <p:cNvCxnSpPr>
            <a:cxnSpLocks/>
          </p:cNvCxnSpPr>
          <p:nvPr/>
        </p:nvCxnSpPr>
        <p:spPr>
          <a:xfrm>
            <a:off x="7599590" y="1785257"/>
            <a:ext cx="0" cy="3768636"/>
          </a:xfrm>
          <a:prstGeom prst="line">
            <a:avLst/>
          </a:prstGeom>
          <a:ln w="19050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72F98BC9-EE5B-40CA-92A5-0F3331CB3217}"/>
              </a:ext>
            </a:extLst>
          </p:cNvPr>
          <p:cNvSpPr txBox="1"/>
          <p:nvPr/>
        </p:nvSpPr>
        <p:spPr>
          <a:xfrm>
            <a:off x="5596616" y="1970182"/>
            <a:ext cx="2741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/>
              <a:t>Make suite for checking </a:t>
            </a:r>
          </a:p>
          <a:p>
            <a:r>
              <a:rPr lang="en-US" altLang="zh-CN" sz="1200" dirty="0"/>
              <a:t>all of links and information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sz="12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17C8DD2E-F9AA-4B9F-A884-20851B8D481A}"/>
              </a:ext>
            </a:extLst>
          </p:cNvPr>
          <p:cNvSpPr txBox="1"/>
          <p:nvPr/>
        </p:nvSpPr>
        <p:spPr>
          <a:xfrm>
            <a:off x="5626553" y="3784730"/>
            <a:ext cx="27418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/>
              <a:t>Filter-factor combination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/>
              <a:t>Specific suite for sort</a:t>
            </a:r>
          </a:p>
          <a:p>
            <a:r>
              <a:rPr lang="en-US" altLang="zh-CN" sz="1200" dirty="0"/>
              <a:t>function correctness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sz="12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C9AB9B8-A4F1-402E-833C-6B2FCD23011A}"/>
              </a:ext>
            </a:extLst>
          </p:cNvPr>
          <p:cNvSpPr txBox="1"/>
          <p:nvPr/>
        </p:nvSpPr>
        <p:spPr>
          <a:xfrm>
            <a:off x="5596608" y="2748081"/>
            <a:ext cx="27418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/>
              <a:t>Combine all of entries of </a:t>
            </a:r>
          </a:p>
          <a:p>
            <a:r>
              <a:rPr lang="en-US" altLang="zh-CN" sz="1200" dirty="0"/>
              <a:t>searching and check final </a:t>
            </a:r>
          </a:p>
          <a:p>
            <a:r>
              <a:rPr lang="en-US" altLang="zh-CN" sz="1200" dirty="0"/>
              <a:t>results’ correctness and </a:t>
            </a:r>
          </a:p>
          <a:p>
            <a:r>
              <a:rPr lang="en-US" altLang="zh-CN" sz="1200" dirty="0"/>
              <a:t>consistence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sz="12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A08485BE-1FDF-415F-8E20-8DE7A586D78F}"/>
              </a:ext>
            </a:extLst>
          </p:cNvPr>
          <p:cNvSpPr txBox="1"/>
          <p:nvPr/>
        </p:nvSpPr>
        <p:spPr>
          <a:xfrm>
            <a:off x="5626553" y="4642784"/>
            <a:ext cx="19281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/>
              <a:t>Check the function of </a:t>
            </a:r>
          </a:p>
          <a:p>
            <a:r>
              <a:rPr lang="en-US" altLang="zh-CN" sz="1200" dirty="0"/>
              <a:t>“View availability” and </a:t>
            </a:r>
          </a:p>
          <a:p>
            <a:r>
              <a:rPr lang="en-US" altLang="zh-CN" sz="1200" dirty="0"/>
              <a:t>“Check availability”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sz="1200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702D4F89-5BBD-4FC2-9CBA-D4AD67060E44}"/>
              </a:ext>
            </a:extLst>
          </p:cNvPr>
          <p:cNvSpPr txBox="1"/>
          <p:nvPr/>
        </p:nvSpPr>
        <p:spPr>
          <a:xfrm>
            <a:off x="7794144" y="3370380"/>
            <a:ext cx="111850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Build a </a:t>
            </a:r>
          </a:p>
          <a:p>
            <a:r>
              <a:rPr lang="en-US" altLang="zh-CN" sz="1600" dirty="0"/>
              <a:t>whole flow to book a campsite from beginning to end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76570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152BB959-96CC-47CF-ADDD-7845BB8BE903}"/>
              </a:ext>
            </a:extLst>
          </p:cNvPr>
          <p:cNvSpPr/>
          <p:nvPr/>
        </p:nvSpPr>
        <p:spPr>
          <a:xfrm>
            <a:off x="94528" y="152586"/>
            <a:ext cx="93160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“Selenium + Python” Solution --- Test Process (Cont.) </a:t>
            </a:r>
            <a:endParaRPr lang="zh-CN" altLang="en-US" sz="28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A3906FB-C7FA-4F72-BB2D-49B3B9F217A8}"/>
              </a:ext>
            </a:extLst>
          </p:cNvPr>
          <p:cNvSpPr txBox="1"/>
          <p:nvPr/>
        </p:nvSpPr>
        <p:spPr>
          <a:xfrm>
            <a:off x="269421" y="675806"/>
            <a:ext cx="6270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Examples for code implementation</a:t>
            </a:r>
            <a:endParaRPr lang="zh-CN" altLang="en-US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750B8A9-A8C0-44F6-92FA-9813DD798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496" y="1568358"/>
            <a:ext cx="6780439" cy="495493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93556C7-0E59-4AFD-9087-A42FE625C60C}"/>
              </a:ext>
            </a:extLst>
          </p:cNvPr>
          <p:cNvSpPr txBox="1"/>
          <p:nvPr/>
        </p:nvSpPr>
        <p:spPr>
          <a:xfrm>
            <a:off x="661306" y="1045138"/>
            <a:ext cx="7388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1600" dirty="0"/>
              <a:t>Based on “Chrome + Home Page + Campsite Name” to do search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8960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152BB959-96CC-47CF-ADDD-7845BB8BE903}"/>
              </a:ext>
            </a:extLst>
          </p:cNvPr>
          <p:cNvSpPr/>
          <p:nvPr/>
        </p:nvSpPr>
        <p:spPr>
          <a:xfrm>
            <a:off x="94528" y="152586"/>
            <a:ext cx="93160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“Selenium + Python” Solution --- Test Process (Cont.) </a:t>
            </a:r>
            <a:endParaRPr lang="zh-CN" altLang="en-US" sz="28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A3906FB-C7FA-4F72-BB2D-49B3B9F217A8}"/>
              </a:ext>
            </a:extLst>
          </p:cNvPr>
          <p:cNvSpPr txBox="1"/>
          <p:nvPr/>
        </p:nvSpPr>
        <p:spPr>
          <a:xfrm>
            <a:off x="269421" y="675806"/>
            <a:ext cx="6270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Examples for code implementation (Cont.)</a:t>
            </a:r>
            <a:endParaRPr lang="zh-CN" altLang="en-US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93556C7-0E59-4AFD-9087-A42FE625C60C}"/>
              </a:ext>
            </a:extLst>
          </p:cNvPr>
          <p:cNvSpPr txBox="1"/>
          <p:nvPr/>
        </p:nvSpPr>
        <p:spPr>
          <a:xfrm>
            <a:off x="661306" y="1045138"/>
            <a:ext cx="7388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1600" dirty="0"/>
              <a:t>Based on “Chrome + Home Page” to traverse all of country links</a:t>
            </a:r>
            <a:endParaRPr lang="zh-CN" altLang="en-US" sz="1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C6891D5-5555-49F9-B0EA-F109BE3D9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1508022"/>
            <a:ext cx="7388679" cy="483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69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152BB959-96CC-47CF-ADDD-7845BB8BE903}"/>
              </a:ext>
            </a:extLst>
          </p:cNvPr>
          <p:cNvSpPr/>
          <p:nvPr/>
        </p:nvSpPr>
        <p:spPr>
          <a:xfrm>
            <a:off x="94528" y="152586"/>
            <a:ext cx="78502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“Selenium + Python” Solution --- Regression </a:t>
            </a:r>
            <a:endParaRPr lang="zh-CN" altLang="en-US" sz="28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A3906FB-C7FA-4F72-BB2D-49B3B9F217A8}"/>
              </a:ext>
            </a:extLst>
          </p:cNvPr>
          <p:cNvSpPr txBox="1"/>
          <p:nvPr/>
        </p:nvSpPr>
        <p:spPr>
          <a:xfrm>
            <a:off x="269421" y="675806"/>
            <a:ext cx="6270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Regression System Snapshot</a:t>
            </a:r>
            <a:endParaRPr lang="zh-CN" altLang="en-US" b="1" dirty="0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39F4508-222D-4C21-BE97-1E97FBA1E268}"/>
              </a:ext>
            </a:extLst>
          </p:cNvPr>
          <p:cNvGrpSpPr/>
          <p:nvPr/>
        </p:nvGrpSpPr>
        <p:grpSpPr>
          <a:xfrm>
            <a:off x="2062388" y="1635816"/>
            <a:ext cx="7340019" cy="4631395"/>
            <a:chOff x="470230" y="1239847"/>
            <a:chExt cx="7340019" cy="4631395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06DA57D3-9DCC-40B4-A0AF-7EA023717C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3140120" y="1239847"/>
              <a:ext cx="2005681" cy="1944223"/>
            </a:xfrm>
            <a:prstGeom prst="ellipse">
              <a:avLst/>
            </a:prstGeom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27117D8B-EA86-40A7-9818-6AFD50264AEB}"/>
                </a:ext>
              </a:extLst>
            </p:cNvPr>
            <p:cNvSpPr txBox="1"/>
            <p:nvPr/>
          </p:nvSpPr>
          <p:spPr>
            <a:xfrm>
              <a:off x="796927" y="1887971"/>
              <a:ext cx="15735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/>
                <a:t>Desirable</a:t>
              </a:r>
              <a:endParaRPr lang="zh-CN" altLang="en-US" sz="1600" b="1" dirty="0"/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2D9EE3D4-C3CA-421C-83AB-97F721C261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562509" y="1239848"/>
              <a:ext cx="2005681" cy="1944223"/>
            </a:xfrm>
            <a:prstGeom prst="ellipse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DCC254A8-47E0-4ECF-8BAD-40CADEE0D12A}"/>
                </a:ext>
              </a:extLst>
            </p:cNvPr>
            <p:cNvSpPr txBox="1"/>
            <p:nvPr/>
          </p:nvSpPr>
          <p:spPr>
            <a:xfrm>
              <a:off x="796927" y="1887971"/>
              <a:ext cx="15735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Test Suite</a:t>
              </a:r>
            </a:p>
            <a:p>
              <a:pPr algn="ctr"/>
              <a:r>
                <a:rPr lang="en-US" altLang="zh-CN" sz="1600" b="1" dirty="0"/>
                <a:t>Generation</a:t>
              </a:r>
              <a:endParaRPr lang="zh-CN" altLang="en-US" sz="1600" b="1" dirty="0"/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9D8E34E3-9982-4218-909D-331309378F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5734060" y="1239848"/>
              <a:ext cx="2005681" cy="1944223"/>
            </a:xfrm>
            <a:prstGeom prst="ellipse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97C9C412-2DD7-43C5-879F-D2662B1A5FD2}"/>
                </a:ext>
              </a:extLst>
            </p:cNvPr>
            <p:cNvSpPr txBox="1"/>
            <p:nvPr/>
          </p:nvSpPr>
          <p:spPr>
            <a:xfrm>
              <a:off x="5992756" y="1887971"/>
              <a:ext cx="15735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Auto</a:t>
              </a:r>
            </a:p>
            <a:p>
              <a:pPr algn="ctr"/>
              <a:r>
                <a:rPr lang="en-US" altLang="zh-CN" sz="1600" b="1" dirty="0"/>
                <a:t>Review</a:t>
              </a:r>
              <a:endParaRPr lang="zh-CN" altLang="en-US" sz="1600" b="1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CB4DFB75-27AC-4889-9D04-6DAD999F3477}"/>
                </a:ext>
              </a:extLst>
            </p:cNvPr>
            <p:cNvSpPr txBox="1"/>
            <p:nvPr/>
          </p:nvSpPr>
          <p:spPr>
            <a:xfrm>
              <a:off x="3356162" y="1887971"/>
              <a:ext cx="15735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Auto</a:t>
              </a:r>
            </a:p>
            <a:p>
              <a:pPr algn="ctr"/>
              <a:r>
                <a:rPr lang="en-US" altLang="zh-CN" sz="1600" b="1" dirty="0"/>
                <a:t>Launch</a:t>
              </a:r>
              <a:endParaRPr lang="zh-CN" altLang="en-US" sz="1600" b="1" dirty="0"/>
            </a:p>
          </p:txBody>
        </p:sp>
        <p:sp>
          <p:nvSpPr>
            <p:cNvPr id="15" name="箭头: 右 14">
              <a:extLst>
                <a:ext uri="{FF2B5EF4-FFF2-40B4-BE49-F238E27FC236}">
                  <a16:creationId xmlns:a16="http://schemas.microsoft.com/office/drawing/2014/main" id="{2B1728C0-2581-44CA-A810-2585329F92BB}"/>
                </a:ext>
              </a:extLst>
            </p:cNvPr>
            <p:cNvSpPr/>
            <p:nvPr/>
          </p:nvSpPr>
          <p:spPr>
            <a:xfrm>
              <a:off x="2645227" y="2155370"/>
              <a:ext cx="400050" cy="228600"/>
            </a:xfrm>
            <a:prstGeom prst="rightArrow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箭头: 右 16">
              <a:extLst>
                <a:ext uri="{FF2B5EF4-FFF2-40B4-BE49-F238E27FC236}">
                  <a16:creationId xmlns:a16="http://schemas.microsoft.com/office/drawing/2014/main" id="{E68240EB-C4FF-45E1-BA52-73C84A3738C2}"/>
                </a:ext>
              </a:extLst>
            </p:cNvPr>
            <p:cNvSpPr/>
            <p:nvPr/>
          </p:nvSpPr>
          <p:spPr>
            <a:xfrm>
              <a:off x="5252118" y="2155370"/>
              <a:ext cx="400050" cy="228600"/>
            </a:xfrm>
            <a:prstGeom prst="rightArrow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箭头: 右 17">
              <a:extLst>
                <a:ext uri="{FF2B5EF4-FFF2-40B4-BE49-F238E27FC236}">
                  <a16:creationId xmlns:a16="http://schemas.microsoft.com/office/drawing/2014/main" id="{AFFEC22D-40FC-4150-B9F8-00B250A29538}"/>
                </a:ext>
              </a:extLst>
            </p:cNvPr>
            <p:cNvSpPr/>
            <p:nvPr/>
          </p:nvSpPr>
          <p:spPr>
            <a:xfrm rot="5400000">
              <a:off x="6579528" y="3441245"/>
              <a:ext cx="400050" cy="228600"/>
            </a:xfrm>
            <a:prstGeom prst="rightArrow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2F54C55C-6D58-4DD8-96F5-406EF33E74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5804568" y="3927019"/>
              <a:ext cx="2005681" cy="1944223"/>
            </a:xfrm>
            <a:prstGeom prst="ellipse">
              <a:avLst/>
            </a:prstGeom>
          </p:spPr>
        </p:pic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0A80A60F-87A1-45F5-9807-833F1429ECAB}"/>
                </a:ext>
              </a:extLst>
            </p:cNvPr>
            <p:cNvSpPr txBox="1"/>
            <p:nvPr/>
          </p:nvSpPr>
          <p:spPr>
            <a:xfrm>
              <a:off x="6063264" y="4610943"/>
              <a:ext cx="15735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Identification and Escalation</a:t>
              </a:r>
            </a:p>
          </p:txBody>
        </p:sp>
        <p:sp>
          <p:nvSpPr>
            <p:cNvPr id="22" name="箭头: 右 21">
              <a:extLst>
                <a:ext uri="{FF2B5EF4-FFF2-40B4-BE49-F238E27FC236}">
                  <a16:creationId xmlns:a16="http://schemas.microsoft.com/office/drawing/2014/main" id="{231524FA-28C0-4006-8811-D7BE2184AD3F}"/>
                </a:ext>
              </a:extLst>
            </p:cNvPr>
            <p:cNvSpPr/>
            <p:nvPr/>
          </p:nvSpPr>
          <p:spPr>
            <a:xfrm rot="10800000">
              <a:off x="5273642" y="4842541"/>
              <a:ext cx="400050" cy="228600"/>
            </a:xfrm>
            <a:prstGeom prst="rightArrow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E143D69A-D677-40BE-A766-52979BF20E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3137399" y="3927019"/>
              <a:ext cx="2005681" cy="1944223"/>
            </a:xfrm>
            <a:prstGeom prst="ellipse">
              <a:avLst/>
            </a:prstGeom>
          </p:spPr>
        </p:pic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73D5884F-9AC5-4FD9-8D73-B02CE844C8E4}"/>
                </a:ext>
              </a:extLst>
            </p:cNvPr>
            <p:cNvSpPr txBox="1"/>
            <p:nvPr/>
          </p:nvSpPr>
          <p:spPr>
            <a:xfrm>
              <a:off x="3396095" y="4541342"/>
              <a:ext cx="157359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Auto </a:t>
              </a:r>
            </a:p>
            <a:p>
              <a:pPr algn="ctr"/>
              <a:r>
                <a:rPr lang="en-US" altLang="zh-CN" sz="1600" b="1" dirty="0"/>
                <a:t>Signoff and Archive</a:t>
              </a:r>
            </a:p>
          </p:txBody>
        </p:sp>
        <p:sp>
          <p:nvSpPr>
            <p:cNvPr id="25" name="箭头: 右 24">
              <a:extLst>
                <a:ext uri="{FF2B5EF4-FFF2-40B4-BE49-F238E27FC236}">
                  <a16:creationId xmlns:a16="http://schemas.microsoft.com/office/drawing/2014/main" id="{00601FD0-BB0F-47D4-8A12-89E9260F86DA}"/>
                </a:ext>
              </a:extLst>
            </p:cNvPr>
            <p:cNvSpPr/>
            <p:nvPr/>
          </p:nvSpPr>
          <p:spPr>
            <a:xfrm rot="10800000">
              <a:off x="2614637" y="4842541"/>
              <a:ext cx="400050" cy="228600"/>
            </a:xfrm>
            <a:prstGeom prst="rightArrow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65B295BE-D85C-4DE5-9E87-6CC69EA55F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470230" y="3927018"/>
              <a:ext cx="2005681" cy="1944223"/>
            </a:xfrm>
            <a:prstGeom prst="ellipse">
              <a:avLst/>
            </a:prstGeom>
          </p:spPr>
        </p:pic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9B7147E0-AEDD-4517-8A7E-D4C79CFDA5D3}"/>
                </a:ext>
              </a:extLst>
            </p:cNvPr>
            <p:cNvSpPr txBox="1"/>
            <p:nvPr/>
          </p:nvSpPr>
          <p:spPr>
            <a:xfrm>
              <a:off x="728926" y="4610942"/>
              <a:ext cx="15735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Test Suite </a:t>
              </a:r>
            </a:p>
            <a:p>
              <a:pPr algn="ctr"/>
              <a:r>
                <a:rPr lang="en-US" altLang="zh-CN" sz="1600" b="1" dirty="0"/>
                <a:t>Refreshment</a:t>
              </a:r>
            </a:p>
          </p:txBody>
        </p:sp>
        <p:sp>
          <p:nvSpPr>
            <p:cNvPr id="29" name="箭头: 右 28">
              <a:extLst>
                <a:ext uri="{FF2B5EF4-FFF2-40B4-BE49-F238E27FC236}">
                  <a16:creationId xmlns:a16="http://schemas.microsoft.com/office/drawing/2014/main" id="{CEAB99CA-AEB6-41D8-A71E-36D4C685A50D}"/>
                </a:ext>
              </a:extLst>
            </p:cNvPr>
            <p:cNvSpPr/>
            <p:nvPr/>
          </p:nvSpPr>
          <p:spPr>
            <a:xfrm rot="16200000">
              <a:off x="1315698" y="3441245"/>
              <a:ext cx="400050" cy="228600"/>
            </a:xfrm>
            <a:prstGeom prst="rightArrow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25D7AFEC-61A7-4F31-9931-8A42EB31D8F9}"/>
              </a:ext>
            </a:extLst>
          </p:cNvPr>
          <p:cNvSpPr txBox="1"/>
          <p:nvPr/>
        </p:nvSpPr>
        <p:spPr>
          <a:xfrm>
            <a:off x="4071439" y="1170434"/>
            <a:ext cx="3592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1400" dirty="0"/>
              <a:t>The few manual work, the better</a:t>
            </a:r>
            <a:endParaRPr lang="zh-CN" altLang="en-US" sz="14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4E9EB69-7D15-4C0F-8C02-83910CC518B0}"/>
              </a:ext>
            </a:extLst>
          </p:cNvPr>
          <p:cNvSpPr txBox="1"/>
          <p:nvPr/>
        </p:nvSpPr>
        <p:spPr>
          <a:xfrm>
            <a:off x="789214" y="1164882"/>
            <a:ext cx="3592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1400" dirty="0"/>
              <a:t>One-button solution ideally</a:t>
            </a:r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ECC07C04-18C8-4531-8EA0-D79C1A020C42}"/>
              </a:ext>
            </a:extLst>
          </p:cNvPr>
          <p:cNvSpPr/>
          <p:nvPr/>
        </p:nvSpPr>
        <p:spPr>
          <a:xfrm>
            <a:off x="1556948" y="2551339"/>
            <a:ext cx="400050" cy="228600"/>
          </a:xfrm>
          <a:prstGeom prst="rightArrow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EAAAF5B-88AA-49B3-810E-D9CFBAB4CFEA}"/>
              </a:ext>
            </a:extLst>
          </p:cNvPr>
          <p:cNvSpPr/>
          <p:nvPr/>
        </p:nvSpPr>
        <p:spPr>
          <a:xfrm>
            <a:off x="677634" y="2453217"/>
            <a:ext cx="772997" cy="41549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Ticket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2548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152BB959-96CC-47CF-ADDD-7845BB8BE903}"/>
              </a:ext>
            </a:extLst>
          </p:cNvPr>
          <p:cNvSpPr/>
          <p:nvPr/>
        </p:nvSpPr>
        <p:spPr>
          <a:xfrm>
            <a:off x="94528" y="152586"/>
            <a:ext cx="78502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“Selenium + Python” Solution --- Regression </a:t>
            </a:r>
            <a:endParaRPr lang="zh-CN" altLang="en-US" sz="28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A3906FB-C7FA-4F72-BB2D-49B3B9F217A8}"/>
              </a:ext>
            </a:extLst>
          </p:cNvPr>
          <p:cNvSpPr txBox="1"/>
          <p:nvPr/>
        </p:nvSpPr>
        <p:spPr>
          <a:xfrm>
            <a:off x="269421" y="675806"/>
            <a:ext cx="6270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Regression System Key Ideas</a:t>
            </a:r>
            <a:endParaRPr lang="zh-CN" altLang="en-US" b="1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4E9EB69-7D15-4C0F-8C02-83910CC518B0}"/>
              </a:ext>
            </a:extLst>
          </p:cNvPr>
          <p:cNvSpPr txBox="1"/>
          <p:nvPr/>
        </p:nvSpPr>
        <p:spPr>
          <a:xfrm>
            <a:off x="789214" y="1164882"/>
            <a:ext cx="359228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1600" u="sng" dirty="0"/>
              <a:t>Test Suite Generation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zh-CN" sz="1200" dirty="0"/>
              <a:t>Tickets based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zh-CN" sz="1200" dirty="0"/>
              <a:t>User Models based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zh-CN" sz="1200" dirty="0"/>
              <a:t>Customer issues based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A369B91-40FB-4E46-923E-64440BE47B64}"/>
              </a:ext>
            </a:extLst>
          </p:cNvPr>
          <p:cNvSpPr txBox="1"/>
          <p:nvPr/>
        </p:nvSpPr>
        <p:spPr>
          <a:xfrm>
            <a:off x="789213" y="2280074"/>
            <a:ext cx="73342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1600" u="sng" dirty="0"/>
              <a:t>Auto Launch, Review and Signoff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zh-CN" sz="1200" dirty="0"/>
              <a:t>One-button solution for launch whole regression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zh-CN" sz="1200" dirty="0"/>
              <a:t>Final results are summarized on dashboard and categorized with severity priority 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zh-CN" sz="1200" dirty="0"/>
              <a:t>Signoff will be made based on running results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zh-CN" sz="1200" dirty="0"/>
              <a:t>Keep high frequency to launch the system daily 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A7F107E-4F32-46A0-9213-83B8C8C70928}"/>
              </a:ext>
            </a:extLst>
          </p:cNvPr>
          <p:cNvSpPr txBox="1"/>
          <p:nvPr/>
        </p:nvSpPr>
        <p:spPr>
          <a:xfrm>
            <a:off x="789214" y="3629134"/>
            <a:ext cx="681990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1600" u="sng" dirty="0"/>
              <a:t>Issues identification and Escalation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zh-CN" sz="1200" dirty="0"/>
              <a:t>Identify issues manually shows on the dashboard with priority list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zh-CN" sz="1200" dirty="0"/>
              <a:t>Escalate gating issue in time to the team and build tracker to push fixing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zh-CN" sz="1200" dirty="0"/>
              <a:t>All of issues should be addressed well in dashboard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89BBD50-A5D4-4F11-AF5A-0559048F4034}"/>
              </a:ext>
            </a:extLst>
          </p:cNvPr>
          <p:cNvSpPr txBox="1"/>
          <p:nvPr/>
        </p:nvSpPr>
        <p:spPr>
          <a:xfrm>
            <a:off x="789213" y="4708233"/>
            <a:ext cx="786493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1600" u="sng" dirty="0"/>
              <a:t>Test Suite Refreshment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zh-CN" sz="1200" dirty="0"/>
              <a:t>Root Case Analysis (RCA) regularly and share with team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zh-CN" sz="1200" dirty="0"/>
              <a:t>RCA-oriented test suite refreshment to add new test case to improve coverage 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zh-CN" sz="1200" dirty="0"/>
              <a:t>Retirement for old test case without any failures for long time if necessary</a:t>
            </a:r>
          </a:p>
        </p:txBody>
      </p:sp>
    </p:spTree>
    <p:extLst>
      <p:ext uri="{BB962C8B-B14F-4D97-AF65-F5344CB8AC3E}">
        <p14:creationId xmlns:p14="http://schemas.microsoft.com/office/powerpoint/2010/main" val="113632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CB9F84D4-06EF-4EF4-A3C8-BEF7571E1C06}"/>
              </a:ext>
            </a:extLst>
          </p:cNvPr>
          <p:cNvSpPr/>
          <p:nvPr/>
        </p:nvSpPr>
        <p:spPr>
          <a:xfrm>
            <a:off x="481693" y="100082"/>
            <a:ext cx="18582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/>
              <a:t>Agenda</a:t>
            </a:r>
            <a:endParaRPr lang="zh-CN" altLang="en-US" sz="1400" b="1" dirty="0"/>
          </a:p>
        </p:txBody>
      </p:sp>
      <p:grpSp>
        <p:nvGrpSpPr>
          <p:cNvPr id="13" name="组合 12"/>
          <p:cNvGrpSpPr/>
          <p:nvPr/>
        </p:nvGrpSpPr>
        <p:grpSpPr>
          <a:xfrm>
            <a:off x="1552593" y="1177121"/>
            <a:ext cx="4543407" cy="509896"/>
            <a:chOff x="888096" y="1000203"/>
            <a:chExt cx="4259825" cy="944066"/>
          </a:xfrm>
        </p:grpSpPr>
        <p:sp>
          <p:nvSpPr>
            <p:cNvPr id="5" name="矩形 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1544978" y="1206003"/>
            <a:ext cx="46035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General Web Testing Guidance</a:t>
            </a:r>
            <a:endParaRPr lang="zh-CN" altLang="en-US" sz="2400" b="1" dirty="0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B9C4596C-BF18-40AA-8C3B-AA5473E0F6E3}"/>
              </a:ext>
            </a:extLst>
          </p:cNvPr>
          <p:cNvSpPr/>
          <p:nvPr/>
        </p:nvSpPr>
        <p:spPr>
          <a:xfrm>
            <a:off x="1218308" y="1348312"/>
            <a:ext cx="194114" cy="1996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76F9D73F-9888-4DF0-A851-CB9E72529F4D}"/>
              </a:ext>
            </a:extLst>
          </p:cNvPr>
          <p:cNvGrpSpPr/>
          <p:nvPr/>
        </p:nvGrpSpPr>
        <p:grpSpPr>
          <a:xfrm>
            <a:off x="1551282" y="2456192"/>
            <a:ext cx="6127998" cy="509896"/>
            <a:chOff x="888096" y="1000203"/>
            <a:chExt cx="4259825" cy="944066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30824F7F-02F5-48C9-94AA-EEC8E817F9A2}"/>
                </a:ext>
              </a:extLst>
            </p:cNvPr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43F2B2CA-338F-444F-AA3A-2C5A517B71F8}"/>
                </a:ext>
              </a:extLst>
            </p:cNvPr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A6B3CA20-E8F8-41C9-ADAC-94F0688CF3B6}"/>
                </a:ext>
              </a:extLst>
            </p:cNvPr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165B86FC-9463-41B4-B54B-8C0FAB153030}"/>
                </a:ext>
              </a:extLst>
            </p:cNvPr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1CAC581A-130C-4BFB-A5BA-8FB7B4C8ACAB}"/>
                </a:ext>
              </a:extLst>
            </p:cNvPr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7" name="矩形 46">
            <a:extLst>
              <a:ext uri="{FF2B5EF4-FFF2-40B4-BE49-F238E27FC236}">
                <a16:creationId xmlns:a16="http://schemas.microsoft.com/office/drawing/2014/main" id="{7828C80F-BC2C-461A-95C3-29B0E62B46C1}"/>
              </a:ext>
            </a:extLst>
          </p:cNvPr>
          <p:cNvSpPr/>
          <p:nvPr/>
        </p:nvSpPr>
        <p:spPr>
          <a:xfrm>
            <a:off x="1543667" y="2485074"/>
            <a:ext cx="62368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Strategy for </a:t>
            </a:r>
            <a:r>
              <a:rPr lang="en-US" altLang="zh-CN" sz="2400" b="1" dirty="0" err="1"/>
              <a:t>Campsited</a:t>
            </a:r>
            <a:r>
              <a:rPr lang="en-US" altLang="zh-CN" sz="2400" b="1" dirty="0"/>
              <a:t> Web Testing</a:t>
            </a:r>
            <a:endParaRPr lang="zh-CN" altLang="en-US" sz="2400" b="1" dirty="0"/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93C9F177-2AC0-4CA6-8DCE-64389534FF0F}"/>
              </a:ext>
            </a:extLst>
          </p:cNvPr>
          <p:cNvGrpSpPr/>
          <p:nvPr/>
        </p:nvGrpSpPr>
        <p:grpSpPr>
          <a:xfrm>
            <a:off x="1219619" y="3759801"/>
            <a:ext cx="4877692" cy="509896"/>
            <a:chOff x="1218307" y="941522"/>
            <a:chExt cx="4877692" cy="509896"/>
          </a:xfrm>
        </p:grpSpPr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B5EA6CBA-BBA9-4451-AFD9-B2990C5CC31A}"/>
                </a:ext>
              </a:extLst>
            </p:cNvPr>
            <p:cNvGrpSpPr/>
            <p:nvPr/>
          </p:nvGrpSpPr>
          <p:grpSpPr>
            <a:xfrm>
              <a:off x="1552592" y="941522"/>
              <a:ext cx="4543407" cy="509896"/>
              <a:chOff x="888096" y="1000203"/>
              <a:chExt cx="4259825" cy="944066"/>
            </a:xfrm>
          </p:grpSpPr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644D336C-965F-40DA-A72E-5F224557B197}"/>
                  </a:ext>
                </a:extLst>
              </p:cNvPr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406FA21D-0583-4D4B-AB9A-98976A3D35D8}"/>
                  </a:ext>
                </a:extLst>
              </p:cNvPr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98736BB8-9784-40B1-8814-AD1DA2C62A69}"/>
                  </a:ext>
                </a:extLst>
              </p:cNvPr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5CF94D82-D5D6-4793-844A-0EE408FA773D}"/>
                  </a:ext>
                </a:extLst>
              </p:cNvPr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56A0151D-E97A-45EA-AEFF-DB66F48E2177}"/>
                  </a:ext>
                </a:extLst>
              </p:cNvPr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977E57C2-29F4-4A8E-A38D-4D1542B5D970}"/>
                </a:ext>
              </a:extLst>
            </p:cNvPr>
            <p:cNvSpPr/>
            <p:nvPr/>
          </p:nvSpPr>
          <p:spPr>
            <a:xfrm>
              <a:off x="1544977" y="970404"/>
              <a:ext cx="455022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/>
                <a:t>“Selenium + Python” Solution</a:t>
              </a:r>
              <a:endParaRPr lang="zh-CN" altLang="en-US" sz="2400" b="1" dirty="0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AA706FE1-5C7D-4F38-9E4F-7E0F0AA589C9}"/>
                </a:ext>
              </a:extLst>
            </p:cNvPr>
            <p:cNvSpPr/>
            <p:nvPr/>
          </p:nvSpPr>
          <p:spPr>
            <a:xfrm>
              <a:off x="1218307" y="1112713"/>
              <a:ext cx="194114" cy="1996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4400"/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F789864F-BEE6-468C-BD0A-8078D7A89106}"/>
              </a:ext>
            </a:extLst>
          </p:cNvPr>
          <p:cNvGrpSpPr/>
          <p:nvPr/>
        </p:nvGrpSpPr>
        <p:grpSpPr>
          <a:xfrm>
            <a:off x="1218308" y="5038872"/>
            <a:ext cx="4877692" cy="509896"/>
            <a:chOff x="1218307" y="941522"/>
            <a:chExt cx="4877692" cy="509896"/>
          </a:xfrm>
        </p:grpSpPr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2B88FC81-D719-4054-BB20-0C5E997E0BAD}"/>
                </a:ext>
              </a:extLst>
            </p:cNvPr>
            <p:cNvGrpSpPr/>
            <p:nvPr/>
          </p:nvGrpSpPr>
          <p:grpSpPr>
            <a:xfrm>
              <a:off x="1552592" y="941522"/>
              <a:ext cx="4543407" cy="509896"/>
              <a:chOff x="888096" y="1000203"/>
              <a:chExt cx="4259825" cy="944066"/>
            </a:xfrm>
          </p:grpSpPr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FAADEFDC-F61A-4328-AF94-CC3C90CDAB3C}"/>
                  </a:ext>
                </a:extLst>
              </p:cNvPr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>
                <a:extLst>
                  <a:ext uri="{FF2B5EF4-FFF2-40B4-BE49-F238E27FC236}">
                    <a16:creationId xmlns:a16="http://schemas.microsoft.com/office/drawing/2014/main" id="{D230D429-5D1C-447B-A6E7-230038A54967}"/>
                  </a:ext>
                </a:extLst>
              </p:cNvPr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308285ED-82A6-400F-8E26-D69763F602C1}"/>
                  </a:ext>
                </a:extLst>
              </p:cNvPr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652AA1AB-6E91-4EF1-B60E-D6F95A809A66}"/>
                  </a:ext>
                </a:extLst>
              </p:cNvPr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>
                <a:extLst>
                  <a:ext uri="{FF2B5EF4-FFF2-40B4-BE49-F238E27FC236}">
                    <a16:creationId xmlns:a16="http://schemas.microsoft.com/office/drawing/2014/main" id="{C19BEA50-BDBC-4A81-8237-78BDC3EA5736}"/>
                  </a:ext>
                </a:extLst>
              </p:cNvPr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4F3DD02A-0F28-47B4-9B51-2CC6BE4D65B3}"/>
                </a:ext>
              </a:extLst>
            </p:cNvPr>
            <p:cNvSpPr/>
            <p:nvPr/>
          </p:nvSpPr>
          <p:spPr>
            <a:xfrm>
              <a:off x="1544977" y="970404"/>
              <a:ext cx="369658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/>
                <a:t>Work Plan and Schedule</a:t>
              </a:r>
              <a:endParaRPr lang="zh-CN" altLang="en-US" sz="2400" b="1" dirty="0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5FB3A19B-C0D5-4635-BDE7-EE37721EC693}"/>
                </a:ext>
              </a:extLst>
            </p:cNvPr>
            <p:cNvSpPr/>
            <p:nvPr/>
          </p:nvSpPr>
          <p:spPr>
            <a:xfrm>
              <a:off x="1218307" y="1112713"/>
              <a:ext cx="194114" cy="1996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4400"/>
            </a:p>
          </p:txBody>
        </p:sp>
      </p:grpSp>
      <p:sp>
        <p:nvSpPr>
          <p:cNvPr id="72" name="椭圆 71">
            <a:extLst>
              <a:ext uri="{FF2B5EF4-FFF2-40B4-BE49-F238E27FC236}">
                <a16:creationId xmlns:a16="http://schemas.microsoft.com/office/drawing/2014/main" id="{9EEC83F2-06D3-48B8-97D6-A981A4E0E685}"/>
              </a:ext>
            </a:extLst>
          </p:cNvPr>
          <p:cNvSpPr/>
          <p:nvPr/>
        </p:nvSpPr>
        <p:spPr>
          <a:xfrm>
            <a:off x="1220516" y="2607683"/>
            <a:ext cx="194114" cy="1996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37" name="星形: 五角 36">
            <a:extLst>
              <a:ext uri="{FF2B5EF4-FFF2-40B4-BE49-F238E27FC236}">
                <a16:creationId xmlns:a16="http://schemas.microsoft.com/office/drawing/2014/main" id="{377671D9-A0A3-4200-ACEF-F90C7F664BAB}"/>
              </a:ext>
            </a:extLst>
          </p:cNvPr>
          <p:cNvSpPr/>
          <p:nvPr/>
        </p:nvSpPr>
        <p:spPr>
          <a:xfrm>
            <a:off x="6165914" y="4931770"/>
            <a:ext cx="881743" cy="602648"/>
          </a:xfrm>
          <a:prstGeom prst="star5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58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152BB959-96CC-47CF-ADDD-7845BB8BE903}"/>
              </a:ext>
            </a:extLst>
          </p:cNvPr>
          <p:cNvSpPr/>
          <p:nvPr/>
        </p:nvSpPr>
        <p:spPr>
          <a:xfrm>
            <a:off x="94528" y="152586"/>
            <a:ext cx="4389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Work Plan and Schedule </a:t>
            </a:r>
            <a:endParaRPr lang="zh-CN" altLang="en-US" sz="2800" b="1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3CC1FFE-E01E-40C8-90F7-78D64D4457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241037"/>
              </p:ext>
            </p:extLst>
          </p:nvPr>
        </p:nvGraphicFramePr>
        <p:xfrm>
          <a:off x="513443" y="1209522"/>
          <a:ext cx="8320314" cy="439933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154500">
                  <a:extLst>
                    <a:ext uri="{9D8B030D-6E8A-4147-A177-3AD203B41FA5}">
                      <a16:colId xmlns:a16="http://schemas.microsoft.com/office/drawing/2014/main" val="2039140238"/>
                    </a:ext>
                  </a:extLst>
                </a:gridCol>
                <a:gridCol w="4776476">
                  <a:extLst>
                    <a:ext uri="{9D8B030D-6E8A-4147-A177-3AD203B41FA5}">
                      <a16:colId xmlns:a16="http://schemas.microsoft.com/office/drawing/2014/main" val="2496181726"/>
                    </a:ext>
                  </a:extLst>
                </a:gridCol>
                <a:gridCol w="1389338">
                  <a:extLst>
                    <a:ext uri="{9D8B030D-6E8A-4147-A177-3AD203B41FA5}">
                      <a16:colId xmlns:a16="http://schemas.microsoft.com/office/drawing/2014/main" val="804837440"/>
                    </a:ext>
                  </a:extLst>
                </a:gridCol>
              </a:tblGrid>
              <a:tr h="416539">
                <a:tc>
                  <a:txBody>
                    <a:bodyPr/>
                    <a:lstStyle/>
                    <a:p>
                      <a:r>
                        <a:rPr lang="en-US" altLang="zh-CN" dirty="0"/>
                        <a:t>Category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Specific Items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Timeline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856575"/>
                  </a:ext>
                </a:extLst>
              </a:tr>
              <a:tr h="416539">
                <a:tc rowSpan="2">
                  <a:txBody>
                    <a:bodyPr/>
                    <a:lstStyle/>
                    <a:p>
                      <a:r>
                        <a:rPr lang="en-US" altLang="zh-CN" dirty="0"/>
                        <a:t>Regression System Architecture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zh-CN" sz="1600" dirty="0"/>
                        <a:t>Focus on detailed specification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1" dirty="0"/>
                        <a:t>05/07/2018</a:t>
                      </a:r>
                      <a:endParaRPr lang="zh-CN" altLang="en-US" sz="1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158008"/>
                  </a:ext>
                </a:extLst>
              </a:tr>
              <a:tr h="65048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Define Major structure, user model and internal interface, then implement them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1" dirty="0"/>
                        <a:t>10/07/2018</a:t>
                      </a:r>
                      <a:endParaRPr lang="zh-CN" altLang="en-US" sz="1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655095"/>
                  </a:ext>
                </a:extLst>
              </a:tr>
              <a:tr h="416539">
                <a:tc rowSpan="4">
                  <a:txBody>
                    <a:bodyPr/>
                    <a:lstStyle/>
                    <a:p>
                      <a:r>
                        <a:rPr lang="en-US" altLang="zh-CN" sz="1600" dirty="0"/>
                        <a:t>Functional Testing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Search Functions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1" dirty="0"/>
                        <a:t>20/07/2018</a:t>
                      </a:r>
                      <a:endParaRPr lang="zh-CN" altLang="en-US" sz="1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234035"/>
                  </a:ext>
                </a:extLst>
              </a:tr>
              <a:tr h="416539">
                <a:tc v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Filter &amp; Sort Functions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1" dirty="0"/>
                        <a:t>30/07/2018</a:t>
                      </a:r>
                      <a:endParaRPr lang="zh-CN" altLang="en-US" sz="1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87414"/>
                  </a:ext>
                </a:extLst>
              </a:tr>
              <a:tr h="416539">
                <a:tc v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Check &amp; View Availability 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1" dirty="0"/>
                        <a:t>05/08/2018</a:t>
                      </a:r>
                      <a:endParaRPr lang="zh-CN" altLang="en-US" sz="1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358298"/>
                  </a:ext>
                </a:extLst>
              </a:tr>
              <a:tr h="416539">
                <a:tc v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Integration for whole booking flow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1" dirty="0"/>
                        <a:t>15/08/2018</a:t>
                      </a:r>
                      <a:endParaRPr lang="zh-CN" altLang="en-US" sz="1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721753"/>
                  </a:ext>
                </a:extLst>
              </a:tr>
              <a:tr h="4165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/>
                        <a:t>Compatibility Testing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Combinations with “browser + OS + platform”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1" dirty="0"/>
                        <a:t>25/08/2018</a:t>
                      </a:r>
                      <a:endParaRPr lang="zh-CN" altLang="en-US" sz="1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247445"/>
                  </a:ext>
                </a:extLst>
              </a:tr>
              <a:tr h="4165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/>
                        <a:t>Usability Testing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N/A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1" dirty="0"/>
                        <a:t>30/08/2018</a:t>
                      </a:r>
                      <a:endParaRPr lang="zh-CN" altLang="en-US" sz="1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647188"/>
                  </a:ext>
                </a:extLst>
              </a:tr>
              <a:tr h="4165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/>
                        <a:t>Performance Testing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N/A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1" dirty="0"/>
                        <a:t>10/09/2018</a:t>
                      </a:r>
                      <a:endParaRPr lang="zh-CN" altLang="en-US" sz="1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477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89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6A2804E-33A4-4D6D-A492-AA271597A514}"/>
              </a:ext>
            </a:extLst>
          </p:cNvPr>
          <p:cNvSpPr txBox="1"/>
          <p:nvPr/>
        </p:nvSpPr>
        <p:spPr>
          <a:xfrm>
            <a:off x="4106635" y="2808515"/>
            <a:ext cx="5486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/>
              <a:t>THANKS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93036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CB9F84D4-06EF-4EF4-A3C8-BEF7571E1C06}"/>
              </a:ext>
            </a:extLst>
          </p:cNvPr>
          <p:cNvSpPr/>
          <p:nvPr/>
        </p:nvSpPr>
        <p:spPr>
          <a:xfrm>
            <a:off x="481693" y="100082"/>
            <a:ext cx="18582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/>
              <a:t>Agenda</a:t>
            </a:r>
            <a:endParaRPr lang="zh-CN" altLang="en-US" sz="1400" b="1" dirty="0"/>
          </a:p>
        </p:txBody>
      </p:sp>
      <p:grpSp>
        <p:nvGrpSpPr>
          <p:cNvPr id="13" name="组合 12"/>
          <p:cNvGrpSpPr/>
          <p:nvPr/>
        </p:nvGrpSpPr>
        <p:grpSpPr>
          <a:xfrm>
            <a:off x="1552593" y="1177121"/>
            <a:ext cx="4543407" cy="509896"/>
            <a:chOff x="888096" y="1000203"/>
            <a:chExt cx="4259825" cy="944066"/>
          </a:xfrm>
        </p:grpSpPr>
        <p:sp>
          <p:nvSpPr>
            <p:cNvPr id="5" name="矩形 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1544978" y="1206003"/>
            <a:ext cx="46035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General Web Testing Guidance</a:t>
            </a:r>
            <a:endParaRPr lang="zh-CN" altLang="en-US" sz="2400" b="1" dirty="0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B9C4596C-BF18-40AA-8C3B-AA5473E0F6E3}"/>
              </a:ext>
            </a:extLst>
          </p:cNvPr>
          <p:cNvSpPr/>
          <p:nvPr/>
        </p:nvSpPr>
        <p:spPr>
          <a:xfrm>
            <a:off x="1218308" y="1348312"/>
            <a:ext cx="194114" cy="1996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76F9D73F-9888-4DF0-A851-CB9E72529F4D}"/>
              </a:ext>
            </a:extLst>
          </p:cNvPr>
          <p:cNvGrpSpPr/>
          <p:nvPr/>
        </p:nvGrpSpPr>
        <p:grpSpPr>
          <a:xfrm>
            <a:off x="1551282" y="2456192"/>
            <a:ext cx="6127998" cy="509896"/>
            <a:chOff x="888096" y="1000203"/>
            <a:chExt cx="4259825" cy="944066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30824F7F-02F5-48C9-94AA-EEC8E817F9A2}"/>
                </a:ext>
              </a:extLst>
            </p:cNvPr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43F2B2CA-338F-444F-AA3A-2C5A517B71F8}"/>
                </a:ext>
              </a:extLst>
            </p:cNvPr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A6B3CA20-E8F8-41C9-ADAC-94F0688CF3B6}"/>
                </a:ext>
              </a:extLst>
            </p:cNvPr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165B86FC-9463-41B4-B54B-8C0FAB153030}"/>
                </a:ext>
              </a:extLst>
            </p:cNvPr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1CAC581A-130C-4BFB-A5BA-8FB7B4C8ACAB}"/>
                </a:ext>
              </a:extLst>
            </p:cNvPr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7" name="矩形 46">
            <a:extLst>
              <a:ext uri="{FF2B5EF4-FFF2-40B4-BE49-F238E27FC236}">
                <a16:creationId xmlns:a16="http://schemas.microsoft.com/office/drawing/2014/main" id="{7828C80F-BC2C-461A-95C3-29B0E62B46C1}"/>
              </a:ext>
            </a:extLst>
          </p:cNvPr>
          <p:cNvSpPr/>
          <p:nvPr/>
        </p:nvSpPr>
        <p:spPr>
          <a:xfrm>
            <a:off x="1543667" y="2485074"/>
            <a:ext cx="62368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Strategy for </a:t>
            </a:r>
            <a:r>
              <a:rPr lang="en-US" altLang="zh-CN" sz="2400" b="1" dirty="0" err="1"/>
              <a:t>Campsited</a:t>
            </a:r>
            <a:r>
              <a:rPr lang="en-US" altLang="zh-CN" sz="2400" b="1" dirty="0"/>
              <a:t> Web Testing</a:t>
            </a:r>
            <a:endParaRPr lang="zh-CN" altLang="en-US" sz="2400" b="1" dirty="0"/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93C9F177-2AC0-4CA6-8DCE-64389534FF0F}"/>
              </a:ext>
            </a:extLst>
          </p:cNvPr>
          <p:cNvGrpSpPr/>
          <p:nvPr/>
        </p:nvGrpSpPr>
        <p:grpSpPr>
          <a:xfrm>
            <a:off x="1219619" y="3759801"/>
            <a:ext cx="4877692" cy="509896"/>
            <a:chOff x="1218307" y="941522"/>
            <a:chExt cx="4877692" cy="509896"/>
          </a:xfrm>
        </p:grpSpPr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B5EA6CBA-BBA9-4451-AFD9-B2990C5CC31A}"/>
                </a:ext>
              </a:extLst>
            </p:cNvPr>
            <p:cNvGrpSpPr/>
            <p:nvPr/>
          </p:nvGrpSpPr>
          <p:grpSpPr>
            <a:xfrm>
              <a:off x="1552592" y="941522"/>
              <a:ext cx="4543407" cy="509896"/>
              <a:chOff x="888096" y="1000203"/>
              <a:chExt cx="4259825" cy="944066"/>
            </a:xfrm>
          </p:grpSpPr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644D336C-965F-40DA-A72E-5F224557B197}"/>
                  </a:ext>
                </a:extLst>
              </p:cNvPr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406FA21D-0583-4D4B-AB9A-98976A3D35D8}"/>
                  </a:ext>
                </a:extLst>
              </p:cNvPr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98736BB8-9784-40B1-8814-AD1DA2C62A69}"/>
                  </a:ext>
                </a:extLst>
              </p:cNvPr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5CF94D82-D5D6-4793-844A-0EE408FA773D}"/>
                  </a:ext>
                </a:extLst>
              </p:cNvPr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56A0151D-E97A-45EA-AEFF-DB66F48E2177}"/>
                  </a:ext>
                </a:extLst>
              </p:cNvPr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977E57C2-29F4-4A8E-A38D-4D1542B5D970}"/>
                </a:ext>
              </a:extLst>
            </p:cNvPr>
            <p:cNvSpPr/>
            <p:nvPr/>
          </p:nvSpPr>
          <p:spPr>
            <a:xfrm>
              <a:off x="1544977" y="970404"/>
              <a:ext cx="455022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/>
                <a:t>“Selenium + Python” Solution</a:t>
              </a:r>
              <a:endParaRPr lang="zh-CN" altLang="en-US" sz="2400" b="1" dirty="0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AA706FE1-5C7D-4F38-9E4F-7E0F0AA589C9}"/>
                </a:ext>
              </a:extLst>
            </p:cNvPr>
            <p:cNvSpPr/>
            <p:nvPr/>
          </p:nvSpPr>
          <p:spPr>
            <a:xfrm>
              <a:off x="1218307" y="1112713"/>
              <a:ext cx="194114" cy="1996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4400"/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F789864F-BEE6-468C-BD0A-8078D7A89106}"/>
              </a:ext>
            </a:extLst>
          </p:cNvPr>
          <p:cNvGrpSpPr/>
          <p:nvPr/>
        </p:nvGrpSpPr>
        <p:grpSpPr>
          <a:xfrm>
            <a:off x="1218308" y="5038872"/>
            <a:ext cx="4877692" cy="509896"/>
            <a:chOff x="1218307" y="941522"/>
            <a:chExt cx="4877692" cy="509896"/>
          </a:xfrm>
        </p:grpSpPr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2B88FC81-D719-4054-BB20-0C5E997E0BAD}"/>
                </a:ext>
              </a:extLst>
            </p:cNvPr>
            <p:cNvGrpSpPr/>
            <p:nvPr/>
          </p:nvGrpSpPr>
          <p:grpSpPr>
            <a:xfrm>
              <a:off x="1552592" y="941522"/>
              <a:ext cx="4543407" cy="509896"/>
              <a:chOff x="888096" y="1000203"/>
              <a:chExt cx="4259825" cy="944066"/>
            </a:xfrm>
          </p:grpSpPr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FAADEFDC-F61A-4328-AF94-CC3C90CDAB3C}"/>
                  </a:ext>
                </a:extLst>
              </p:cNvPr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>
                <a:extLst>
                  <a:ext uri="{FF2B5EF4-FFF2-40B4-BE49-F238E27FC236}">
                    <a16:creationId xmlns:a16="http://schemas.microsoft.com/office/drawing/2014/main" id="{D230D429-5D1C-447B-A6E7-230038A54967}"/>
                  </a:ext>
                </a:extLst>
              </p:cNvPr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308285ED-82A6-400F-8E26-D69763F602C1}"/>
                  </a:ext>
                </a:extLst>
              </p:cNvPr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652AA1AB-6E91-4EF1-B60E-D6F95A809A66}"/>
                  </a:ext>
                </a:extLst>
              </p:cNvPr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>
                <a:extLst>
                  <a:ext uri="{FF2B5EF4-FFF2-40B4-BE49-F238E27FC236}">
                    <a16:creationId xmlns:a16="http://schemas.microsoft.com/office/drawing/2014/main" id="{C19BEA50-BDBC-4A81-8237-78BDC3EA5736}"/>
                  </a:ext>
                </a:extLst>
              </p:cNvPr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4F3DD02A-0F28-47B4-9B51-2CC6BE4D65B3}"/>
                </a:ext>
              </a:extLst>
            </p:cNvPr>
            <p:cNvSpPr/>
            <p:nvPr/>
          </p:nvSpPr>
          <p:spPr>
            <a:xfrm>
              <a:off x="1544977" y="970404"/>
              <a:ext cx="369658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/>
                <a:t>Work Plan and Schedule</a:t>
              </a:r>
              <a:endParaRPr lang="zh-CN" altLang="en-US" sz="2400" b="1" dirty="0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5FB3A19B-C0D5-4635-BDE7-EE37721EC693}"/>
                </a:ext>
              </a:extLst>
            </p:cNvPr>
            <p:cNvSpPr/>
            <p:nvPr/>
          </p:nvSpPr>
          <p:spPr>
            <a:xfrm>
              <a:off x="1218307" y="1112713"/>
              <a:ext cx="194114" cy="1996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4400"/>
            </a:p>
          </p:txBody>
        </p:sp>
      </p:grpSp>
      <p:sp>
        <p:nvSpPr>
          <p:cNvPr id="72" name="椭圆 71">
            <a:extLst>
              <a:ext uri="{FF2B5EF4-FFF2-40B4-BE49-F238E27FC236}">
                <a16:creationId xmlns:a16="http://schemas.microsoft.com/office/drawing/2014/main" id="{9EEC83F2-06D3-48B8-97D6-A981A4E0E685}"/>
              </a:ext>
            </a:extLst>
          </p:cNvPr>
          <p:cNvSpPr/>
          <p:nvPr/>
        </p:nvSpPr>
        <p:spPr>
          <a:xfrm>
            <a:off x="1220516" y="2607683"/>
            <a:ext cx="194114" cy="1996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2" name="星形: 五角 1">
            <a:extLst>
              <a:ext uri="{FF2B5EF4-FFF2-40B4-BE49-F238E27FC236}">
                <a16:creationId xmlns:a16="http://schemas.microsoft.com/office/drawing/2014/main" id="{56B90419-6A62-4331-A65C-6A626475EBC4}"/>
              </a:ext>
            </a:extLst>
          </p:cNvPr>
          <p:cNvSpPr/>
          <p:nvPr/>
        </p:nvSpPr>
        <p:spPr>
          <a:xfrm>
            <a:off x="6218804" y="1084369"/>
            <a:ext cx="881743" cy="602648"/>
          </a:xfrm>
          <a:prstGeom prst="star5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21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165" y="380846"/>
            <a:ext cx="3137336" cy="6145301"/>
          </a:xfrm>
          <a:prstGeom prst="rect">
            <a:avLst/>
          </a:prstGeom>
        </p:spPr>
      </p:pic>
      <p:sp>
        <p:nvSpPr>
          <p:cNvPr id="10" name="任意多边形 9"/>
          <p:cNvSpPr/>
          <p:nvPr/>
        </p:nvSpPr>
        <p:spPr>
          <a:xfrm>
            <a:off x="-58057" y="1639514"/>
            <a:ext cx="4445000" cy="1659466"/>
          </a:xfrm>
          <a:custGeom>
            <a:avLst/>
            <a:gdLst>
              <a:gd name="connsiteX0" fmla="*/ 0 w 4445000"/>
              <a:gd name="connsiteY0" fmla="*/ 1659466 h 1659466"/>
              <a:gd name="connsiteX1" fmla="*/ 2472267 w 4445000"/>
              <a:gd name="connsiteY1" fmla="*/ 0 h 1659466"/>
              <a:gd name="connsiteX2" fmla="*/ 4445000 w 4445000"/>
              <a:gd name="connsiteY2" fmla="*/ 0 h 1659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5000" h="1659466">
                <a:moveTo>
                  <a:pt x="0" y="1659466"/>
                </a:moveTo>
                <a:lnTo>
                  <a:pt x="2472267" y="0"/>
                </a:lnTo>
                <a:lnTo>
                  <a:pt x="444500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-58057" y="2714780"/>
            <a:ext cx="4394200" cy="592667"/>
          </a:xfrm>
          <a:custGeom>
            <a:avLst/>
            <a:gdLst>
              <a:gd name="connsiteX0" fmla="*/ 0 w 4394200"/>
              <a:gd name="connsiteY0" fmla="*/ 592667 h 592667"/>
              <a:gd name="connsiteX1" fmla="*/ 2912533 w 4394200"/>
              <a:gd name="connsiteY1" fmla="*/ 0 h 592667"/>
              <a:gd name="connsiteX2" fmla="*/ 4394200 w 4394200"/>
              <a:gd name="connsiteY2" fmla="*/ 0 h 59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94200" h="592667">
                <a:moveTo>
                  <a:pt x="0" y="592667"/>
                </a:moveTo>
                <a:lnTo>
                  <a:pt x="2912533" y="0"/>
                </a:lnTo>
                <a:lnTo>
                  <a:pt x="439420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 flipV="1">
            <a:off x="-58057" y="3272972"/>
            <a:ext cx="4486729" cy="2751667"/>
            <a:chOff x="-25400" y="702733"/>
            <a:chExt cx="4470400" cy="2751667"/>
          </a:xfrm>
        </p:grpSpPr>
        <p:sp>
          <p:nvSpPr>
            <p:cNvPr id="14" name="任意多边形 13"/>
            <p:cNvSpPr/>
            <p:nvPr/>
          </p:nvSpPr>
          <p:spPr>
            <a:xfrm>
              <a:off x="-8467" y="702733"/>
              <a:ext cx="4453467" cy="2743200"/>
            </a:xfrm>
            <a:custGeom>
              <a:avLst/>
              <a:gdLst>
                <a:gd name="connsiteX0" fmla="*/ 0 w 4453467"/>
                <a:gd name="connsiteY0" fmla="*/ 2743200 h 2743200"/>
                <a:gd name="connsiteX1" fmla="*/ 1837267 w 4453467"/>
                <a:gd name="connsiteY1" fmla="*/ 0 h 2743200"/>
                <a:gd name="connsiteX2" fmla="*/ 4453467 w 4453467"/>
                <a:gd name="connsiteY2" fmla="*/ 0 h 274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53467" h="2743200">
                  <a:moveTo>
                    <a:pt x="0" y="2743200"/>
                  </a:moveTo>
                  <a:lnTo>
                    <a:pt x="1837267" y="0"/>
                  </a:lnTo>
                  <a:lnTo>
                    <a:pt x="4453467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-25400" y="1786467"/>
              <a:ext cx="4445000" cy="1659466"/>
            </a:xfrm>
            <a:custGeom>
              <a:avLst/>
              <a:gdLst>
                <a:gd name="connsiteX0" fmla="*/ 0 w 4445000"/>
                <a:gd name="connsiteY0" fmla="*/ 1659466 h 1659466"/>
                <a:gd name="connsiteX1" fmla="*/ 2472267 w 4445000"/>
                <a:gd name="connsiteY1" fmla="*/ 0 h 1659466"/>
                <a:gd name="connsiteX2" fmla="*/ 4445000 w 4445000"/>
                <a:gd name="connsiteY2" fmla="*/ 0 h 1659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45000" h="1659466">
                  <a:moveTo>
                    <a:pt x="0" y="1659466"/>
                  </a:moveTo>
                  <a:lnTo>
                    <a:pt x="2472267" y="0"/>
                  </a:lnTo>
                  <a:lnTo>
                    <a:pt x="444500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-25400" y="2861733"/>
              <a:ext cx="4394200" cy="592667"/>
            </a:xfrm>
            <a:custGeom>
              <a:avLst/>
              <a:gdLst>
                <a:gd name="connsiteX0" fmla="*/ 0 w 4394200"/>
                <a:gd name="connsiteY0" fmla="*/ 592667 h 592667"/>
                <a:gd name="connsiteX1" fmla="*/ 2912533 w 4394200"/>
                <a:gd name="connsiteY1" fmla="*/ 0 h 592667"/>
                <a:gd name="connsiteX2" fmla="*/ 4394200 w 4394200"/>
                <a:gd name="connsiteY2" fmla="*/ 0 h 59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94200" h="592667">
                  <a:moveTo>
                    <a:pt x="0" y="592667"/>
                  </a:moveTo>
                  <a:lnTo>
                    <a:pt x="2912533" y="0"/>
                  </a:lnTo>
                  <a:lnTo>
                    <a:pt x="439420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椭圆 17"/>
          <p:cNvSpPr/>
          <p:nvPr/>
        </p:nvSpPr>
        <p:spPr>
          <a:xfrm>
            <a:off x="4361366" y="1585514"/>
            <a:ext cx="108000" cy="108000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4361366" y="2667079"/>
            <a:ext cx="108000" cy="108000"/>
          </a:xfrm>
          <a:prstGeom prst="ellipse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4361366" y="3786847"/>
            <a:ext cx="108000" cy="108000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61366" y="4870578"/>
            <a:ext cx="108000" cy="108000"/>
          </a:xfrm>
          <a:prstGeom prst="ellipse">
            <a:avLst/>
          </a:prstGeom>
          <a:solidFill>
            <a:srgbClr val="00B0F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361366" y="5954309"/>
            <a:ext cx="108000" cy="108000"/>
          </a:xfrm>
          <a:prstGeom prst="ellipse">
            <a:avLst/>
          </a:prstGeom>
          <a:solidFill>
            <a:srgbClr val="00206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79" name="组合 78"/>
          <p:cNvGrpSpPr/>
          <p:nvPr/>
        </p:nvGrpSpPr>
        <p:grpSpPr>
          <a:xfrm>
            <a:off x="4568825" y="1373287"/>
            <a:ext cx="7365281" cy="516081"/>
            <a:chOff x="4568825" y="432404"/>
            <a:chExt cx="7365281" cy="516081"/>
          </a:xfrm>
        </p:grpSpPr>
        <p:sp>
          <p:nvSpPr>
            <p:cNvPr id="80" name="矩形 79"/>
            <p:cNvSpPr/>
            <p:nvPr/>
          </p:nvSpPr>
          <p:spPr>
            <a:xfrm>
              <a:off x="6961426" y="432404"/>
              <a:ext cx="4972680" cy="5110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latin typeface="微软雅黑" panose="020B0503020204020204" charset="-122"/>
                  <a:ea typeface="微软雅黑" panose="020B0503020204020204" charset="-122"/>
                </a:rPr>
                <a:t>All</a:t>
              </a:r>
              <a:r>
                <a:rPr lang="zh-CN" altLang="en-US" sz="1100" dirty="0"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US" altLang="zh-CN" sz="1100" dirty="0">
                  <a:latin typeface="微软雅黑" panose="020B0503020204020204" charset="-122"/>
                  <a:ea typeface="微软雅黑" panose="020B0503020204020204" charset="-122"/>
                </a:rPr>
                <a:t>links,</a:t>
              </a:r>
              <a:r>
                <a:rPr lang="zh-CN" altLang="en-US" sz="1100" dirty="0"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US" altLang="zh-CN" sz="1100" dirty="0">
                  <a:latin typeface="微软雅黑" panose="020B0503020204020204" charset="-122"/>
                  <a:ea typeface="微软雅黑" panose="020B0503020204020204" charset="-122"/>
                </a:rPr>
                <a:t>All</a:t>
              </a:r>
              <a:r>
                <a:rPr lang="zh-CN" altLang="en-US" sz="1100" dirty="0"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US" altLang="zh-CN" sz="1100" dirty="0">
                  <a:latin typeface="微软雅黑" panose="020B0503020204020204" charset="-122"/>
                  <a:ea typeface="微软雅黑" panose="020B0503020204020204" charset="-122"/>
                </a:rPr>
                <a:t>forms, Cookies, HTML/CSS, Databases, etc.</a:t>
              </a: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latin typeface="微软雅黑" panose="020B0503020204020204" charset="-122"/>
                  <a:ea typeface="微软雅黑" panose="020B0503020204020204" charset="-122"/>
                </a:rPr>
                <a:t>Smoke testing, Integration, Regression </a:t>
              </a:r>
              <a:endParaRPr lang="zh-CN" altLang="en-US" sz="11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81" name="组合 80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83" name="矩形 82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椭圆 86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2" name="矩形 81"/>
            <p:cNvSpPr/>
            <p:nvPr/>
          </p:nvSpPr>
          <p:spPr>
            <a:xfrm>
              <a:off x="4677733" y="513965"/>
              <a:ext cx="20139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Functional</a:t>
              </a:r>
              <a:r>
                <a:rPr lang="zh-CN" altLang="en-US" dirty="0"/>
                <a:t> </a:t>
              </a:r>
              <a:r>
                <a:rPr lang="en-US" altLang="zh-CN" dirty="0"/>
                <a:t>Testing</a:t>
              </a:r>
              <a:endParaRPr lang="zh-CN" altLang="en-US" dirty="0"/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4568825" y="2369941"/>
            <a:ext cx="7365280" cy="731098"/>
            <a:chOff x="4568825" y="323685"/>
            <a:chExt cx="7365280" cy="731098"/>
          </a:xfrm>
        </p:grpSpPr>
        <p:sp>
          <p:nvSpPr>
            <p:cNvPr id="89" name="矩形 88"/>
            <p:cNvSpPr/>
            <p:nvPr/>
          </p:nvSpPr>
          <p:spPr>
            <a:xfrm>
              <a:off x="6961425" y="323685"/>
              <a:ext cx="4972680" cy="7310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latin typeface="微软雅黑" panose="020B0503020204020204" charset="-122"/>
                  <a:ea typeface="微软雅黑" panose="020B0503020204020204" charset="-122"/>
                </a:rPr>
                <a:t>Browser based</a:t>
              </a: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latin typeface="微软雅黑" panose="020B0503020204020204" charset="-122"/>
                  <a:ea typeface="微软雅黑" panose="020B0503020204020204" charset="-122"/>
                </a:rPr>
                <a:t>Operation Environment based</a:t>
              </a: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latin typeface="微软雅黑" panose="020B0503020204020204" charset="-122"/>
                  <a:ea typeface="微软雅黑" panose="020B0503020204020204" charset="-122"/>
                </a:rPr>
                <a:t>Device based</a:t>
              </a:r>
              <a:endParaRPr lang="zh-CN" altLang="en-US" sz="11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90" name="组合 89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92" name="矩形 91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椭圆 94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1" name="矩形 90"/>
            <p:cNvSpPr/>
            <p:nvPr/>
          </p:nvSpPr>
          <p:spPr>
            <a:xfrm>
              <a:off x="4620585" y="513965"/>
              <a:ext cx="23187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Compatibility</a:t>
              </a:r>
              <a:r>
                <a:rPr lang="zh-CN" altLang="en-US" dirty="0"/>
                <a:t> </a:t>
              </a:r>
              <a:r>
                <a:rPr lang="en-US" altLang="zh-CN" dirty="0"/>
                <a:t>Testing</a:t>
              </a:r>
              <a:endParaRPr lang="zh-CN" altLang="en-US" dirty="0"/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4568825" y="3460320"/>
            <a:ext cx="7365281" cy="731098"/>
            <a:chOff x="4568825" y="318104"/>
            <a:chExt cx="7365281" cy="731098"/>
          </a:xfrm>
        </p:grpSpPr>
        <p:sp>
          <p:nvSpPr>
            <p:cNvPr id="98" name="矩形 97"/>
            <p:cNvSpPr/>
            <p:nvPr/>
          </p:nvSpPr>
          <p:spPr>
            <a:xfrm>
              <a:off x="6961426" y="318104"/>
              <a:ext cx="4972680" cy="7310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latin typeface="微软雅黑" panose="020B0503020204020204" charset="-122"/>
                  <a:ea typeface="微软雅黑" panose="020B0503020204020204" charset="-122"/>
                </a:rPr>
                <a:t>Floorplan</a:t>
              </a: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latin typeface="微软雅黑" panose="020B0503020204020204" charset="-122"/>
                  <a:ea typeface="微软雅黑" panose="020B0503020204020204" charset="-122"/>
                </a:rPr>
                <a:t>Text info, Font, All Fields (</a:t>
              </a:r>
              <a:r>
                <a:rPr lang="en-US" altLang="zh-CN" sz="1100" dirty="0" err="1">
                  <a:latin typeface="微软雅黑" panose="020B0503020204020204" charset="-122"/>
                  <a:ea typeface="微软雅黑" panose="020B0503020204020204" charset="-122"/>
                </a:rPr>
                <a:t>TextBox</a:t>
              </a:r>
              <a:r>
                <a:rPr lang="en-US" altLang="zh-CN" sz="1100" dirty="0">
                  <a:latin typeface="微软雅黑" panose="020B0503020204020204" charset="-122"/>
                  <a:ea typeface="微软雅黑" panose="020B0503020204020204" charset="-122"/>
                </a:rPr>
                <a:t>, Dropdown, Button, Bar, Tab)</a:t>
              </a: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latin typeface="微软雅黑" panose="020B0503020204020204" charset="-122"/>
                  <a:ea typeface="微软雅黑" panose="020B0503020204020204" charset="-122"/>
                </a:rPr>
                <a:t>Useful/Findable/Accessible/Usable/Desirable</a:t>
              </a:r>
              <a:endParaRPr lang="zh-CN" altLang="en-US" sz="11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99" name="组合 98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101" name="矩形 100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椭圆 102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0" name="矩形 99"/>
            <p:cNvSpPr/>
            <p:nvPr/>
          </p:nvSpPr>
          <p:spPr>
            <a:xfrm>
              <a:off x="4677733" y="513965"/>
              <a:ext cx="18312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Usability</a:t>
              </a:r>
              <a:r>
                <a:rPr lang="zh-CN" altLang="en-US" dirty="0"/>
                <a:t> </a:t>
              </a:r>
              <a:r>
                <a:rPr lang="en-US" altLang="zh-CN" dirty="0"/>
                <a:t>Testing</a:t>
              </a:r>
              <a:endParaRPr lang="zh-CN" altLang="en-US" dirty="0"/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4568825" y="4539784"/>
            <a:ext cx="7365281" cy="731098"/>
            <a:chOff x="4568825" y="309940"/>
            <a:chExt cx="7365281" cy="731098"/>
          </a:xfrm>
        </p:grpSpPr>
        <p:sp>
          <p:nvSpPr>
            <p:cNvPr id="107" name="矩形 106"/>
            <p:cNvSpPr/>
            <p:nvPr/>
          </p:nvSpPr>
          <p:spPr>
            <a:xfrm>
              <a:off x="6961426" y="309940"/>
              <a:ext cx="4972680" cy="7310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latin typeface="微软雅黑" panose="020B0503020204020204" charset="-122"/>
                  <a:ea typeface="微软雅黑" panose="020B0503020204020204" charset="-122"/>
                </a:rPr>
                <a:t>Speed</a:t>
              </a: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latin typeface="微软雅黑" panose="020B0503020204020204" charset="-122"/>
                  <a:ea typeface="微软雅黑" panose="020B0503020204020204" charset="-122"/>
                </a:rPr>
                <a:t>Scalability</a:t>
              </a: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latin typeface="微软雅黑" panose="020B0503020204020204" charset="-122"/>
                  <a:ea typeface="微软雅黑" panose="020B0503020204020204" charset="-122"/>
                </a:rPr>
                <a:t>Stability</a:t>
              </a:r>
              <a:endParaRPr lang="zh-CN" altLang="en-US" sz="11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108" name="组合 107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110" name="矩形 109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椭圆 110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9" name="矩形 108"/>
            <p:cNvSpPr/>
            <p:nvPr/>
          </p:nvSpPr>
          <p:spPr>
            <a:xfrm>
              <a:off x="4677733" y="513965"/>
              <a:ext cx="22481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Performance</a:t>
              </a:r>
              <a:r>
                <a:rPr lang="zh-CN" altLang="en-US" dirty="0"/>
                <a:t> </a:t>
              </a:r>
              <a:r>
                <a:rPr lang="en-US" altLang="zh-CN" dirty="0"/>
                <a:t>Testing</a:t>
              </a:r>
              <a:endParaRPr lang="zh-CN" altLang="en-US" dirty="0"/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4568825" y="5742085"/>
            <a:ext cx="7365281" cy="516081"/>
            <a:chOff x="4568825" y="432404"/>
            <a:chExt cx="7365281" cy="516081"/>
          </a:xfrm>
        </p:grpSpPr>
        <p:sp>
          <p:nvSpPr>
            <p:cNvPr id="116" name="矩形 115"/>
            <p:cNvSpPr/>
            <p:nvPr/>
          </p:nvSpPr>
          <p:spPr>
            <a:xfrm>
              <a:off x="6961426" y="432404"/>
              <a:ext cx="4972680" cy="5110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latin typeface="微软雅黑" panose="020B0503020204020204" charset="-122"/>
                  <a:ea typeface="微软雅黑" panose="020B0503020204020204" charset="-122"/>
                </a:rPr>
                <a:t>URL</a:t>
              </a:r>
              <a:r>
                <a:rPr lang="zh-CN" altLang="en-US" sz="1100" dirty="0"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US" altLang="zh-CN" sz="1100" dirty="0">
                  <a:latin typeface="微软雅黑" panose="020B0503020204020204" charset="-122"/>
                  <a:ea typeface="微软雅黑" panose="020B0503020204020204" charset="-122"/>
                </a:rPr>
                <a:t>Operation/ID Authentication</a:t>
              </a: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latin typeface="微软雅黑" panose="020B0503020204020204" charset="-122"/>
                  <a:ea typeface="微软雅黑" panose="020B0503020204020204" charset="-122"/>
                </a:rPr>
                <a:t>Web server/application Protection and Identification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endPara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117" name="组合 116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119" name="矩形 118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椭圆 122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8" name="矩形 117"/>
            <p:cNvSpPr/>
            <p:nvPr/>
          </p:nvSpPr>
          <p:spPr>
            <a:xfrm>
              <a:off x="4677733" y="513965"/>
              <a:ext cx="17702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Security</a:t>
              </a:r>
              <a:r>
                <a:rPr lang="zh-CN" altLang="en-US" dirty="0"/>
                <a:t> </a:t>
              </a:r>
              <a:r>
                <a:rPr lang="en-US" altLang="zh-CN" dirty="0"/>
                <a:t>Testing</a:t>
              </a:r>
              <a:endParaRPr lang="zh-CN" altLang="en-US" dirty="0"/>
            </a:p>
          </p:txBody>
        </p:sp>
      </p:grpSp>
      <p:sp>
        <p:nvSpPr>
          <p:cNvPr id="125" name="文本框 124"/>
          <p:cNvSpPr txBox="1"/>
          <p:nvPr/>
        </p:nvSpPr>
        <p:spPr>
          <a:xfrm>
            <a:off x="4013200" y="1377047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1</a:t>
            </a:r>
            <a:endParaRPr lang="zh-CN" altLang="en-US" sz="2800" dirty="0"/>
          </a:p>
        </p:txBody>
      </p:sp>
      <p:sp>
        <p:nvSpPr>
          <p:cNvPr id="126" name="文本框 125"/>
          <p:cNvSpPr txBox="1"/>
          <p:nvPr/>
        </p:nvSpPr>
        <p:spPr>
          <a:xfrm>
            <a:off x="4013200" y="2469247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2</a:t>
            </a:r>
            <a:endParaRPr lang="zh-CN" altLang="en-US" sz="2800" dirty="0"/>
          </a:p>
        </p:txBody>
      </p:sp>
      <p:sp>
        <p:nvSpPr>
          <p:cNvPr id="127" name="文本框 126"/>
          <p:cNvSpPr txBox="1"/>
          <p:nvPr/>
        </p:nvSpPr>
        <p:spPr>
          <a:xfrm>
            <a:off x="4013200" y="3561447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3</a:t>
            </a:r>
            <a:endParaRPr lang="zh-CN" altLang="en-US" sz="2800" dirty="0"/>
          </a:p>
        </p:txBody>
      </p:sp>
      <p:sp>
        <p:nvSpPr>
          <p:cNvPr id="128" name="文本框 127"/>
          <p:cNvSpPr txBox="1"/>
          <p:nvPr/>
        </p:nvSpPr>
        <p:spPr>
          <a:xfrm>
            <a:off x="4013200" y="4653647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4</a:t>
            </a:r>
            <a:endParaRPr lang="zh-CN" altLang="en-US" sz="2800" dirty="0"/>
          </a:p>
        </p:txBody>
      </p:sp>
      <p:sp>
        <p:nvSpPr>
          <p:cNvPr id="129" name="文本框 128"/>
          <p:cNvSpPr txBox="1"/>
          <p:nvPr/>
        </p:nvSpPr>
        <p:spPr>
          <a:xfrm>
            <a:off x="4013200" y="5745847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5</a:t>
            </a:r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8468" y="2288313"/>
            <a:ext cx="1002201" cy="1987468"/>
          </a:xfrm>
          <a:prstGeom prst="rect">
            <a:avLst/>
          </a:prstGeom>
        </p:spPr>
      </p:pic>
      <p:sp>
        <p:nvSpPr>
          <p:cNvPr id="130" name="矩形 129">
            <a:extLst>
              <a:ext uri="{FF2B5EF4-FFF2-40B4-BE49-F238E27FC236}">
                <a16:creationId xmlns:a16="http://schemas.microsoft.com/office/drawing/2014/main" id="{79E8AEA3-CB4F-42AF-B413-5B146923BC6F}"/>
              </a:ext>
            </a:extLst>
          </p:cNvPr>
          <p:cNvSpPr/>
          <p:nvPr/>
        </p:nvSpPr>
        <p:spPr>
          <a:xfrm>
            <a:off x="94528" y="217901"/>
            <a:ext cx="53413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General Web Testing Guidance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1241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CB9F84D4-06EF-4EF4-A3C8-BEF7571E1C06}"/>
              </a:ext>
            </a:extLst>
          </p:cNvPr>
          <p:cNvSpPr/>
          <p:nvPr/>
        </p:nvSpPr>
        <p:spPr>
          <a:xfrm>
            <a:off x="481693" y="100082"/>
            <a:ext cx="18582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/>
              <a:t>Agenda</a:t>
            </a:r>
            <a:endParaRPr lang="zh-CN" altLang="en-US" sz="1400" b="1" dirty="0"/>
          </a:p>
        </p:txBody>
      </p:sp>
      <p:grpSp>
        <p:nvGrpSpPr>
          <p:cNvPr id="13" name="组合 12"/>
          <p:cNvGrpSpPr/>
          <p:nvPr/>
        </p:nvGrpSpPr>
        <p:grpSpPr>
          <a:xfrm>
            <a:off x="1552593" y="1177121"/>
            <a:ext cx="4543407" cy="509896"/>
            <a:chOff x="888096" y="1000203"/>
            <a:chExt cx="4259825" cy="944066"/>
          </a:xfrm>
        </p:grpSpPr>
        <p:sp>
          <p:nvSpPr>
            <p:cNvPr id="5" name="矩形 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1544978" y="1206003"/>
            <a:ext cx="46035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General Web Testing Guidance</a:t>
            </a:r>
            <a:endParaRPr lang="zh-CN" altLang="en-US" sz="2400" b="1" dirty="0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B9C4596C-BF18-40AA-8C3B-AA5473E0F6E3}"/>
              </a:ext>
            </a:extLst>
          </p:cNvPr>
          <p:cNvSpPr/>
          <p:nvPr/>
        </p:nvSpPr>
        <p:spPr>
          <a:xfrm>
            <a:off x="1218308" y="1348312"/>
            <a:ext cx="194114" cy="1996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76F9D73F-9888-4DF0-A851-CB9E72529F4D}"/>
              </a:ext>
            </a:extLst>
          </p:cNvPr>
          <p:cNvGrpSpPr/>
          <p:nvPr/>
        </p:nvGrpSpPr>
        <p:grpSpPr>
          <a:xfrm>
            <a:off x="1551282" y="2456192"/>
            <a:ext cx="6127998" cy="509896"/>
            <a:chOff x="888096" y="1000203"/>
            <a:chExt cx="4259825" cy="944066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30824F7F-02F5-48C9-94AA-EEC8E817F9A2}"/>
                </a:ext>
              </a:extLst>
            </p:cNvPr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43F2B2CA-338F-444F-AA3A-2C5A517B71F8}"/>
                </a:ext>
              </a:extLst>
            </p:cNvPr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A6B3CA20-E8F8-41C9-ADAC-94F0688CF3B6}"/>
                </a:ext>
              </a:extLst>
            </p:cNvPr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165B86FC-9463-41B4-B54B-8C0FAB153030}"/>
                </a:ext>
              </a:extLst>
            </p:cNvPr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1CAC581A-130C-4BFB-A5BA-8FB7B4C8ACAB}"/>
                </a:ext>
              </a:extLst>
            </p:cNvPr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7" name="矩形 46">
            <a:extLst>
              <a:ext uri="{FF2B5EF4-FFF2-40B4-BE49-F238E27FC236}">
                <a16:creationId xmlns:a16="http://schemas.microsoft.com/office/drawing/2014/main" id="{7828C80F-BC2C-461A-95C3-29B0E62B46C1}"/>
              </a:ext>
            </a:extLst>
          </p:cNvPr>
          <p:cNvSpPr/>
          <p:nvPr/>
        </p:nvSpPr>
        <p:spPr>
          <a:xfrm>
            <a:off x="1543667" y="2485074"/>
            <a:ext cx="62368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Strategy for </a:t>
            </a:r>
            <a:r>
              <a:rPr lang="en-US" altLang="zh-CN" sz="2400" b="1" dirty="0" err="1"/>
              <a:t>Campsited</a:t>
            </a:r>
            <a:r>
              <a:rPr lang="en-US" altLang="zh-CN" sz="2400" b="1" dirty="0"/>
              <a:t> Web Testing</a:t>
            </a:r>
            <a:endParaRPr lang="zh-CN" altLang="en-US" sz="2400" b="1" dirty="0"/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93C9F177-2AC0-4CA6-8DCE-64389534FF0F}"/>
              </a:ext>
            </a:extLst>
          </p:cNvPr>
          <p:cNvGrpSpPr/>
          <p:nvPr/>
        </p:nvGrpSpPr>
        <p:grpSpPr>
          <a:xfrm>
            <a:off x="1219619" y="3759801"/>
            <a:ext cx="4877692" cy="509896"/>
            <a:chOff x="1218307" y="941522"/>
            <a:chExt cx="4877692" cy="509896"/>
          </a:xfrm>
        </p:grpSpPr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B5EA6CBA-BBA9-4451-AFD9-B2990C5CC31A}"/>
                </a:ext>
              </a:extLst>
            </p:cNvPr>
            <p:cNvGrpSpPr/>
            <p:nvPr/>
          </p:nvGrpSpPr>
          <p:grpSpPr>
            <a:xfrm>
              <a:off x="1552592" y="941522"/>
              <a:ext cx="4543407" cy="509896"/>
              <a:chOff x="888096" y="1000203"/>
              <a:chExt cx="4259825" cy="944066"/>
            </a:xfrm>
          </p:grpSpPr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644D336C-965F-40DA-A72E-5F224557B197}"/>
                  </a:ext>
                </a:extLst>
              </p:cNvPr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406FA21D-0583-4D4B-AB9A-98976A3D35D8}"/>
                  </a:ext>
                </a:extLst>
              </p:cNvPr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98736BB8-9784-40B1-8814-AD1DA2C62A69}"/>
                  </a:ext>
                </a:extLst>
              </p:cNvPr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5CF94D82-D5D6-4793-844A-0EE408FA773D}"/>
                  </a:ext>
                </a:extLst>
              </p:cNvPr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56A0151D-E97A-45EA-AEFF-DB66F48E2177}"/>
                  </a:ext>
                </a:extLst>
              </p:cNvPr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977E57C2-29F4-4A8E-A38D-4D1542B5D970}"/>
                </a:ext>
              </a:extLst>
            </p:cNvPr>
            <p:cNvSpPr/>
            <p:nvPr/>
          </p:nvSpPr>
          <p:spPr>
            <a:xfrm>
              <a:off x="1544977" y="970404"/>
              <a:ext cx="455022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/>
                <a:t>“Selenium + Python” Solution</a:t>
              </a:r>
              <a:endParaRPr lang="zh-CN" altLang="en-US" sz="2400" b="1" dirty="0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AA706FE1-5C7D-4F38-9E4F-7E0F0AA589C9}"/>
                </a:ext>
              </a:extLst>
            </p:cNvPr>
            <p:cNvSpPr/>
            <p:nvPr/>
          </p:nvSpPr>
          <p:spPr>
            <a:xfrm>
              <a:off x="1218307" y="1112713"/>
              <a:ext cx="194114" cy="1996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4400"/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F789864F-BEE6-468C-BD0A-8078D7A89106}"/>
              </a:ext>
            </a:extLst>
          </p:cNvPr>
          <p:cNvGrpSpPr/>
          <p:nvPr/>
        </p:nvGrpSpPr>
        <p:grpSpPr>
          <a:xfrm>
            <a:off x="1218308" y="5038872"/>
            <a:ext cx="4877692" cy="509896"/>
            <a:chOff x="1218307" y="941522"/>
            <a:chExt cx="4877692" cy="509896"/>
          </a:xfrm>
        </p:grpSpPr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2B88FC81-D719-4054-BB20-0C5E997E0BAD}"/>
                </a:ext>
              </a:extLst>
            </p:cNvPr>
            <p:cNvGrpSpPr/>
            <p:nvPr/>
          </p:nvGrpSpPr>
          <p:grpSpPr>
            <a:xfrm>
              <a:off x="1552592" y="941522"/>
              <a:ext cx="4543407" cy="509896"/>
              <a:chOff x="888096" y="1000203"/>
              <a:chExt cx="4259825" cy="944066"/>
            </a:xfrm>
          </p:grpSpPr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FAADEFDC-F61A-4328-AF94-CC3C90CDAB3C}"/>
                  </a:ext>
                </a:extLst>
              </p:cNvPr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>
                <a:extLst>
                  <a:ext uri="{FF2B5EF4-FFF2-40B4-BE49-F238E27FC236}">
                    <a16:creationId xmlns:a16="http://schemas.microsoft.com/office/drawing/2014/main" id="{D230D429-5D1C-447B-A6E7-230038A54967}"/>
                  </a:ext>
                </a:extLst>
              </p:cNvPr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308285ED-82A6-400F-8E26-D69763F602C1}"/>
                  </a:ext>
                </a:extLst>
              </p:cNvPr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652AA1AB-6E91-4EF1-B60E-D6F95A809A66}"/>
                  </a:ext>
                </a:extLst>
              </p:cNvPr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>
                <a:extLst>
                  <a:ext uri="{FF2B5EF4-FFF2-40B4-BE49-F238E27FC236}">
                    <a16:creationId xmlns:a16="http://schemas.microsoft.com/office/drawing/2014/main" id="{C19BEA50-BDBC-4A81-8237-78BDC3EA5736}"/>
                  </a:ext>
                </a:extLst>
              </p:cNvPr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4F3DD02A-0F28-47B4-9B51-2CC6BE4D65B3}"/>
                </a:ext>
              </a:extLst>
            </p:cNvPr>
            <p:cNvSpPr/>
            <p:nvPr/>
          </p:nvSpPr>
          <p:spPr>
            <a:xfrm>
              <a:off x="1544977" y="970404"/>
              <a:ext cx="369658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/>
                <a:t>Work Plan and Schedule</a:t>
              </a:r>
              <a:endParaRPr lang="zh-CN" altLang="en-US" sz="2400" b="1" dirty="0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5FB3A19B-C0D5-4635-BDE7-EE37721EC693}"/>
                </a:ext>
              </a:extLst>
            </p:cNvPr>
            <p:cNvSpPr/>
            <p:nvPr/>
          </p:nvSpPr>
          <p:spPr>
            <a:xfrm>
              <a:off x="1218307" y="1112713"/>
              <a:ext cx="194114" cy="1996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4400"/>
            </a:p>
          </p:txBody>
        </p:sp>
      </p:grpSp>
      <p:sp>
        <p:nvSpPr>
          <p:cNvPr id="72" name="椭圆 71">
            <a:extLst>
              <a:ext uri="{FF2B5EF4-FFF2-40B4-BE49-F238E27FC236}">
                <a16:creationId xmlns:a16="http://schemas.microsoft.com/office/drawing/2014/main" id="{9EEC83F2-06D3-48B8-97D6-A981A4E0E685}"/>
              </a:ext>
            </a:extLst>
          </p:cNvPr>
          <p:cNvSpPr/>
          <p:nvPr/>
        </p:nvSpPr>
        <p:spPr>
          <a:xfrm>
            <a:off x="1220516" y="2607683"/>
            <a:ext cx="194114" cy="1996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37" name="星形: 五角 36">
            <a:extLst>
              <a:ext uri="{FF2B5EF4-FFF2-40B4-BE49-F238E27FC236}">
                <a16:creationId xmlns:a16="http://schemas.microsoft.com/office/drawing/2014/main" id="{9670A28F-60F8-4ED5-BDF4-2496DA858700}"/>
              </a:ext>
            </a:extLst>
          </p:cNvPr>
          <p:cNvSpPr/>
          <p:nvPr/>
        </p:nvSpPr>
        <p:spPr>
          <a:xfrm>
            <a:off x="7909602" y="2363440"/>
            <a:ext cx="881743" cy="602648"/>
          </a:xfrm>
          <a:prstGeom prst="star5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66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2541806"/>
            <a:ext cx="12192000" cy="2110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6" name="等腰三角形 5"/>
          <p:cNvSpPr/>
          <p:nvPr/>
        </p:nvSpPr>
        <p:spPr>
          <a:xfrm>
            <a:off x="-211666" y="2167312"/>
            <a:ext cx="1056391" cy="910682"/>
          </a:xfrm>
          <a:prstGeom prst="triangl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>
            <a:off x="844725" y="2188700"/>
            <a:ext cx="1056391" cy="910682"/>
          </a:xfrm>
          <a:prstGeom prst="triangl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>
            <a:off x="1909234" y="2186841"/>
            <a:ext cx="1056391" cy="910682"/>
          </a:xfrm>
          <a:prstGeom prst="triangl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>
            <a:off x="2976034" y="2186841"/>
            <a:ext cx="1056391" cy="910682"/>
          </a:xfrm>
          <a:prstGeom prst="triangl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>
            <a:off x="4042834" y="2186841"/>
            <a:ext cx="1056391" cy="910682"/>
          </a:xfrm>
          <a:prstGeom prst="triangl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>
            <a:off x="5109634" y="2186841"/>
            <a:ext cx="1056391" cy="910682"/>
          </a:xfrm>
          <a:prstGeom prst="triangl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>
            <a:off x="6176434" y="2186841"/>
            <a:ext cx="1056391" cy="910682"/>
          </a:xfrm>
          <a:prstGeom prst="triangl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>
            <a:off x="7243234" y="2186841"/>
            <a:ext cx="1056391" cy="910682"/>
          </a:xfrm>
          <a:prstGeom prst="triangl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>
            <a:off x="8310034" y="2186841"/>
            <a:ext cx="1056391" cy="910682"/>
          </a:xfrm>
          <a:prstGeom prst="triangl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>
            <a:off x="9376834" y="2186841"/>
            <a:ext cx="1056391" cy="910682"/>
          </a:xfrm>
          <a:prstGeom prst="triangl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>
            <a:off x="10443634" y="2186841"/>
            <a:ext cx="1056391" cy="910682"/>
          </a:xfrm>
          <a:prstGeom prst="triangl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>
            <a:off x="11510434" y="2186841"/>
            <a:ext cx="1056391" cy="910682"/>
          </a:xfrm>
          <a:prstGeom prst="triangl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-211666" y="3717448"/>
            <a:ext cx="1277849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 flipH="1">
            <a:off x="258956" y="2129268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flipH="1">
            <a:off x="787152" y="3039776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1320800" y="2124528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flipH="1">
            <a:off x="2387600" y="2124528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 flipH="1">
            <a:off x="3454400" y="2124528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flipH="1">
            <a:off x="4521200" y="2124528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flipH="1">
            <a:off x="5588000" y="2124528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 flipH="1">
            <a:off x="6654800" y="2124528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 flipH="1">
            <a:off x="7721600" y="2124528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 flipH="1">
            <a:off x="8788400" y="2124528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 flipH="1">
            <a:off x="9855200" y="2124528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 flipH="1">
            <a:off x="10922000" y="2124528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 flipH="1">
            <a:off x="11988800" y="2124528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 flipH="1">
            <a:off x="1854200" y="3038928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 flipH="1">
            <a:off x="2921000" y="3038928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 flipH="1">
            <a:off x="3987800" y="3038928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 flipH="1">
            <a:off x="5054600" y="3038928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 flipH="1">
            <a:off x="6121400" y="3038928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 flipH="1">
            <a:off x="7188200" y="3038928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 flipH="1">
            <a:off x="8255000" y="3038928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 flipH="1">
            <a:off x="9321800" y="3038928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 flipH="1">
            <a:off x="10388600" y="3038928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 flipH="1">
            <a:off x="11455400" y="3038928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D15D5DDA-FAE0-42E4-A572-3456368F1D16}"/>
              </a:ext>
            </a:extLst>
          </p:cNvPr>
          <p:cNvSpPr/>
          <p:nvPr/>
        </p:nvSpPr>
        <p:spPr>
          <a:xfrm>
            <a:off x="94528" y="217901"/>
            <a:ext cx="83492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Strategy for </a:t>
            </a:r>
            <a:r>
              <a:rPr lang="en-US" altLang="zh-CN" sz="2800" b="1" dirty="0" err="1"/>
              <a:t>Campsited</a:t>
            </a:r>
            <a:r>
              <a:rPr lang="en-US" altLang="zh-CN" sz="2800" b="1" dirty="0"/>
              <a:t> Web Testing -- Overview</a:t>
            </a:r>
            <a:endParaRPr lang="zh-CN" altLang="en-US" sz="2800" b="1" dirty="0"/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4323CE74-6907-4E6A-84A3-B87974E72FA8}"/>
              </a:ext>
            </a:extLst>
          </p:cNvPr>
          <p:cNvSpPr/>
          <p:nvPr/>
        </p:nvSpPr>
        <p:spPr>
          <a:xfrm>
            <a:off x="1" y="2459273"/>
            <a:ext cx="12224310" cy="365818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A3DB6C2-CC4A-44AE-93AF-5F46B008A061}"/>
              </a:ext>
            </a:extLst>
          </p:cNvPr>
          <p:cNvGrpSpPr/>
          <p:nvPr/>
        </p:nvGrpSpPr>
        <p:grpSpPr>
          <a:xfrm>
            <a:off x="2839228" y="992546"/>
            <a:ext cx="1743891" cy="1136722"/>
            <a:chOff x="1907479" y="3425865"/>
            <a:chExt cx="2300757" cy="1136722"/>
          </a:xfrm>
        </p:grpSpPr>
        <p:grpSp>
          <p:nvGrpSpPr>
            <p:cNvPr id="80" name="组合 79"/>
            <p:cNvGrpSpPr/>
            <p:nvPr/>
          </p:nvGrpSpPr>
          <p:grpSpPr>
            <a:xfrm>
              <a:off x="1907479" y="3425865"/>
              <a:ext cx="2300757" cy="1136722"/>
              <a:chOff x="1356175" y="1093399"/>
              <a:chExt cx="2300757" cy="1589432"/>
            </a:xfrm>
          </p:grpSpPr>
          <p:sp>
            <p:nvSpPr>
              <p:cNvPr id="81" name="矩形 80"/>
              <p:cNvSpPr/>
              <p:nvPr/>
            </p:nvSpPr>
            <p:spPr>
              <a:xfrm>
                <a:off x="1368667" y="1118935"/>
                <a:ext cx="2268157" cy="154954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/>
              <p:cNvSpPr/>
              <p:nvPr/>
            </p:nvSpPr>
            <p:spPr>
              <a:xfrm>
                <a:off x="1356175" y="1093399"/>
                <a:ext cx="38888" cy="3888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椭圆 82"/>
              <p:cNvSpPr/>
              <p:nvPr/>
            </p:nvSpPr>
            <p:spPr>
              <a:xfrm>
                <a:off x="1356175" y="2643943"/>
                <a:ext cx="38888" cy="3888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/>
              <p:nvPr/>
            </p:nvSpPr>
            <p:spPr>
              <a:xfrm>
                <a:off x="3618044" y="2643943"/>
                <a:ext cx="38888" cy="3888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/>
              <p:nvPr/>
            </p:nvSpPr>
            <p:spPr>
              <a:xfrm>
                <a:off x="3617381" y="1098493"/>
                <a:ext cx="38888" cy="3888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191D3D8A-C265-4BE9-B975-DA25634BF69A}"/>
                </a:ext>
              </a:extLst>
            </p:cNvPr>
            <p:cNvSpPr txBox="1"/>
            <p:nvPr/>
          </p:nvSpPr>
          <p:spPr>
            <a:xfrm>
              <a:off x="1942890" y="3695812"/>
              <a:ext cx="22223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Compatibility Testing</a:t>
              </a:r>
              <a:endParaRPr lang="zh-CN" altLang="en-US" b="1" dirty="0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941D1D22-870F-46A9-98C7-07F4855C95C0}"/>
              </a:ext>
            </a:extLst>
          </p:cNvPr>
          <p:cNvGrpSpPr/>
          <p:nvPr/>
        </p:nvGrpSpPr>
        <p:grpSpPr>
          <a:xfrm>
            <a:off x="510773" y="991782"/>
            <a:ext cx="1743891" cy="1136722"/>
            <a:chOff x="1907479" y="3425865"/>
            <a:chExt cx="2300757" cy="1136722"/>
          </a:xfrm>
        </p:grpSpPr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DCAEC73B-F830-4946-9687-C1D3BA62E4B5}"/>
                </a:ext>
              </a:extLst>
            </p:cNvPr>
            <p:cNvGrpSpPr/>
            <p:nvPr/>
          </p:nvGrpSpPr>
          <p:grpSpPr>
            <a:xfrm>
              <a:off x="1907479" y="3425865"/>
              <a:ext cx="2300757" cy="1136722"/>
              <a:chOff x="1356175" y="1093399"/>
              <a:chExt cx="2300757" cy="1589432"/>
            </a:xfrm>
          </p:grpSpPr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74DEE8E9-1222-4ADE-A50D-2E265426B5E5}"/>
                  </a:ext>
                </a:extLst>
              </p:cNvPr>
              <p:cNvSpPr/>
              <p:nvPr/>
            </p:nvSpPr>
            <p:spPr>
              <a:xfrm>
                <a:off x="1368667" y="1118935"/>
                <a:ext cx="2268157" cy="154954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>
                <a:extLst>
                  <a:ext uri="{FF2B5EF4-FFF2-40B4-BE49-F238E27FC236}">
                    <a16:creationId xmlns:a16="http://schemas.microsoft.com/office/drawing/2014/main" id="{DE4C56F7-BBD7-4639-AC35-277406B441CC}"/>
                  </a:ext>
                </a:extLst>
              </p:cNvPr>
              <p:cNvSpPr/>
              <p:nvPr/>
            </p:nvSpPr>
            <p:spPr>
              <a:xfrm>
                <a:off x="1356175" y="1093399"/>
                <a:ext cx="38888" cy="3888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椭圆 102">
                <a:extLst>
                  <a:ext uri="{FF2B5EF4-FFF2-40B4-BE49-F238E27FC236}">
                    <a16:creationId xmlns:a16="http://schemas.microsoft.com/office/drawing/2014/main" id="{6F13B458-AC00-4700-AE8B-40EE39C0D8F2}"/>
                  </a:ext>
                </a:extLst>
              </p:cNvPr>
              <p:cNvSpPr/>
              <p:nvPr/>
            </p:nvSpPr>
            <p:spPr>
              <a:xfrm>
                <a:off x="1356175" y="2643943"/>
                <a:ext cx="38888" cy="3888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>
                <a:extLst>
                  <a:ext uri="{FF2B5EF4-FFF2-40B4-BE49-F238E27FC236}">
                    <a16:creationId xmlns:a16="http://schemas.microsoft.com/office/drawing/2014/main" id="{56BCED50-D6F5-4E1A-BFDD-0AC683BAB10A}"/>
                  </a:ext>
                </a:extLst>
              </p:cNvPr>
              <p:cNvSpPr/>
              <p:nvPr/>
            </p:nvSpPr>
            <p:spPr>
              <a:xfrm>
                <a:off x="3618044" y="2643943"/>
                <a:ext cx="38888" cy="3888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>
                <a:extLst>
                  <a:ext uri="{FF2B5EF4-FFF2-40B4-BE49-F238E27FC236}">
                    <a16:creationId xmlns:a16="http://schemas.microsoft.com/office/drawing/2014/main" id="{F972D18E-40EF-45AA-B1F1-6B37DA496D07}"/>
                  </a:ext>
                </a:extLst>
              </p:cNvPr>
              <p:cNvSpPr/>
              <p:nvPr/>
            </p:nvSpPr>
            <p:spPr>
              <a:xfrm>
                <a:off x="3617381" y="1098493"/>
                <a:ext cx="38888" cy="3888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07C14419-DE7D-454A-A66C-74723FBE0402}"/>
                </a:ext>
              </a:extLst>
            </p:cNvPr>
            <p:cNvSpPr txBox="1"/>
            <p:nvPr/>
          </p:nvSpPr>
          <p:spPr>
            <a:xfrm>
              <a:off x="1942890" y="3695812"/>
              <a:ext cx="22223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Functional Testing</a:t>
              </a:r>
              <a:endParaRPr lang="zh-CN" altLang="en-US" b="1" dirty="0"/>
            </a:p>
          </p:txBody>
        </p:sp>
      </p:grp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DA1EE4B0-3414-4B22-A754-3F4D88B226A7}"/>
              </a:ext>
            </a:extLst>
          </p:cNvPr>
          <p:cNvGrpSpPr/>
          <p:nvPr/>
        </p:nvGrpSpPr>
        <p:grpSpPr>
          <a:xfrm>
            <a:off x="5142980" y="989261"/>
            <a:ext cx="1743891" cy="1136722"/>
            <a:chOff x="1907479" y="3425865"/>
            <a:chExt cx="2300757" cy="1136722"/>
          </a:xfrm>
        </p:grpSpPr>
        <p:grpSp>
          <p:nvGrpSpPr>
            <p:cNvPr id="107" name="组合 106">
              <a:extLst>
                <a:ext uri="{FF2B5EF4-FFF2-40B4-BE49-F238E27FC236}">
                  <a16:creationId xmlns:a16="http://schemas.microsoft.com/office/drawing/2014/main" id="{B15D5A21-5331-411E-BB89-D7D603A6A851}"/>
                </a:ext>
              </a:extLst>
            </p:cNvPr>
            <p:cNvGrpSpPr/>
            <p:nvPr/>
          </p:nvGrpSpPr>
          <p:grpSpPr>
            <a:xfrm>
              <a:off x="1907479" y="3425865"/>
              <a:ext cx="2300757" cy="1136722"/>
              <a:chOff x="1356175" y="1093399"/>
              <a:chExt cx="2300757" cy="1589432"/>
            </a:xfrm>
          </p:grpSpPr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45E3D1B1-2662-4255-8B62-0196A9F8564B}"/>
                  </a:ext>
                </a:extLst>
              </p:cNvPr>
              <p:cNvSpPr/>
              <p:nvPr/>
            </p:nvSpPr>
            <p:spPr>
              <a:xfrm>
                <a:off x="1368667" y="1118935"/>
                <a:ext cx="2268157" cy="154954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3BB6C9BA-5EFF-4E97-8BCF-A2542EBF3201}"/>
                  </a:ext>
                </a:extLst>
              </p:cNvPr>
              <p:cNvSpPr/>
              <p:nvPr/>
            </p:nvSpPr>
            <p:spPr>
              <a:xfrm>
                <a:off x="1356175" y="1093399"/>
                <a:ext cx="38888" cy="3888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D793E3B4-3FC3-4772-BA90-3569CB8E22CB}"/>
                  </a:ext>
                </a:extLst>
              </p:cNvPr>
              <p:cNvSpPr/>
              <p:nvPr/>
            </p:nvSpPr>
            <p:spPr>
              <a:xfrm>
                <a:off x="1356175" y="2643943"/>
                <a:ext cx="38888" cy="3888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8602766C-523D-41B8-9BC2-20D1F6646C5D}"/>
                  </a:ext>
                </a:extLst>
              </p:cNvPr>
              <p:cNvSpPr/>
              <p:nvPr/>
            </p:nvSpPr>
            <p:spPr>
              <a:xfrm>
                <a:off x="3618044" y="2643943"/>
                <a:ext cx="38888" cy="3888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>
                <a:extLst>
                  <a:ext uri="{FF2B5EF4-FFF2-40B4-BE49-F238E27FC236}">
                    <a16:creationId xmlns:a16="http://schemas.microsoft.com/office/drawing/2014/main" id="{E3144D60-5635-4973-A5E0-ABB8B439C355}"/>
                  </a:ext>
                </a:extLst>
              </p:cNvPr>
              <p:cNvSpPr/>
              <p:nvPr/>
            </p:nvSpPr>
            <p:spPr>
              <a:xfrm>
                <a:off x="3617381" y="1098493"/>
                <a:ext cx="38888" cy="3888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EC0D80CE-4A4D-488B-8464-A76BAFE2369D}"/>
                </a:ext>
              </a:extLst>
            </p:cNvPr>
            <p:cNvSpPr txBox="1"/>
            <p:nvPr/>
          </p:nvSpPr>
          <p:spPr>
            <a:xfrm>
              <a:off x="1942890" y="3695812"/>
              <a:ext cx="22223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Usability Testing</a:t>
              </a:r>
              <a:endParaRPr lang="zh-CN" altLang="en-US" b="1" dirty="0"/>
            </a:p>
          </p:txBody>
        </p:sp>
      </p:grp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8AB38046-5285-4E6F-BBA7-4E3659B593A9}"/>
              </a:ext>
            </a:extLst>
          </p:cNvPr>
          <p:cNvGrpSpPr/>
          <p:nvPr/>
        </p:nvGrpSpPr>
        <p:grpSpPr>
          <a:xfrm>
            <a:off x="7471435" y="985007"/>
            <a:ext cx="1743891" cy="1136722"/>
            <a:chOff x="1907479" y="3425865"/>
            <a:chExt cx="2300757" cy="1136722"/>
          </a:xfrm>
        </p:grpSpPr>
        <p:grpSp>
          <p:nvGrpSpPr>
            <p:cNvPr id="118" name="组合 117">
              <a:extLst>
                <a:ext uri="{FF2B5EF4-FFF2-40B4-BE49-F238E27FC236}">
                  <a16:creationId xmlns:a16="http://schemas.microsoft.com/office/drawing/2014/main" id="{50871DAF-2C6F-4492-ACA4-2A1DDC92D2BB}"/>
                </a:ext>
              </a:extLst>
            </p:cNvPr>
            <p:cNvGrpSpPr/>
            <p:nvPr/>
          </p:nvGrpSpPr>
          <p:grpSpPr>
            <a:xfrm>
              <a:off x="1907479" y="3425865"/>
              <a:ext cx="2300757" cy="1136722"/>
              <a:chOff x="1356175" y="1093399"/>
              <a:chExt cx="2300757" cy="1589432"/>
            </a:xfrm>
          </p:grpSpPr>
          <p:sp>
            <p:nvSpPr>
              <p:cNvPr id="120" name="矩形 119">
                <a:extLst>
                  <a:ext uri="{FF2B5EF4-FFF2-40B4-BE49-F238E27FC236}">
                    <a16:creationId xmlns:a16="http://schemas.microsoft.com/office/drawing/2014/main" id="{99DB48F8-6521-4FF9-B2BD-8B5BFC5E85FB}"/>
                  </a:ext>
                </a:extLst>
              </p:cNvPr>
              <p:cNvSpPr/>
              <p:nvPr/>
            </p:nvSpPr>
            <p:spPr>
              <a:xfrm>
                <a:off x="1368667" y="1118935"/>
                <a:ext cx="2268157" cy="154954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>
                <a:extLst>
                  <a:ext uri="{FF2B5EF4-FFF2-40B4-BE49-F238E27FC236}">
                    <a16:creationId xmlns:a16="http://schemas.microsoft.com/office/drawing/2014/main" id="{9540B36E-A8DD-4C36-94EF-3E1FDBB2F20A}"/>
                  </a:ext>
                </a:extLst>
              </p:cNvPr>
              <p:cNvSpPr/>
              <p:nvPr/>
            </p:nvSpPr>
            <p:spPr>
              <a:xfrm>
                <a:off x="1356175" y="1093399"/>
                <a:ext cx="38888" cy="3888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>
                <a:extLst>
                  <a:ext uri="{FF2B5EF4-FFF2-40B4-BE49-F238E27FC236}">
                    <a16:creationId xmlns:a16="http://schemas.microsoft.com/office/drawing/2014/main" id="{58705055-4790-43B6-B6A5-DD6051840DCE}"/>
                  </a:ext>
                </a:extLst>
              </p:cNvPr>
              <p:cNvSpPr/>
              <p:nvPr/>
            </p:nvSpPr>
            <p:spPr>
              <a:xfrm>
                <a:off x="1356175" y="2643943"/>
                <a:ext cx="38888" cy="3888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椭圆 122">
                <a:extLst>
                  <a:ext uri="{FF2B5EF4-FFF2-40B4-BE49-F238E27FC236}">
                    <a16:creationId xmlns:a16="http://schemas.microsoft.com/office/drawing/2014/main" id="{6448D570-2E86-41B3-9CC9-97651A9428AD}"/>
                  </a:ext>
                </a:extLst>
              </p:cNvPr>
              <p:cNvSpPr/>
              <p:nvPr/>
            </p:nvSpPr>
            <p:spPr>
              <a:xfrm>
                <a:off x="3618044" y="2643943"/>
                <a:ext cx="38888" cy="3888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>
                <a:extLst>
                  <a:ext uri="{FF2B5EF4-FFF2-40B4-BE49-F238E27FC236}">
                    <a16:creationId xmlns:a16="http://schemas.microsoft.com/office/drawing/2014/main" id="{9E76DE6D-1B68-409A-9F5A-F08D65627B09}"/>
                  </a:ext>
                </a:extLst>
              </p:cNvPr>
              <p:cNvSpPr/>
              <p:nvPr/>
            </p:nvSpPr>
            <p:spPr>
              <a:xfrm>
                <a:off x="3617381" y="1098493"/>
                <a:ext cx="38888" cy="3888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1EF27A83-107D-485B-8542-D5E13A451E70}"/>
                </a:ext>
              </a:extLst>
            </p:cNvPr>
            <p:cNvSpPr txBox="1"/>
            <p:nvPr/>
          </p:nvSpPr>
          <p:spPr>
            <a:xfrm>
              <a:off x="1942890" y="3695812"/>
              <a:ext cx="22223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Performance Testing</a:t>
              </a:r>
              <a:endParaRPr lang="zh-CN" altLang="en-US" b="1" dirty="0"/>
            </a:p>
          </p:txBody>
        </p:sp>
      </p:grp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A1DD44E6-7F09-45A2-908D-E26B1A3FA96B}"/>
              </a:ext>
            </a:extLst>
          </p:cNvPr>
          <p:cNvGrpSpPr/>
          <p:nvPr/>
        </p:nvGrpSpPr>
        <p:grpSpPr>
          <a:xfrm>
            <a:off x="9802386" y="974745"/>
            <a:ext cx="1743891" cy="1136722"/>
            <a:chOff x="1907479" y="3425865"/>
            <a:chExt cx="2300757" cy="1136722"/>
          </a:xfrm>
        </p:grpSpPr>
        <p:grpSp>
          <p:nvGrpSpPr>
            <p:cNvPr id="126" name="组合 125">
              <a:extLst>
                <a:ext uri="{FF2B5EF4-FFF2-40B4-BE49-F238E27FC236}">
                  <a16:creationId xmlns:a16="http://schemas.microsoft.com/office/drawing/2014/main" id="{E2FAD388-459B-4F1C-8F02-41A4193F9E45}"/>
                </a:ext>
              </a:extLst>
            </p:cNvPr>
            <p:cNvGrpSpPr/>
            <p:nvPr/>
          </p:nvGrpSpPr>
          <p:grpSpPr>
            <a:xfrm>
              <a:off x="1907479" y="3425865"/>
              <a:ext cx="2300757" cy="1136722"/>
              <a:chOff x="1356175" y="1093399"/>
              <a:chExt cx="2300757" cy="1589432"/>
            </a:xfrm>
          </p:grpSpPr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67826B45-9763-44CE-BBBC-E3B631601F2F}"/>
                  </a:ext>
                </a:extLst>
              </p:cNvPr>
              <p:cNvSpPr/>
              <p:nvPr/>
            </p:nvSpPr>
            <p:spPr>
              <a:xfrm>
                <a:off x="1368667" y="1118935"/>
                <a:ext cx="2268157" cy="154954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椭圆 128">
                <a:extLst>
                  <a:ext uri="{FF2B5EF4-FFF2-40B4-BE49-F238E27FC236}">
                    <a16:creationId xmlns:a16="http://schemas.microsoft.com/office/drawing/2014/main" id="{FCC33D88-7846-4C94-9BCF-909D8B65FA2C}"/>
                  </a:ext>
                </a:extLst>
              </p:cNvPr>
              <p:cNvSpPr/>
              <p:nvPr/>
            </p:nvSpPr>
            <p:spPr>
              <a:xfrm>
                <a:off x="1356175" y="1093399"/>
                <a:ext cx="38888" cy="3888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椭圆 129">
                <a:extLst>
                  <a:ext uri="{FF2B5EF4-FFF2-40B4-BE49-F238E27FC236}">
                    <a16:creationId xmlns:a16="http://schemas.microsoft.com/office/drawing/2014/main" id="{4C4D285D-A778-413D-8CF3-EB26EACDC2DE}"/>
                  </a:ext>
                </a:extLst>
              </p:cNvPr>
              <p:cNvSpPr/>
              <p:nvPr/>
            </p:nvSpPr>
            <p:spPr>
              <a:xfrm>
                <a:off x="1356175" y="2643943"/>
                <a:ext cx="38888" cy="3888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椭圆 130">
                <a:extLst>
                  <a:ext uri="{FF2B5EF4-FFF2-40B4-BE49-F238E27FC236}">
                    <a16:creationId xmlns:a16="http://schemas.microsoft.com/office/drawing/2014/main" id="{3245E0A3-0A2D-4528-8086-54921202D422}"/>
                  </a:ext>
                </a:extLst>
              </p:cNvPr>
              <p:cNvSpPr/>
              <p:nvPr/>
            </p:nvSpPr>
            <p:spPr>
              <a:xfrm>
                <a:off x="3618044" y="2643943"/>
                <a:ext cx="38888" cy="3888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椭圆 131">
                <a:extLst>
                  <a:ext uri="{FF2B5EF4-FFF2-40B4-BE49-F238E27FC236}">
                    <a16:creationId xmlns:a16="http://schemas.microsoft.com/office/drawing/2014/main" id="{6859D0BF-2937-4802-AFF2-13B5256220C8}"/>
                  </a:ext>
                </a:extLst>
              </p:cNvPr>
              <p:cNvSpPr/>
              <p:nvPr/>
            </p:nvSpPr>
            <p:spPr>
              <a:xfrm>
                <a:off x="3617381" y="1098493"/>
                <a:ext cx="38888" cy="3888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0BF546F2-9B60-486C-8DB1-9F12AE09F810}"/>
                </a:ext>
              </a:extLst>
            </p:cNvPr>
            <p:cNvSpPr txBox="1"/>
            <p:nvPr/>
          </p:nvSpPr>
          <p:spPr>
            <a:xfrm>
              <a:off x="1942890" y="3695812"/>
              <a:ext cx="22223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Security Testing</a:t>
              </a:r>
              <a:endParaRPr lang="zh-CN" altLang="en-US" b="1" dirty="0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D6C3D9D-0406-4DCE-885F-601099DABE3B}"/>
              </a:ext>
            </a:extLst>
          </p:cNvPr>
          <p:cNvGrpSpPr/>
          <p:nvPr/>
        </p:nvGrpSpPr>
        <p:grpSpPr>
          <a:xfrm>
            <a:off x="1000163" y="3445329"/>
            <a:ext cx="2534710" cy="2534710"/>
            <a:chOff x="1000163" y="3616780"/>
            <a:chExt cx="2534710" cy="2534710"/>
          </a:xfrm>
        </p:grpSpPr>
        <p:pic>
          <p:nvPicPr>
            <p:cNvPr id="133" name="图片 132">
              <a:extLst>
                <a:ext uri="{FF2B5EF4-FFF2-40B4-BE49-F238E27FC236}">
                  <a16:creationId xmlns:a16="http://schemas.microsoft.com/office/drawing/2014/main" id="{9FB17536-7BE1-4AA3-8BC7-F099C91B59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1000163" y="3616780"/>
              <a:ext cx="2534710" cy="2534710"/>
            </a:xfrm>
            <a:prstGeom prst="ellipse">
              <a:avLst/>
            </a:prstGeom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B8696A01-0247-4CD9-9B7D-40A74F2B7EB6}"/>
                </a:ext>
              </a:extLst>
            </p:cNvPr>
            <p:cNvSpPr txBox="1"/>
            <p:nvPr/>
          </p:nvSpPr>
          <p:spPr>
            <a:xfrm>
              <a:off x="1353861" y="4532048"/>
              <a:ext cx="18424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High </a:t>
              </a:r>
            </a:p>
            <a:p>
              <a:pPr algn="ctr"/>
              <a:r>
                <a:rPr lang="en-US" altLang="zh-CN" dirty="0"/>
                <a:t>Coverage</a:t>
              </a:r>
              <a:endParaRPr lang="zh-CN" altLang="en-US" dirty="0"/>
            </a:p>
          </p:txBody>
        </p:sp>
      </p:grpSp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7E07EAF8-9014-4ECF-A686-303FB8E95F7F}"/>
              </a:ext>
            </a:extLst>
          </p:cNvPr>
          <p:cNvGrpSpPr/>
          <p:nvPr/>
        </p:nvGrpSpPr>
        <p:grpSpPr>
          <a:xfrm>
            <a:off x="4435791" y="3440610"/>
            <a:ext cx="2534710" cy="2534710"/>
            <a:chOff x="1000163" y="3616780"/>
            <a:chExt cx="2534710" cy="2534710"/>
          </a:xfrm>
        </p:grpSpPr>
        <p:pic>
          <p:nvPicPr>
            <p:cNvPr id="145" name="图片 144">
              <a:extLst>
                <a:ext uri="{FF2B5EF4-FFF2-40B4-BE49-F238E27FC236}">
                  <a16:creationId xmlns:a16="http://schemas.microsoft.com/office/drawing/2014/main" id="{ABFE5C4F-3D89-4D10-A617-805122EDB2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1000163" y="3616780"/>
              <a:ext cx="2534710" cy="2534710"/>
            </a:xfrm>
            <a:prstGeom prst="ellipse">
              <a:avLst/>
            </a:prstGeom>
          </p:spPr>
        </p:pic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5B1D9467-207C-44F8-BCE6-2850A8B0F6DB}"/>
                </a:ext>
              </a:extLst>
            </p:cNvPr>
            <p:cNvSpPr txBox="1"/>
            <p:nvPr/>
          </p:nvSpPr>
          <p:spPr>
            <a:xfrm>
              <a:off x="1346949" y="4533073"/>
              <a:ext cx="18562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Full </a:t>
              </a:r>
            </a:p>
            <a:p>
              <a:pPr algn="ctr"/>
              <a:r>
                <a:rPr lang="en-US" altLang="zh-CN" dirty="0"/>
                <a:t>Automation</a:t>
              </a:r>
              <a:endParaRPr lang="zh-CN" altLang="en-US" dirty="0"/>
            </a:p>
          </p:txBody>
        </p:sp>
      </p:grpSp>
      <p:grpSp>
        <p:nvGrpSpPr>
          <p:cNvPr id="147" name="组合 146">
            <a:extLst>
              <a:ext uri="{FF2B5EF4-FFF2-40B4-BE49-F238E27FC236}">
                <a16:creationId xmlns:a16="http://schemas.microsoft.com/office/drawing/2014/main" id="{E54EDD75-6831-4DB8-B1B6-D55642C7F24F}"/>
              </a:ext>
            </a:extLst>
          </p:cNvPr>
          <p:cNvGrpSpPr/>
          <p:nvPr/>
        </p:nvGrpSpPr>
        <p:grpSpPr>
          <a:xfrm>
            <a:off x="7871419" y="3410053"/>
            <a:ext cx="2534710" cy="2534710"/>
            <a:chOff x="1000163" y="3616780"/>
            <a:chExt cx="2534710" cy="2534710"/>
          </a:xfrm>
        </p:grpSpPr>
        <p:pic>
          <p:nvPicPr>
            <p:cNvPr id="148" name="图片 147">
              <a:extLst>
                <a:ext uri="{FF2B5EF4-FFF2-40B4-BE49-F238E27FC236}">
                  <a16:creationId xmlns:a16="http://schemas.microsoft.com/office/drawing/2014/main" id="{ED58E38D-3FDA-4884-AD1F-D7A767F54B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1000163" y="3616780"/>
              <a:ext cx="2534710" cy="2534710"/>
            </a:xfrm>
            <a:prstGeom prst="ellipse">
              <a:avLst/>
            </a:prstGeom>
          </p:spPr>
        </p:pic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0E866637-BC0F-4135-953F-528A8C3057F8}"/>
                </a:ext>
              </a:extLst>
            </p:cNvPr>
            <p:cNvSpPr txBox="1"/>
            <p:nvPr/>
          </p:nvSpPr>
          <p:spPr>
            <a:xfrm>
              <a:off x="1510326" y="4567324"/>
              <a:ext cx="16664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Regular Regression</a:t>
              </a:r>
              <a:endParaRPr lang="zh-CN" altLang="en-US" dirty="0"/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81B23B4A-304F-417E-B999-C4BF123E0321}"/>
              </a:ext>
            </a:extLst>
          </p:cNvPr>
          <p:cNvSpPr txBox="1"/>
          <p:nvPr/>
        </p:nvSpPr>
        <p:spPr>
          <a:xfrm>
            <a:off x="374102" y="6276440"/>
            <a:ext cx="11311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Notes: currently “Security Testing” will be waived temporarily compared with others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938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152BB959-96CC-47CF-ADDD-7845BB8BE903}"/>
              </a:ext>
            </a:extLst>
          </p:cNvPr>
          <p:cNvSpPr/>
          <p:nvPr/>
        </p:nvSpPr>
        <p:spPr>
          <a:xfrm>
            <a:off x="94528" y="217901"/>
            <a:ext cx="97296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Strategy for </a:t>
            </a:r>
            <a:r>
              <a:rPr lang="en-US" altLang="zh-CN" sz="2800" b="1" dirty="0" err="1"/>
              <a:t>Campsited</a:t>
            </a:r>
            <a:r>
              <a:rPr lang="en-US" altLang="zh-CN" sz="2800" b="1" dirty="0"/>
              <a:t> Web Testing – Functional Testing</a:t>
            </a:r>
            <a:endParaRPr lang="zh-CN" altLang="en-US" sz="2800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6760EEE-6E25-4624-9E9A-C3C2AC24AED3}"/>
              </a:ext>
            </a:extLst>
          </p:cNvPr>
          <p:cNvSpPr txBox="1"/>
          <p:nvPr/>
        </p:nvSpPr>
        <p:spPr>
          <a:xfrm>
            <a:off x="212271" y="938893"/>
            <a:ext cx="10466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/>
              <a:t>Purpose</a:t>
            </a:r>
            <a:endParaRPr lang="zh-CN" altLang="en-US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80BAA00-069A-4D35-8D4E-A8D5F977F343}"/>
              </a:ext>
            </a:extLst>
          </p:cNvPr>
          <p:cNvSpPr txBox="1"/>
          <p:nvPr/>
        </p:nvSpPr>
        <p:spPr>
          <a:xfrm>
            <a:off x="547007" y="1308225"/>
            <a:ext cx="8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/>
              <a:t>Verify whether website meets the intended functional specifications mentioned in development tickets.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C0C72EC-10AA-4DD8-A414-034D6763FFE6}"/>
              </a:ext>
            </a:extLst>
          </p:cNvPr>
          <p:cNvSpPr/>
          <p:nvPr/>
        </p:nvSpPr>
        <p:spPr>
          <a:xfrm>
            <a:off x="963385" y="2329636"/>
            <a:ext cx="1918608" cy="351064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Identify Test Input</a:t>
            </a:r>
            <a:endParaRPr lang="zh-CN" altLang="en-US" sz="1400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57870C25-1C6A-4405-84C8-B18A0303915B}"/>
              </a:ext>
            </a:extLst>
          </p:cNvPr>
          <p:cNvSpPr/>
          <p:nvPr/>
        </p:nvSpPr>
        <p:spPr>
          <a:xfrm>
            <a:off x="3265715" y="2305143"/>
            <a:ext cx="1918608" cy="410187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Prepare expected outcomes (</a:t>
            </a:r>
            <a:r>
              <a:rPr lang="en-US" altLang="zh-CN" sz="1400" dirty="0">
                <a:solidFill>
                  <a:schemeClr val="accent6">
                    <a:lumMod val="50000"/>
                  </a:schemeClr>
                </a:solidFill>
              </a:rPr>
              <a:t>GOLDEN</a:t>
            </a:r>
            <a:r>
              <a:rPr lang="en-US" altLang="zh-CN" sz="1400" dirty="0"/>
              <a:t>)</a:t>
            </a:r>
            <a:endParaRPr lang="zh-CN" altLang="en-US" sz="1400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A91AF388-9721-4ACB-BA34-AE2C5DD8AAB5}"/>
              </a:ext>
            </a:extLst>
          </p:cNvPr>
          <p:cNvSpPr/>
          <p:nvPr/>
        </p:nvSpPr>
        <p:spPr>
          <a:xfrm>
            <a:off x="5568045" y="2329636"/>
            <a:ext cx="1918608" cy="351064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Execute test cases</a:t>
            </a:r>
            <a:endParaRPr lang="zh-CN" altLang="en-US" sz="1400" dirty="0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7591D0E3-E9C4-4B50-B793-94C3953FC9E0}"/>
              </a:ext>
            </a:extLst>
          </p:cNvPr>
          <p:cNvSpPr/>
          <p:nvPr/>
        </p:nvSpPr>
        <p:spPr>
          <a:xfrm>
            <a:off x="2881993" y="2415364"/>
            <a:ext cx="383722" cy="172717"/>
          </a:xfrm>
          <a:prstGeom prst="rightArrow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EA4D7CA4-4A91-4430-ADE0-B7090D1653DA}"/>
              </a:ext>
            </a:extLst>
          </p:cNvPr>
          <p:cNvSpPr/>
          <p:nvPr/>
        </p:nvSpPr>
        <p:spPr>
          <a:xfrm>
            <a:off x="5184323" y="2422820"/>
            <a:ext cx="383722" cy="172717"/>
          </a:xfrm>
          <a:prstGeom prst="rightArrow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80419FD2-BD05-45A4-9C58-33CC0D820FA0}"/>
              </a:ext>
            </a:extLst>
          </p:cNvPr>
          <p:cNvSpPr/>
          <p:nvPr/>
        </p:nvSpPr>
        <p:spPr>
          <a:xfrm>
            <a:off x="7870374" y="2333646"/>
            <a:ext cx="1918608" cy="351064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Output target results</a:t>
            </a:r>
            <a:endParaRPr lang="zh-CN" altLang="en-US" sz="1400" dirty="0"/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BE3358DE-E69F-4E32-9318-584F5BBAB55E}"/>
              </a:ext>
            </a:extLst>
          </p:cNvPr>
          <p:cNvSpPr/>
          <p:nvPr/>
        </p:nvSpPr>
        <p:spPr>
          <a:xfrm>
            <a:off x="7486653" y="2422820"/>
            <a:ext cx="383722" cy="172717"/>
          </a:xfrm>
          <a:prstGeom prst="rightArrow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7D4EB42-6296-4054-97A1-C7DDAE3E3C6C}"/>
              </a:ext>
            </a:extLst>
          </p:cNvPr>
          <p:cNvSpPr/>
          <p:nvPr/>
        </p:nvSpPr>
        <p:spPr>
          <a:xfrm>
            <a:off x="5649688" y="3165037"/>
            <a:ext cx="1755321" cy="579665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Comparison</a:t>
            </a:r>
            <a:endParaRPr lang="zh-CN" altLang="en-US" dirty="0"/>
          </a:p>
        </p:txBody>
      </p:sp>
      <p:sp>
        <p:nvSpPr>
          <p:cNvPr id="30" name="箭头: 直角上 29">
            <a:extLst>
              <a:ext uri="{FF2B5EF4-FFF2-40B4-BE49-F238E27FC236}">
                <a16:creationId xmlns:a16="http://schemas.microsoft.com/office/drawing/2014/main" id="{A077EF3B-BF7D-4622-BD20-38C1CB5372FB}"/>
              </a:ext>
            </a:extLst>
          </p:cNvPr>
          <p:cNvSpPr/>
          <p:nvPr/>
        </p:nvSpPr>
        <p:spPr>
          <a:xfrm rot="5400000">
            <a:off x="4695870" y="2803133"/>
            <a:ext cx="449036" cy="1050380"/>
          </a:xfrm>
          <a:prstGeom prst="bentUpArrow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直角上 30">
            <a:extLst>
              <a:ext uri="{FF2B5EF4-FFF2-40B4-BE49-F238E27FC236}">
                <a16:creationId xmlns:a16="http://schemas.microsoft.com/office/drawing/2014/main" id="{7AA85AD5-4D9D-4281-A5B1-17536C95D765}"/>
              </a:ext>
            </a:extLst>
          </p:cNvPr>
          <p:cNvSpPr/>
          <p:nvPr/>
        </p:nvSpPr>
        <p:spPr>
          <a:xfrm rot="16200000" flipH="1">
            <a:off x="7909792" y="2803133"/>
            <a:ext cx="449035" cy="1050380"/>
          </a:xfrm>
          <a:prstGeom prst="bentUpArrow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0103DB2-F074-49B5-8841-F3E3A94D08D6}"/>
              </a:ext>
            </a:extLst>
          </p:cNvPr>
          <p:cNvSpPr txBox="1"/>
          <p:nvPr/>
        </p:nvSpPr>
        <p:spPr>
          <a:xfrm>
            <a:off x="212272" y="4024992"/>
            <a:ext cx="8335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/>
              <a:t>Testing Scope</a:t>
            </a:r>
            <a:endParaRPr lang="zh-CN" altLang="en-US" b="1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3C42624-DD77-4F82-8668-6C25BB97E60D}"/>
              </a:ext>
            </a:extLst>
          </p:cNvPr>
          <p:cNvSpPr txBox="1"/>
          <p:nvPr/>
        </p:nvSpPr>
        <p:spPr>
          <a:xfrm>
            <a:off x="3069777" y="4572979"/>
            <a:ext cx="25799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1600" dirty="0"/>
              <a:t>Major Actions</a:t>
            </a:r>
            <a:r>
              <a:rPr lang="en-US" altLang="zh-CN" dirty="0"/>
              <a:t>: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zh-CN" sz="1200" dirty="0"/>
              <a:t>Search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zh-CN" sz="1200" dirty="0"/>
              <a:t>Filter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zh-CN" sz="1200" dirty="0"/>
              <a:t>Sort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zh-CN" sz="1200" dirty="0"/>
              <a:t>Check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zh-CN" sz="1200" dirty="0"/>
              <a:t>View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zh-CN" sz="1200" dirty="0"/>
              <a:t>Book 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FA00F00-CC8F-45CF-8869-84722B7E431D}"/>
              </a:ext>
            </a:extLst>
          </p:cNvPr>
          <p:cNvSpPr txBox="1"/>
          <p:nvPr/>
        </p:nvSpPr>
        <p:spPr>
          <a:xfrm>
            <a:off x="1050469" y="4572979"/>
            <a:ext cx="25799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1600" dirty="0"/>
              <a:t>Major Pages</a:t>
            </a:r>
            <a:r>
              <a:rPr lang="en-US" altLang="zh-CN" dirty="0"/>
              <a:t>: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zh-CN" sz="1200" dirty="0"/>
              <a:t>Home Page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zh-CN" sz="1200" dirty="0"/>
              <a:t>Results Page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zh-CN" sz="1200" dirty="0"/>
              <a:t>Details Page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zh-CN" sz="1200" dirty="0"/>
              <a:t>Booking Page 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CB0895E-9F76-42DD-B018-A8AA2A0CE0B2}"/>
              </a:ext>
            </a:extLst>
          </p:cNvPr>
          <p:cNvSpPr txBox="1"/>
          <p:nvPr/>
        </p:nvSpPr>
        <p:spPr>
          <a:xfrm>
            <a:off x="5282299" y="4572979"/>
            <a:ext cx="25799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1600" dirty="0"/>
              <a:t>Major Elements</a:t>
            </a:r>
            <a:r>
              <a:rPr lang="en-US" altLang="zh-CN" dirty="0"/>
              <a:t>: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zh-CN" sz="1200" dirty="0"/>
              <a:t>Link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zh-CN" sz="1200" dirty="0"/>
              <a:t>Form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zh-CN" sz="1200" dirty="0"/>
              <a:t>Menu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zh-CN" sz="1200" dirty="0"/>
              <a:t>Formatted-Info </a:t>
            </a:r>
          </a:p>
        </p:txBody>
      </p:sp>
    </p:spTree>
    <p:extLst>
      <p:ext uri="{BB962C8B-B14F-4D97-AF65-F5344CB8AC3E}">
        <p14:creationId xmlns:p14="http://schemas.microsoft.com/office/powerpoint/2010/main" val="12100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152BB959-96CC-47CF-ADDD-7845BB8BE903}"/>
              </a:ext>
            </a:extLst>
          </p:cNvPr>
          <p:cNvSpPr/>
          <p:nvPr/>
        </p:nvSpPr>
        <p:spPr>
          <a:xfrm>
            <a:off x="94528" y="217901"/>
            <a:ext cx="109944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Strategy for </a:t>
            </a:r>
            <a:r>
              <a:rPr lang="en-US" altLang="zh-CN" sz="2800" b="1" dirty="0" err="1"/>
              <a:t>Campsited</a:t>
            </a:r>
            <a:r>
              <a:rPr lang="en-US" altLang="zh-CN" sz="2800" b="1" dirty="0"/>
              <a:t> Web Testing – Functional Testing (Cont.)</a:t>
            </a:r>
            <a:endParaRPr lang="zh-CN" altLang="en-US" sz="2800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6760EEE-6E25-4624-9E9A-C3C2AC24AED3}"/>
              </a:ext>
            </a:extLst>
          </p:cNvPr>
          <p:cNvSpPr txBox="1"/>
          <p:nvPr/>
        </p:nvSpPr>
        <p:spPr>
          <a:xfrm>
            <a:off x="212271" y="734786"/>
            <a:ext cx="10466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/>
              <a:t>Pass/Fail Criteria --- Based On Actions</a:t>
            </a:r>
            <a:endParaRPr lang="zh-CN" altLang="en-US" b="1" dirty="0"/>
          </a:p>
        </p:txBody>
      </p:sp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2B367D2D-FC76-4AE4-A6E4-C7C8D956C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819233"/>
              </p:ext>
            </p:extLst>
          </p:nvPr>
        </p:nvGraphicFramePr>
        <p:xfrm>
          <a:off x="800100" y="1276399"/>
          <a:ext cx="8613321" cy="5068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61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4848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Major</a:t>
                      </a:r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US" altLang="zh-CN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Actions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Pass/Fail Criteria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Comments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99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Search Campsites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The campsite number got matched with golden exactly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From Home Page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From Results Page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Based on different country/region/town/department and specific campsites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991">
                <a:tc>
                  <a:txBody>
                    <a:bodyPr/>
                    <a:lstStyle/>
                    <a:p>
                      <a:pPr marL="0" marR="0" indent="0" algn="l" defTabSz="11614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Segoe UI Light" charset="0"/>
                        </a:rPr>
                        <a:t>Filter Campsites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The campsite number matched with golden exactly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Go through each factors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Random combination 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991">
                <a:tc>
                  <a:txBody>
                    <a:bodyPr/>
                    <a:lstStyle/>
                    <a:p>
                      <a:pPr marL="0" marR="0" indent="0" algn="l" defTabSz="11614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Segoe UI Light" charset="0"/>
                        </a:rPr>
                        <a:t>Sort Campsites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The campsite sequence matched with golden exactly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Golden should be refreshed regularly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4231115"/>
                  </a:ext>
                </a:extLst>
              </a:tr>
              <a:tr h="527991">
                <a:tc>
                  <a:txBody>
                    <a:bodyPr/>
                    <a:lstStyle/>
                    <a:p>
                      <a:pPr marL="0" marR="0" indent="0" algn="l" defTabSz="11614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Segoe UI Light" charset="0"/>
                        </a:rPr>
                        <a:t>Check Campsites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Primary image should be the same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Detailed text info should be the same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Based on different pages and entries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7991">
                <a:tc>
                  <a:txBody>
                    <a:bodyPr/>
                    <a:lstStyle/>
                    <a:p>
                      <a:pPr marL="0" marR="0" indent="0" algn="l" defTabSz="11614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Segoe UI Light" charset="0"/>
                        </a:rPr>
                        <a:t>Check Availability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Results can be shown smoothly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No fixed golden can be leveraged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Cover all of options 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7991">
                <a:tc>
                  <a:txBody>
                    <a:bodyPr/>
                    <a:lstStyle/>
                    <a:p>
                      <a:pPr marL="0" marR="0" indent="0" algn="l" defTabSz="11614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Segoe UI Light" charset="0"/>
                        </a:rPr>
                        <a:t>View details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Detailed text info should be the same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N/A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6684651"/>
                  </a:ext>
                </a:extLst>
              </a:tr>
              <a:tr h="527991">
                <a:tc>
                  <a:txBody>
                    <a:bodyPr/>
                    <a:lstStyle/>
                    <a:p>
                      <a:pPr marL="0" marR="0" indent="0" algn="l" defTabSz="11614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Segoe UI Light" charset="0"/>
                        </a:rPr>
                        <a:t>Book Campsites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Whole flow can be done well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N/A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183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0427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152BB959-96CC-47CF-ADDD-7845BB8BE903}"/>
              </a:ext>
            </a:extLst>
          </p:cNvPr>
          <p:cNvSpPr/>
          <p:nvPr/>
        </p:nvSpPr>
        <p:spPr>
          <a:xfrm>
            <a:off x="94528" y="217901"/>
            <a:ext cx="109944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Strategy for </a:t>
            </a:r>
            <a:r>
              <a:rPr lang="en-US" altLang="zh-CN" sz="2800" b="1" dirty="0" err="1"/>
              <a:t>Campsited</a:t>
            </a:r>
            <a:r>
              <a:rPr lang="en-US" altLang="zh-CN" sz="2800" b="1" dirty="0"/>
              <a:t> Web Testing – Functional Testing (Cont.)</a:t>
            </a:r>
            <a:endParaRPr lang="zh-CN" altLang="en-US" sz="2800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6760EEE-6E25-4624-9E9A-C3C2AC24AED3}"/>
              </a:ext>
            </a:extLst>
          </p:cNvPr>
          <p:cNvSpPr txBox="1"/>
          <p:nvPr/>
        </p:nvSpPr>
        <p:spPr>
          <a:xfrm>
            <a:off x="212271" y="734786"/>
            <a:ext cx="10466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/>
              <a:t>Pass/Fail Criteria --- Based On Elements </a:t>
            </a:r>
            <a:endParaRPr lang="zh-CN" altLang="en-US" b="1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497205A-D804-4BCB-B537-45935CBB60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290444"/>
              </p:ext>
            </p:extLst>
          </p:nvPr>
        </p:nvGraphicFramePr>
        <p:xfrm>
          <a:off x="612322" y="1472821"/>
          <a:ext cx="8613321" cy="2941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61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4848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Major</a:t>
                      </a:r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US" altLang="zh-CN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Elements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Pass/Fail Criteria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Comments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99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Link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No broken for any links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Destination of link matches golden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External/Internal/anchored links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Email related links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991">
                <a:tc>
                  <a:txBody>
                    <a:bodyPr/>
                    <a:lstStyle/>
                    <a:p>
                      <a:pPr marL="0" marR="0" indent="0" algn="l" defTabSz="11614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Segoe UI Light" charset="0"/>
                        </a:rPr>
                        <a:t>Field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Valid output (matches with golden) should be got with valid input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Error/Warning Msg should be issued for invalid input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Field related to search/check function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Field related to booking flow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991">
                <a:tc>
                  <a:txBody>
                    <a:bodyPr/>
                    <a:lstStyle/>
                    <a:p>
                      <a:pPr marL="0" marR="0" indent="0" algn="l" defTabSz="11614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Segoe UI Light" charset="0"/>
                        </a:rPr>
                        <a:t>Menu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Menu info matches the golden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Functionality matches the golden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Menu related to Country, Theme, campsite details, etc.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Menu related to filter/sort function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4231115"/>
                  </a:ext>
                </a:extLst>
              </a:tr>
            </a:tbl>
          </a:graphicData>
        </a:graphic>
      </p:graphicFrame>
      <p:grpSp>
        <p:nvGrpSpPr>
          <p:cNvPr id="2" name="组合 1">
            <a:extLst>
              <a:ext uri="{FF2B5EF4-FFF2-40B4-BE49-F238E27FC236}">
                <a16:creationId xmlns:a16="http://schemas.microsoft.com/office/drawing/2014/main" id="{2BE7F36F-7804-43FA-B112-F28CF74E4322}"/>
              </a:ext>
            </a:extLst>
          </p:cNvPr>
          <p:cNvGrpSpPr/>
          <p:nvPr/>
        </p:nvGrpSpPr>
        <p:grpSpPr>
          <a:xfrm>
            <a:off x="1615715" y="4675768"/>
            <a:ext cx="1972281" cy="1855661"/>
            <a:chOff x="1615715" y="4675768"/>
            <a:chExt cx="2299744" cy="2299744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0D998E7C-C766-4CE0-B0CF-EBA6F5969D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1615715" y="4675768"/>
              <a:ext cx="2299744" cy="2299744"/>
            </a:xfrm>
            <a:prstGeom prst="ellipse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E199FFE-1EDE-4C43-A1A3-B4D1796A4FE4}"/>
                </a:ext>
              </a:extLst>
            </p:cNvPr>
            <p:cNvSpPr txBox="1"/>
            <p:nvPr/>
          </p:nvSpPr>
          <p:spPr>
            <a:xfrm>
              <a:off x="2111152" y="5586769"/>
              <a:ext cx="1804307" cy="457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Existence</a:t>
              </a:r>
              <a:endParaRPr lang="zh-CN" altLang="en-US" b="1" dirty="0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EE1F6E6-2139-47BE-8D0D-EA0EFA118C65}"/>
              </a:ext>
            </a:extLst>
          </p:cNvPr>
          <p:cNvGrpSpPr/>
          <p:nvPr/>
        </p:nvGrpSpPr>
        <p:grpSpPr>
          <a:xfrm>
            <a:off x="4012887" y="4667689"/>
            <a:ext cx="1972281" cy="1855661"/>
            <a:chOff x="1615715" y="4675768"/>
            <a:chExt cx="2299744" cy="2299744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39BF799A-54AE-4F83-A94B-D072C26A50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1615715" y="4675768"/>
              <a:ext cx="2299744" cy="2299744"/>
            </a:xfrm>
            <a:prstGeom prst="ellipse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6900DDB3-196F-4040-9CEE-BB18933D09C3}"/>
                </a:ext>
              </a:extLst>
            </p:cNvPr>
            <p:cNvSpPr txBox="1"/>
            <p:nvPr/>
          </p:nvSpPr>
          <p:spPr>
            <a:xfrm>
              <a:off x="1958834" y="5586769"/>
              <a:ext cx="1804307" cy="457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Correctness</a:t>
              </a:r>
              <a:endParaRPr lang="zh-CN" altLang="en-US" b="1" dirty="0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F746B4D-1A7B-4357-B5AA-9003922557A4}"/>
              </a:ext>
            </a:extLst>
          </p:cNvPr>
          <p:cNvGrpSpPr/>
          <p:nvPr/>
        </p:nvGrpSpPr>
        <p:grpSpPr>
          <a:xfrm>
            <a:off x="6410059" y="4675768"/>
            <a:ext cx="1972281" cy="1855661"/>
            <a:chOff x="1615715" y="4675768"/>
            <a:chExt cx="2299744" cy="2299744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DDD23324-F531-4DE7-B9F6-5B17460414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1615715" y="4675768"/>
              <a:ext cx="2299744" cy="2299744"/>
            </a:xfrm>
            <a:prstGeom prst="ellipse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0F3EA221-3968-4BCF-AB37-170CAE1B01B1}"/>
                </a:ext>
              </a:extLst>
            </p:cNvPr>
            <p:cNvSpPr txBox="1"/>
            <p:nvPr/>
          </p:nvSpPr>
          <p:spPr>
            <a:xfrm>
              <a:off x="1958835" y="5586769"/>
              <a:ext cx="1804306" cy="457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Consistence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4883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6">
      <a:majorFont>
        <a:latin typeface="Segoe UI"/>
        <a:ea typeface="宋体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1663</TotalTime>
  <Words>1797</Words>
  <Application>Microsoft Office PowerPoint</Application>
  <PresentationFormat>宽屏</PresentationFormat>
  <Paragraphs>555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宋体</vt:lpstr>
      <vt:lpstr>微软雅黑</vt:lpstr>
      <vt:lpstr>Arial</vt:lpstr>
      <vt:lpstr>Calibri</vt:lpstr>
      <vt:lpstr>Segoe UI</vt:lpstr>
      <vt:lpstr>Segoe UI Light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虚拟点线</dc:title>
  <dc:creator>第一PPT</dc:creator>
  <cp:keywords>www.1ppt.com</cp:keywords>
  <dc:description>www.1ppt.com</dc:description>
  <cp:lastModifiedBy>王炎辉</cp:lastModifiedBy>
  <cp:revision>279</cp:revision>
  <dcterms:created xsi:type="dcterms:W3CDTF">2015-08-18T02:51:00Z</dcterms:created>
  <dcterms:modified xsi:type="dcterms:W3CDTF">2018-07-05T14:01:30Z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