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  <p:sldMasterId id="2147483900" r:id="rId2"/>
  </p:sldMasterIdLst>
  <p:notesMasterIdLst>
    <p:notesMasterId r:id="rId105"/>
  </p:notesMasterIdLst>
  <p:handoutMasterIdLst>
    <p:handoutMasterId r:id="rId106"/>
  </p:handoutMasterIdLst>
  <p:sldIdLst>
    <p:sldId id="340" r:id="rId3"/>
    <p:sldId id="417" r:id="rId4"/>
    <p:sldId id="519" r:id="rId5"/>
    <p:sldId id="582" r:id="rId6"/>
    <p:sldId id="418" r:id="rId7"/>
    <p:sldId id="510" r:id="rId8"/>
    <p:sldId id="506" r:id="rId9"/>
    <p:sldId id="504" r:id="rId10"/>
    <p:sldId id="508" r:id="rId11"/>
    <p:sldId id="509" r:id="rId12"/>
    <p:sldId id="523" r:id="rId13"/>
    <p:sldId id="597" r:id="rId14"/>
    <p:sldId id="568" r:id="rId15"/>
    <p:sldId id="518" r:id="rId16"/>
    <p:sldId id="511" r:id="rId17"/>
    <p:sldId id="520" r:id="rId18"/>
    <p:sldId id="525" r:id="rId19"/>
    <p:sldId id="575" r:id="rId20"/>
    <p:sldId id="578" r:id="rId21"/>
    <p:sldId id="579" r:id="rId22"/>
    <p:sldId id="576" r:id="rId23"/>
    <p:sldId id="593" r:id="rId24"/>
    <p:sldId id="521" r:id="rId25"/>
    <p:sldId id="512" r:id="rId26"/>
    <p:sldId id="522" r:id="rId27"/>
    <p:sldId id="534" r:id="rId28"/>
    <p:sldId id="535" r:id="rId29"/>
    <p:sldId id="536" r:id="rId30"/>
    <p:sldId id="538" r:id="rId31"/>
    <p:sldId id="537" r:id="rId32"/>
    <p:sldId id="594" r:id="rId33"/>
    <p:sldId id="531" r:id="rId34"/>
    <p:sldId id="540" r:id="rId35"/>
    <p:sldId id="542" r:id="rId36"/>
    <p:sldId id="543" r:id="rId37"/>
    <p:sldId id="541" r:id="rId38"/>
    <p:sldId id="546" r:id="rId39"/>
    <p:sldId id="547" r:id="rId40"/>
    <p:sldId id="544" r:id="rId41"/>
    <p:sldId id="587" r:id="rId42"/>
    <p:sldId id="588" r:id="rId43"/>
    <p:sldId id="545" r:id="rId44"/>
    <p:sldId id="595" r:id="rId45"/>
    <p:sldId id="601" r:id="rId46"/>
    <p:sldId id="548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80" r:id="rId55"/>
    <p:sldId id="602" r:id="rId56"/>
    <p:sldId id="596" r:id="rId57"/>
    <p:sldId id="564" r:id="rId58"/>
    <p:sldId id="557" r:id="rId59"/>
    <p:sldId id="558" r:id="rId60"/>
    <p:sldId id="539" r:id="rId61"/>
    <p:sldId id="560" r:id="rId62"/>
    <p:sldId id="562" r:id="rId63"/>
    <p:sldId id="563" r:id="rId64"/>
    <p:sldId id="565" r:id="rId65"/>
    <p:sldId id="566" r:id="rId66"/>
    <p:sldId id="567" r:id="rId67"/>
    <p:sldId id="598" r:id="rId68"/>
    <p:sldId id="603" r:id="rId69"/>
    <p:sldId id="604" r:id="rId70"/>
    <p:sldId id="581" r:id="rId71"/>
    <p:sldId id="583" r:id="rId72"/>
    <p:sldId id="585" r:id="rId73"/>
    <p:sldId id="599" r:id="rId74"/>
    <p:sldId id="561" r:id="rId75"/>
    <p:sldId id="586" r:id="rId76"/>
    <p:sldId id="584" r:id="rId77"/>
    <p:sldId id="569" r:id="rId78"/>
    <p:sldId id="589" r:id="rId79"/>
    <p:sldId id="590" r:id="rId80"/>
    <p:sldId id="591" r:id="rId81"/>
    <p:sldId id="592" r:id="rId82"/>
    <p:sldId id="529" r:id="rId83"/>
    <p:sldId id="600" r:id="rId84"/>
    <p:sldId id="513" r:id="rId85"/>
    <p:sldId id="570" r:id="rId86"/>
    <p:sldId id="571" r:id="rId87"/>
    <p:sldId id="532" r:id="rId88"/>
    <p:sldId id="572" r:id="rId89"/>
    <p:sldId id="574" r:id="rId90"/>
    <p:sldId id="559" r:id="rId91"/>
    <p:sldId id="549" r:id="rId92"/>
    <p:sldId id="530" r:id="rId93"/>
    <p:sldId id="514" r:id="rId94"/>
    <p:sldId id="507" r:id="rId95"/>
    <p:sldId id="527" r:id="rId96"/>
    <p:sldId id="447" r:id="rId97"/>
    <p:sldId id="445" r:id="rId98"/>
    <p:sldId id="449" r:id="rId99"/>
    <p:sldId id="487" r:id="rId100"/>
    <p:sldId id="439" r:id="rId101"/>
    <p:sldId id="471" r:id="rId102"/>
    <p:sldId id="482" r:id="rId103"/>
    <p:sldId id="503" r:id="rId104"/>
  </p:sldIdLst>
  <p:sldSz cx="9906000" cy="6858000" type="A4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C"/>
    <a:srgbClr val="FFE500"/>
    <a:srgbClr val="080808"/>
    <a:srgbClr val="929395"/>
    <a:srgbClr val="C8C9CA"/>
    <a:srgbClr val="DAC500"/>
    <a:srgbClr val="007BEA"/>
    <a:srgbClr val="009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85" autoAdjust="0"/>
  </p:normalViewPr>
  <p:slideViewPr>
    <p:cSldViewPr>
      <p:cViewPr varScale="1">
        <p:scale>
          <a:sx n="78" d="100"/>
          <a:sy n="78" d="100"/>
        </p:scale>
        <p:origin x="-1578" y="-90"/>
      </p:cViewPr>
      <p:guideLst>
        <p:guide orient="horz" pos="2251"/>
        <p:guide pos="29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69699" cy="47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defTabSz="956028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844" y="2"/>
            <a:ext cx="3169699" cy="47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algn="r" defTabSz="956028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/>
            </a:lvl1pPr>
          </a:lstStyle>
          <a:p>
            <a:pPr>
              <a:defRPr/>
            </a:pPr>
            <a:fld id="{E89D5763-4704-4FE0-A320-9C25A1BEC7E6}" type="datetime1">
              <a:rPr lang="de-DE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222"/>
            <a:ext cx="3169699" cy="47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defTabSz="956028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4" y="9121222"/>
            <a:ext cx="3169699" cy="47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algn="r" defTabSz="956028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/>
            </a:lvl1pPr>
          </a:lstStyle>
          <a:p>
            <a:pPr>
              <a:defRPr/>
            </a:pPr>
            <a:fld id="{60885BD5-E754-47CA-96CD-8EF6DB10E97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2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2"/>
            <a:ext cx="3169699" cy="47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defTabSz="95602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4143844" y="2"/>
            <a:ext cx="3169699" cy="47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algn="r" defTabSz="95602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723960-4A0B-4DFC-8133-10F5547E3D87}" type="datetime1">
              <a:rPr lang="de-DE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722313"/>
            <a:ext cx="5197475" cy="3598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49" tIns="44124" rIns="88249" bIns="441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730194" y="4559789"/>
            <a:ext cx="5854815" cy="43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1222"/>
            <a:ext cx="3169699" cy="47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defTabSz="95602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4143844" y="9121222"/>
            <a:ext cx="3169699" cy="47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algn="r" defTabSz="95602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994A4E-89E8-4134-BCF8-546DAFE70E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2891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45C3EC-5F9C-4246-B476-DBC918980B54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2773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17EA75-08AF-480F-BDA6-597A424884D1}" type="slidenum">
              <a:rPr lang="de-DE" altLang="de-DE" sz="1300" smtClean="0"/>
              <a:pPr eaLnBrk="1" hangingPunct="1"/>
              <a:t>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1404812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Again,</a:t>
            </a:r>
            <a:r>
              <a:rPr lang="en-US" altLang="de-DE" baseline="0" smtClean="0">
                <a:latin typeface="Arial" charset="0"/>
                <a:cs typeface="Arial" charset="0"/>
              </a:rPr>
              <a:t> please understand al the listings as pseudo-code just to visualize the principles. The code may not compile at all. </a:t>
            </a:r>
          </a:p>
          <a:p>
            <a:endParaRPr lang="en-US" altLang="de-DE" baseline="0" smtClean="0">
              <a:latin typeface="Arial" charset="0"/>
              <a:cs typeface="Arial" charset="0"/>
            </a:endParaRPr>
          </a:p>
          <a:p>
            <a:r>
              <a:rPr lang="en-US" altLang="de-DE" baseline="0" smtClean="0">
                <a:latin typeface="Arial" charset="0"/>
                <a:cs typeface="Arial" charset="0"/>
              </a:rPr>
              <a:t>This code is reusable only for exactly the same task, that is reading from keyboard and writing to the printer. </a:t>
            </a:r>
          </a:p>
          <a:p>
            <a:endParaRPr lang="en-US" altLang="de-DE" baseline="0" smtClean="0">
              <a:latin typeface="Arial" charset="0"/>
              <a:cs typeface="Arial" charset="0"/>
            </a:endParaRPr>
          </a:p>
          <a:p>
            <a:r>
              <a:rPr lang="en-US" altLang="de-DE" baseline="0" smtClean="0">
                <a:latin typeface="Arial" charset="0"/>
                <a:cs typeface="Arial" charset="0"/>
              </a:rPr>
              <a:t>By the time Bob Martin developed these sort of example, Late 90</a:t>
            </a:r>
            <a:r>
              <a:rPr lang="en-US" altLang="de-DE" baseline="30000" smtClean="0">
                <a:latin typeface="Arial" charset="0"/>
                <a:cs typeface="Arial" charset="0"/>
              </a:rPr>
              <a:t>th</a:t>
            </a:r>
            <a:r>
              <a:rPr lang="en-US" altLang="de-DE" baseline="0" smtClean="0">
                <a:latin typeface="Arial" charset="0"/>
                <a:cs typeface="Arial" charset="0"/>
              </a:rPr>
              <a:t>, it was not uncommon that a printer was attached to a dedicated printer port. 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101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102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Unboxing Operator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err="1" smtClean="0">
                <a:latin typeface="Arial" charset="0"/>
                <a:cs typeface="Arial" charset="0"/>
              </a:rPr>
              <a:t>Vergleichbar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Nachrichten</a:t>
            </a:r>
            <a:r>
              <a:rPr lang="en-US" altLang="de-DE" baseline="0" smtClean="0">
                <a:latin typeface="Arial" charset="0"/>
                <a:cs typeface="Arial" charset="0"/>
              </a:rPr>
              <a:t> an null in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Obj</a:t>
            </a:r>
            <a:r>
              <a:rPr lang="en-US" altLang="de-DE" baseline="0" smtClean="0">
                <a:latin typeface="Arial" charset="0"/>
                <a:cs typeface="Arial" charset="0"/>
              </a:rPr>
              <a:t>-C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13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15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16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18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19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Ternary</a:t>
            </a:r>
            <a:r>
              <a:rPr lang="en-US" altLang="de-DE" baseline="0" smtClean="0">
                <a:latin typeface="Arial" charset="0"/>
                <a:cs typeface="Arial" charset="0"/>
              </a:rPr>
              <a:t> operator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25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26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28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29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err="1" smtClean="0">
                <a:latin typeface="Arial" charset="0"/>
                <a:cs typeface="Arial" charset="0"/>
              </a:rPr>
              <a:t>Diese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Prüfung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bezieht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sich</a:t>
            </a:r>
            <a:r>
              <a:rPr lang="en-US" altLang="de-DE" smtClean="0">
                <a:latin typeface="Arial" charset="0"/>
                <a:cs typeface="Arial" charset="0"/>
              </a:rPr>
              <a:t> auf </a:t>
            </a:r>
            <a:r>
              <a:rPr lang="en-US" altLang="de-DE" err="1" smtClean="0">
                <a:latin typeface="Arial" charset="0"/>
                <a:cs typeface="Arial" charset="0"/>
              </a:rPr>
              <a:t>identische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Objekte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33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35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36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err="1" smtClean="0">
                <a:latin typeface="Arial" charset="0"/>
                <a:cs typeface="Arial" charset="0"/>
              </a:rPr>
              <a:t>Tupel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wie</a:t>
            </a:r>
            <a:r>
              <a:rPr lang="en-US" altLang="de-DE" baseline="0" smtClean="0">
                <a:latin typeface="Arial" charset="0"/>
                <a:cs typeface="Arial" charset="0"/>
              </a:rPr>
              <a:t> in PHP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38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39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Trailing Closure</a:t>
            </a:r>
          </a:p>
          <a:p>
            <a:endParaRPr lang="en-US" altLang="de-DE" smtClean="0">
              <a:latin typeface="Arial" charset="0"/>
              <a:cs typeface="Arial" charset="0"/>
            </a:endParaRPr>
          </a:p>
          <a:p>
            <a:r>
              <a:rPr lang="en-US" altLang="de-DE" err="1" smtClean="0">
                <a:latin typeface="Arial" charset="0"/>
                <a:cs typeface="Arial" charset="0"/>
              </a:rPr>
              <a:t>Vllt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auch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abschließender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Funktionsabschluss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43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Die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Klasse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Fahrzeug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wird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zur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Basisklasse</a:t>
            </a:r>
            <a:r>
              <a:rPr lang="en-US" altLang="de-DE" baseline="0" smtClean="0">
                <a:latin typeface="Arial" charset="0"/>
                <a:cs typeface="Arial" charset="0"/>
              </a:rPr>
              <a:t>. (Java-Like) </a:t>
            </a:r>
          </a:p>
          <a:p>
            <a:endParaRPr lang="en-US" altLang="de-DE" baseline="0" smtClean="0">
              <a:latin typeface="Arial" charset="0"/>
              <a:cs typeface="Arial" charset="0"/>
            </a:endParaRPr>
          </a:p>
          <a:p>
            <a:r>
              <a:rPr lang="en-US" altLang="de-DE" baseline="0" err="1" smtClean="0">
                <a:latin typeface="Arial" charset="0"/>
                <a:cs typeface="Arial" charset="0"/>
              </a:rPr>
              <a:t>Ein</a:t>
            </a:r>
            <a:r>
              <a:rPr lang="en-US" altLang="de-DE" baseline="0" smtClean="0">
                <a:latin typeface="Arial" charset="0"/>
                <a:cs typeface="Arial" charset="0"/>
              </a:rPr>
              <a:t> Setter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ist</a:t>
            </a:r>
            <a:r>
              <a:rPr lang="en-US" altLang="de-DE" baseline="0" smtClean="0">
                <a:latin typeface="Arial" charset="0"/>
                <a:cs typeface="Arial" charset="0"/>
              </a:rPr>
              <a:t> in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diesem</a:t>
            </a:r>
            <a:r>
              <a:rPr lang="en-US" altLang="de-DE" baseline="0" smtClean="0">
                <a:latin typeface="Arial" charset="0"/>
                <a:cs typeface="Arial" charset="0"/>
              </a:rPr>
              <a:t> Fall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natürlich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sinnfrei</a:t>
            </a:r>
            <a:r>
              <a:rPr lang="en-US" altLang="de-DE" baseline="0" smtClean="0">
                <a:latin typeface="Arial" charset="0"/>
                <a:cs typeface="Arial" charset="0"/>
              </a:rPr>
              <a:t>. </a:t>
            </a:r>
          </a:p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46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Die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Klasse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Fahrzeug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wird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zur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Basisklasse</a:t>
            </a:r>
            <a:r>
              <a:rPr lang="en-US" altLang="de-DE" baseline="0" smtClean="0">
                <a:latin typeface="Arial" charset="0"/>
                <a:cs typeface="Arial" charset="0"/>
              </a:rPr>
              <a:t>. (Java-Like) </a:t>
            </a:r>
          </a:p>
          <a:p>
            <a:endParaRPr lang="en-US" altLang="de-DE" baseline="0" smtClean="0">
              <a:latin typeface="Arial" charset="0"/>
              <a:cs typeface="Arial" charset="0"/>
            </a:endParaRPr>
          </a:p>
          <a:p>
            <a:r>
              <a:rPr lang="en-US" altLang="de-DE" baseline="0" smtClean="0">
                <a:latin typeface="Arial" charset="0"/>
                <a:cs typeface="Arial" charset="0"/>
              </a:rPr>
              <a:t>Die </a:t>
            </a:r>
          </a:p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Die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Klasse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Fahrzeug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wird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zur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Basisklasse</a:t>
            </a:r>
            <a:r>
              <a:rPr lang="en-US" altLang="de-DE" baseline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48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Overwrite</a:t>
            </a:r>
            <a:r>
              <a:rPr lang="en-US" altLang="de-DE" baseline="0" smtClean="0">
                <a:latin typeface="Arial" charset="0"/>
                <a:cs typeface="Arial" charset="0"/>
              </a:rPr>
              <a:t> Keyword analog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zu</a:t>
            </a:r>
            <a:r>
              <a:rPr lang="en-US" altLang="de-DE" baseline="0" smtClean="0">
                <a:latin typeface="Arial" charset="0"/>
                <a:cs typeface="Arial" charset="0"/>
              </a:rPr>
              <a:t> @Overwrite in Java</a:t>
            </a:r>
          </a:p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49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Property Observers</a:t>
            </a:r>
            <a:endParaRPr lang="en-US" altLang="de-DE" baseline="0" smtClean="0">
              <a:latin typeface="Arial" charset="0"/>
              <a:cs typeface="Arial" charset="0"/>
            </a:endParaRPr>
          </a:p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diesem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Beispiel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nutzen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nur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willSet</a:t>
            </a:r>
            <a:endParaRPr lang="en-US" altLang="de-DE" baseline="0" smtClean="0">
              <a:latin typeface="Arial" charset="0"/>
              <a:cs typeface="Arial" charset="0"/>
            </a:endParaRPr>
          </a:p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Das </a:t>
            </a:r>
            <a:r>
              <a:rPr lang="en-US" altLang="de-DE" err="1" smtClean="0">
                <a:latin typeface="Arial" charset="0"/>
                <a:cs typeface="Arial" charset="0"/>
              </a:rPr>
              <a:t>Erben</a:t>
            </a:r>
            <a:r>
              <a:rPr lang="en-US" altLang="de-DE" baseline="0" smtClean="0">
                <a:latin typeface="Arial" charset="0"/>
                <a:cs typeface="Arial" charset="0"/>
              </a:rPr>
              <a:t> und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Überschreiben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findet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ganz</a:t>
            </a:r>
            <a:r>
              <a:rPr lang="en-US" altLang="de-DE" baseline="0" smtClean="0">
                <a:latin typeface="Arial" charset="0"/>
                <a:cs typeface="Arial" charset="0"/>
              </a:rPr>
              <a:t> analog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zu</a:t>
            </a:r>
            <a:r>
              <a:rPr lang="en-US" altLang="de-DE" baseline="0" smtClean="0">
                <a:latin typeface="Arial" charset="0"/>
                <a:cs typeface="Arial" charset="0"/>
              </a:rPr>
              <a:t> den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bereits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diskutierten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Eigenschaften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statt</a:t>
            </a:r>
            <a:r>
              <a:rPr lang="en-US" altLang="de-DE" baseline="0" smtClean="0">
                <a:latin typeface="Arial" charset="0"/>
                <a:cs typeface="Arial" charset="0"/>
              </a:rPr>
              <a:t>. 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Das </a:t>
            </a:r>
            <a:r>
              <a:rPr lang="en-US" altLang="de-DE" err="1" smtClean="0">
                <a:latin typeface="Arial" charset="0"/>
                <a:cs typeface="Arial" charset="0"/>
              </a:rPr>
              <a:t>Erben</a:t>
            </a:r>
            <a:r>
              <a:rPr lang="en-US" altLang="de-DE" baseline="0" smtClean="0">
                <a:latin typeface="Arial" charset="0"/>
                <a:cs typeface="Arial" charset="0"/>
              </a:rPr>
              <a:t> und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Überschreiben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findet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ganz</a:t>
            </a:r>
            <a:r>
              <a:rPr lang="en-US" altLang="de-DE" baseline="0" smtClean="0">
                <a:latin typeface="Arial" charset="0"/>
                <a:cs typeface="Arial" charset="0"/>
              </a:rPr>
              <a:t> analog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zu</a:t>
            </a:r>
            <a:r>
              <a:rPr lang="en-US" altLang="de-DE" baseline="0" smtClean="0">
                <a:latin typeface="Arial" charset="0"/>
                <a:cs typeface="Arial" charset="0"/>
              </a:rPr>
              <a:t> den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bereits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diskutierten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Eigenschaften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statt</a:t>
            </a:r>
            <a:r>
              <a:rPr lang="en-US" altLang="de-DE" baseline="0" smtClean="0">
                <a:latin typeface="Arial" charset="0"/>
                <a:cs typeface="Arial" charset="0"/>
              </a:rPr>
              <a:t>. 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53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55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Mutating </a:t>
            </a:r>
            <a:r>
              <a:rPr lang="en-US" altLang="de-DE" err="1" smtClean="0">
                <a:latin typeface="Arial" charset="0"/>
                <a:cs typeface="Arial" charset="0"/>
              </a:rPr>
              <a:t>sorgt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dafür</a:t>
            </a:r>
            <a:r>
              <a:rPr lang="en-US" altLang="de-DE" baseline="0" smtClean="0">
                <a:latin typeface="Arial" charset="0"/>
                <a:cs typeface="Arial" charset="0"/>
              </a:rPr>
              <a:t>,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dass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diese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Struktur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nicht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als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Konstante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deklariert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werden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kann</a:t>
            </a:r>
            <a:r>
              <a:rPr lang="en-US" altLang="de-DE" baseline="0" smtClean="0">
                <a:latin typeface="Arial" charset="0"/>
                <a:cs typeface="Arial" charset="0"/>
              </a:rPr>
              <a:t>. </a:t>
            </a:r>
            <a:endParaRPr lang="en-US" altLang="de-DE" smtClean="0">
              <a:latin typeface="Arial" charset="0"/>
              <a:cs typeface="Arial" charset="0"/>
            </a:endParaRPr>
          </a:p>
          <a:p>
            <a:endParaRPr lang="en-US" altLang="de-DE" smtClean="0">
              <a:latin typeface="Arial" charset="0"/>
              <a:cs typeface="Arial" charset="0"/>
            </a:endParaRPr>
          </a:p>
          <a:p>
            <a:r>
              <a:rPr lang="en-US" altLang="de-DE" err="1" smtClean="0">
                <a:latin typeface="Arial" charset="0"/>
                <a:cs typeface="Arial" charset="0"/>
              </a:rPr>
              <a:t>Wofür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brauchen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wir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dann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noch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Klassen</a:t>
            </a:r>
            <a:r>
              <a:rPr lang="en-US" altLang="de-DE" smtClean="0">
                <a:latin typeface="Arial" charset="0"/>
                <a:cs typeface="Arial" charset="0"/>
              </a:rPr>
              <a:t>?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58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Wir</a:t>
            </a:r>
            <a:r>
              <a:rPr lang="de-DE" baseline="0" smtClean="0"/>
              <a:t> sehen später noch, dass auch Aufzählungstypen Methoden und Werte bekommen können. 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Das Beispiel</a:t>
            </a:r>
            <a:r>
              <a:rPr lang="de-DE" baseline="0" smtClean="0"/>
              <a:t> ist etwas plakativ gewählt. Swift ist dennoch in vielen Bereichen einfacher als Objective-C oder C++. </a:t>
            </a:r>
            <a:br>
              <a:rPr lang="de-DE" baseline="0" smtClean="0"/>
            </a:br>
            <a:r>
              <a:rPr lang="de-DE" baseline="0" smtClean="0"/>
              <a:t>Es ist in etlichen Bereichen eher wie Java aber ausgereifter.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diesem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Beispiel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nutzen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nur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willSet</a:t>
            </a:r>
            <a:endParaRPr lang="en-US" altLang="de-DE" baseline="0" smtClean="0">
              <a:latin typeface="Arial" charset="0"/>
              <a:cs typeface="Arial" charset="0"/>
            </a:endParaRPr>
          </a:p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Auf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diese</a:t>
            </a:r>
            <a:r>
              <a:rPr lang="en-US" altLang="de-DE" baseline="0" smtClean="0">
                <a:latin typeface="Arial" charset="0"/>
                <a:cs typeface="Arial" charset="0"/>
              </a:rPr>
              <a:t> Weise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werden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Struct</a:t>
            </a:r>
            <a:r>
              <a:rPr lang="en-US" altLang="de-DE" baseline="0" smtClean="0">
                <a:latin typeface="Arial" charset="0"/>
                <a:cs typeface="Arial" charset="0"/>
              </a:rPr>
              <a:t> in der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gewohnten</a:t>
            </a:r>
            <a:r>
              <a:rPr lang="en-US" altLang="de-DE" baseline="0" smtClean="0">
                <a:latin typeface="Arial" charset="0"/>
                <a:cs typeface="Arial" charset="0"/>
              </a:rPr>
              <a:t> Weise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mit</a:t>
            </a:r>
            <a:r>
              <a:rPr lang="en-US" altLang="de-DE" baseline="0" smtClean="0">
                <a:latin typeface="Arial" charset="0"/>
                <a:cs typeface="Arial" charset="0"/>
              </a:rPr>
              <a:t> Cocoa Touch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Klassen</a:t>
            </a:r>
            <a:r>
              <a:rPr lang="en-US" altLang="de-DE" baseline="0" smtClean="0">
                <a:latin typeface="Arial" charset="0"/>
                <a:cs typeface="Arial" charset="0"/>
              </a:rPr>
              <a:t> </a:t>
            </a:r>
            <a:r>
              <a:rPr lang="en-US" altLang="de-DE" baseline="0" err="1" smtClean="0">
                <a:latin typeface="Arial" charset="0"/>
                <a:cs typeface="Arial" charset="0"/>
              </a:rPr>
              <a:t>verwendet</a:t>
            </a:r>
            <a:r>
              <a:rPr lang="en-US" altLang="de-DE" baseline="0" smtClean="0">
                <a:latin typeface="Arial" charset="0"/>
                <a:cs typeface="Arial" charset="0"/>
              </a:rPr>
              <a:t>.</a:t>
            </a:r>
            <a:br>
              <a:rPr lang="en-US" altLang="de-DE" baseline="0" smtClean="0">
                <a:latin typeface="Arial" charset="0"/>
                <a:cs typeface="Arial" charset="0"/>
              </a:rPr>
            </a:br>
            <a:r>
              <a:rPr lang="en-US" altLang="de-DE" baseline="0" smtClean="0">
                <a:latin typeface="Arial" charset="0"/>
                <a:cs typeface="Arial" charset="0"/>
              </a:rPr>
              <a:t/>
            </a:r>
            <a:br>
              <a:rPr lang="en-US" altLang="de-DE" baseline="0" smtClean="0">
                <a:latin typeface="Arial" charset="0"/>
                <a:cs typeface="Arial" charset="0"/>
              </a:rPr>
            </a:br>
            <a:r>
              <a:rPr lang="en-US" altLang="de-DE" baseline="0" smtClean="0">
                <a:latin typeface="Arial" charset="0"/>
                <a:cs typeface="Arial" charset="0"/>
              </a:rPr>
              <a:t>Z.B. </a:t>
            </a:r>
            <a:br>
              <a:rPr lang="en-US" altLang="de-DE" baseline="0" smtClean="0">
                <a:latin typeface="Arial" charset="0"/>
                <a:cs typeface="Arial" charset="0"/>
              </a:rPr>
            </a:b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label1 =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UILabel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label1.textAlignment = .Right</a:t>
            </a:r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NSDate</a:t>
            </a:r>
            <a:r>
              <a:rPr lang="en-US" alt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Erzeugt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neues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vom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Wert “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Jetzt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– also die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aktuelle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Zeit</a:t>
            </a:r>
            <a:endParaRPr lang="en-US" altLang="de-DE" b="1" baseline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timeIntervalSince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die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sekunden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zurück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die der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Differenz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beiden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Datümer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entspricht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Weil der Lambda-</a:t>
            </a:r>
            <a:r>
              <a:rPr lang="en-US" alt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Ausdruck</a:t>
            </a:r>
            <a:r>
              <a:rPr lang="en-US" alt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das Closure, der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letzte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Parameter war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Funktion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wiederholen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kann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die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runde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Klammer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weggelassen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werden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63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65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66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68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70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71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72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74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Objekte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existieren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eine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Referenz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altLang="de-DE" b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</a:t>
            </a:r>
            <a:r>
              <a:rPr lang="en-US" altLang="de-DE" b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Objekt</a:t>
            </a:r>
            <a:r>
              <a:rPr lang="en-US" altLang="de-DE" b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vorhanden</a:t>
            </a:r>
            <a:r>
              <a:rPr lang="en-US" altLang="de-DE" b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endParaRPr lang="en-US" altLang="de-DE" b="0" baseline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de-DE" b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Vgl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. Objective-C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ARC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bzw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. PHP, Pearl, Python </a:t>
            </a:r>
          </a:p>
          <a:p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Sicht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Programmierers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vergleichbar</a:t>
            </a:r>
            <a:r>
              <a:rPr lang="en-US" altLang="de-DE" b="0" smtClean="0">
                <a:latin typeface="Courier New" panose="02070309020205020404" pitchFamily="49" charset="0"/>
                <a:cs typeface="Courier New" panose="02070309020205020404" pitchFamily="49" charset="0"/>
              </a:rPr>
              <a:t> JAVA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76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77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79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8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80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EA1E7-4FDC-4A2D-872A-A660191FBD73}" type="slidenum">
              <a:rPr lang="en-US" altLang="de-DE" sz="1300" smtClean="0">
                <a:solidFill>
                  <a:srgbClr val="000000"/>
                </a:solidFill>
              </a:rPr>
              <a:pPr eaLnBrk="1" hangingPunct="1"/>
              <a:t>81</a:t>
            </a:fld>
            <a:endParaRPr lang="en-US" altLang="de-DE" sz="1300" smtClean="0">
              <a:solidFill>
                <a:srgbClr val="000000"/>
              </a:solidFill>
            </a:endParaRPr>
          </a:p>
        </p:txBody>
      </p:sp>
      <p:sp>
        <p:nvSpPr>
          <p:cNvPr id="37891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7893" name="Datumsplatzhalter 3"/>
          <p:cNvSpPr txBox="1">
            <a:spLocks noGrp="1"/>
          </p:cNvSpPr>
          <p:nvPr/>
        </p:nvSpPr>
        <p:spPr bwMode="auto">
          <a:xfrm>
            <a:off x="4142182" y="1"/>
            <a:ext cx="3173018" cy="47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38" tIns="49118" rIns="98238" bIns="49118"/>
          <a:lstStyle>
            <a:lvl1pPr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C4F4A9-84FF-4656-A37A-3B9917EF4D1B}" type="datetime1">
              <a:rPr lang="de-DE" altLang="de-DE">
                <a:solidFill>
                  <a:srgbClr val="000000"/>
                </a:solidFill>
              </a:rPr>
              <a:pPr algn="r" eaLnBrk="1" hangingPunct="1"/>
              <a:t>08.04.2016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099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Infix (</a:t>
            </a:r>
            <a:r>
              <a:rPr lang="en-US" altLang="de-DE" err="1" smtClean="0">
                <a:latin typeface="Arial" charset="0"/>
                <a:cs typeface="Arial" charset="0"/>
              </a:rPr>
              <a:t>hineinheften</a:t>
            </a:r>
            <a:r>
              <a:rPr lang="en-US" altLang="de-DE" smtClean="0">
                <a:latin typeface="Arial" charset="0"/>
                <a:cs typeface="Arial" charset="0"/>
              </a:rPr>
              <a:t>) </a:t>
            </a:r>
            <a:r>
              <a:rPr lang="en-US" altLang="de-DE" err="1" smtClean="0">
                <a:latin typeface="Arial" charset="0"/>
                <a:cs typeface="Arial" charset="0"/>
              </a:rPr>
              <a:t>ist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ein</a:t>
            </a:r>
            <a:r>
              <a:rPr lang="en-US" altLang="de-DE" smtClean="0">
                <a:latin typeface="Arial" charset="0"/>
                <a:cs typeface="Arial" charset="0"/>
              </a:rPr>
              <a:t> Operator </a:t>
            </a:r>
            <a:r>
              <a:rPr lang="en-US" altLang="de-DE" err="1" smtClean="0">
                <a:latin typeface="Arial" charset="0"/>
                <a:cs typeface="Arial" charset="0"/>
              </a:rPr>
              <a:t>zwischen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zwei</a:t>
            </a:r>
            <a:r>
              <a:rPr lang="en-US" altLang="de-DE" smtClean="0">
                <a:latin typeface="Arial" charset="0"/>
                <a:cs typeface="Arial" charset="0"/>
              </a:rPr>
              <a:t> “Targets”. </a:t>
            </a:r>
          </a:p>
          <a:p>
            <a:r>
              <a:rPr lang="en-US" altLang="de-DE" err="1" smtClean="0">
                <a:latin typeface="Arial" charset="0"/>
                <a:cs typeface="Arial" charset="0"/>
              </a:rPr>
              <a:t>Präfix</a:t>
            </a:r>
            <a:r>
              <a:rPr lang="en-US" altLang="de-DE" smtClean="0">
                <a:latin typeface="Arial" charset="0"/>
                <a:cs typeface="Arial" charset="0"/>
              </a:rPr>
              <a:t> und Suffix </a:t>
            </a:r>
            <a:r>
              <a:rPr lang="en-US" altLang="de-DE" err="1" smtClean="0">
                <a:latin typeface="Arial" charset="0"/>
                <a:cs typeface="Arial" charset="0"/>
              </a:rPr>
              <a:t>stehen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für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vorangestellte</a:t>
            </a:r>
            <a:r>
              <a:rPr lang="en-US" altLang="de-DE" smtClean="0">
                <a:latin typeface="Arial" charset="0"/>
                <a:cs typeface="Arial" charset="0"/>
              </a:rPr>
              <a:t> und </a:t>
            </a:r>
            <a:r>
              <a:rPr lang="en-US" altLang="de-DE" err="1" smtClean="0">
                <a:latin typeface="Arial" charset="0"/>
                <a:cs typeface="Arial" charset="0"/>
              </a:rPr>
              <a:t>nachgestellte</a:t>
            </a:r>
            <a:r>
              <a:rPr lang="en-US" altLang="de-DE" smtClean="0">
                <a:latin typeface="Arial" charset="0"/>
                <a:cs typeface="Arial" charset="0"/>
              </a:rPr>
              <a:t> </a:t>
            </a:r>
            <a:r>
              <a:rPr lang="en-US" altLang="de-DE" err="1" smtClean="0">
                <a:latin typeface="Arial" charset="0"/>
                <a:cs typeface="Arial" charset="0"/>
              </a:rPr>
              <a:t>Operatoren</a:t>
            </a:r>
            <a:r>
              <a:rPr lang="en-US" altLang="de-DE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82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83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84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Non-weak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Referenzen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sind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 Default “strong”</a:t>
            </a:r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85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Non-weak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Referenzen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b="1" baseline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sind</a:t>
            </a:r>
            <a:r>
              <a:rPr lang="en-US" altLang="de-DE" b="1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 Default “strong”</a:t>
            </a:r>
            <a:endParaRPr lang="en-US" alt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87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EA1E7-4FDC-4A2D-872A-A660191FBD73}" type="slidenum">
              <a:rPr lang="en-US" altLang="de-DE" sz="1300" smtClean="0">
                <a:solidFill>
                  <a:srgbClr val="000000"/>
                </a:solidFill>
              </a:rPr>
              <a:pPr eaLnBrk="1" hangingPunct="1"/>
              <a:t>88</a:t>
            </a:fld>
            <a:endParaRPr lang="en-US" altLang="de-DE" sz="1300" smtClean="0">
              <a:solidFill>
                <a:srgbClr val="000000"/>
              </a:solidFill>
            </a:endParaRPr>
          </a:p>
        </p:txBody>
      </p:sp>
      <p:sp>
        <p:nvSpPr>
          <p:cNvPr id="37891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7893" name="Datumsplatzhalter 3"/>
          <p:cNvSpPr txBox="1">
            <a:spLocks noGrp="1"/>
          </p:cNvSpPr>
          <p:nvPr/>
        </p:nvSpPr>
        <p:spPr bwMode="auto">
          <a:xfrm>
            <a:off x="4142182" y="1"/>
            <a:ext cx="3173018" cy="47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38" tIns="49118" rIns="98238" bIns="49118"/>
          <a:lstStyle>
            <a:lvl1pPr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826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C4F4A9-84FF-4656-A37A-3B9917EF4D1B}" type="datetime1">
              <a:rPr lang="de-DE" altLang="de-DE">
                <a:solidFill>
                  <a:srgbClr val="000000"/>
                </a:solidFill>
              </a:rPr>
              <a:pPr algn="r" eaLnBrk="1" hangingPunct="1"/>
              <a:t>08.04.2016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099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91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92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035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94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mtClean="0">
                <a:latin typeface="Arial" charset="0"/>
                <a:cs typeface="Arial" charset="0"/>
              </a:rPr>
              <a:t>You</a:t>
            </a:r>
            <a:r>
              <a:rPr lang="en-US" altLang="de-DE" baseline="0" smtClean="0">
                <a:latin typeface="Arial" charset="0"/>
                <a:cs typeface="Arial" charset="0"/>
              </a:rPr>
              <a:t> may think the modem class is of single responsibility. </a:t>
            </a:r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96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97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Davor warnen, in einer OO Language prozedural zu programmieren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23960-4A0B-4DFC-8133-10F5547E3D87}" type="datetime1">
              <a:rPr lang="de-DE" smtClean="0"/>
              <a:pPr>
                <a:defRPr/>
              </a:pPr>
              <a:t>08.04.2016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994A4E-89E8-4134-BCF8-546DAFE70ECD}" type="slidenum">
              <a:rPr lang="de-DE" smtClean="0"/>
              <a:pPr>
                <a:defRPr/>
              </a:pPr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125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err="1" smtClean="0">
                <a:latin typeface="Arial" charset="0"/>
                <a:cs typeface="Arial" charset="0"/>
              </a:rPr>
              <a:t>Fragen</a:t>
            </a:r>
            <a:r>
              <a:rPr lang="en-US" altLang="de-DE" smtClean="0">
                <a:latin typeface="Arial" charset="0"/>
                <a:cs typeface="Arial" charset="0"/>
              </a:rPr>
              <a:t>: </a:t>
            </a:r>
            <a:r>
              <a:rPr lang="en-US" altLang="de-DE" err="1" smtClean="0">
                <a:latin typeface="Arial" charset="0"/>
                <a:cs typeface="Arial" charset="0"/>
              </a:rPr>
              <a:t>Verletzt</a:t>
            </a:r>
            <a:r>
              <a:rPr lang="en-US" altLang="de-DE" smtClean="0">
                <a:latin typeface="Arial" charset="0"/>
                <a:cs typeface="Arial" charset="0"/>
              </a:rPr>
              <a:t> der </a:t>
            </a:r>
            <a:r>
              <a:rPr lang="en-US" altLang="de-DE" err="1" smtClean="0">
                <a:latin typeface="Arial" charset="0"/>
                <a:cs typeface="Arial" charset="0"/>
              </a:rPr>
              <a:t>UITableViewController</a:t>
            </a:r>
            <a:r>
              <a:rPr lang="en-US" altLang="de-DE" smtClean="0">
                <a:latin typeface="Arial" charset="0"/>
                <a:cs typeface="Arial" charset="0"/>
              </a:rPr>
              <a:t> das Single-Responsibility-</a:t>
            </a:r>
            <a:r>
              <a:rPr lang="en-US" altLang="de-DE" err="1" smtClean="0">
                <a:latin typeface="Arial" charset="0"/>
                <a:cs typeface="Arial" charset="0"/>
              </a:rPr>
              <a:t>Prinzip</a:t>
            </a:r>
            <a:r>
              <a:rPr lang="en-US" altLang="de-DE" smtClean="0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99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smtClean="0">
              <a:latin typeface="Arial" charset="0"/>
              <a:cs typeface="Arial" charset="0"/>
            </a:endParaRPr>
          </a:p>
        </p:txBody>
      </p:sp>
      <p:sp>
        <p:nvSpPr>
          <p:cNvPr id="34820" name="Datumsplatzhalt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B5BD81-741F-4841-B1F6-90DC24A9667A}" type="datetime1">
              <a:rPr lang="de-DE" altLang="de-DE" sz="1300" smtClean="0"/>
              <a:pPr eaLnBrk="1" hangingPunct="1"/>
              <a:t>08.04.2016</a:t>
            </a:fld>
            <a:endParaRPr lang="de-DE" altLang="de-DE" sz="1300" smtClean="0"/>
          </a:p>
        </p:txBody>
      </p:sp>
      <p:sp>
        <p:nvSpPr>
          <p:cNvPr id="34821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56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B43869-7A1A-4D0F-9A8C-59D098E3C9D0}" type="slidenum">
              <a:rPr lang="de-DE" altLang="de-DE" sz="1300" smtClean="0"/>
              <a:pPr eaLnBrk="1" hangingPunct="1"/>
              <a:t>100</a:t>
            </a:fld>
            <a:endParaRPr lang="de-DE" altLang="de-DE" sz="1300" smtClean="0"/>
          </a:p>
        </p:txBody>
      </p:sp>
    </p:spTree>
    <p:extLst>
      <p:ext uri="{BB962C8B-B14F-4D97-AF65-F5344CB8AC3E}">
        <p14:creationId xmlns:p14="http://schemas.microsoft.com/office/powerpoint/2010/main" val="278999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6" descr="Backround_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7727"/>
          <a:stretch>
            <a:fillRect/>
          </a:stretch>
        </p:blipFill>
        <p:spPr bwMode="auto">
          <a:xfrm>
            <a:off x="0" y="1484313"/>
            <a:ext cx="990600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7" descr="Logo_PP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17488"/>
            <a:ext cx="4127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8" descr="www_PP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76313"/>
            <a:ext cx="30257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560000" y="1854000"/>
            <a:ext cx="7988283" cy="107094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560000" y="3506713"/>
            <a:ext cx="7988283" cy="7143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rgbClr val="FFFFFF"/>
                </a:solidFill>
                <a:latin typeface="+mj-lt"/>
                <a:ea typeface="Arial Rounded MT Bold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559851" y="5733256"/>
            <a:ext cx="7988432" cy="1080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182563" algn="l"/>
              </a:tabLst>
              <a:defRPr sz="1400" baseline="0">
                <a:solidFill>
                  <a:srgbClr val="FFFFFF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9750" indent="-269875">
              <a:buSzPct val="100000"/>
              <a:buFontTx/>
              <a:buBlip>
                <a:blip r:embed="rId5"/>
              </a:buBlip>
              <a:defRPr sz="14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2788" indent="-173038">
              <a:buSzPct val="87000"/>
              <a:buFont typeface="Arial"/>
              <a:buChar char="&gt;"/>
              <a:tabLst/>
              <a:defRPr sz="14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895350" indent="-182563">
              <a:buSzPct val="80000"/>
              <a:buFont typeface="Arial"/>
              <a:buChar char="•"/>
              <a:defRPr sz="14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165225" indent="-285750">
              <a:buFont typeface="Symbol" pitchFamily="18" charset="2"/>
              <a:buChar char="-"/>
              <a:defRPr lang="de-DE" sz="1400" kern="1200" dirty="0" smtClean="0">
                <a:solidFill>
                  <a:schemeClr val="bg1"/>
                </a:solidFill>
                <a:latin typeface="Arial"/>
                <a:ea typeface="Arial" charset="-128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95337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Produ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4"/>
          <p:cNvSpPr/>
          <p:nvPr/>
        </p:nvSpPr>
        <p:spPr>
          <a:xfrm>
            <a:off x="4724426" y="1021268"/>
            <a:ext cx="4964112" cy="5248275"/>
          </a:xfrm>
          <a:custGeom>
            <a:avLst/>
            <a:gdLst>
              <a:gd name="connsiteX0" fmla="*/ 0 w 3672408"/>
              <a:gd name="connsiteY0" fmla="*/ 5256584 h 5256584"/>
              <a:gd name="connsiteX1" fmla="*/ 918102 w 3672408"/>
              <a:gd name="connsiteY1" fmla="*/ 0 h 5256584"/>
              <a:gd name="connsiteX2" fmla="*/ 3672408 w 3672408"/>
              <a:gd name="connsiteY2" fmla="*/ 0 h 5256584"/>
              <a:gd name="connsiteX3" fmla="*/ 2754306 w 3672408"/>
              <a:gd name="connsiteY3" fmla="*/ 5256584 h 5256584"/>
              <a:gd name="connsiteX4" fmla="*/ 0 w 3672408"/>
              <a:gd name="connsiteY4" fmla="*/ 5256584 h 5256584"/>
              <a:gd name="connsiteX0" fmla="*/ 0 w 4777308"/>
              <a:gd name="connsiteY0" fmla="*/ 5256584 h 5256584"/>
              <a:gd name="connsiteX1" fmla="*/ 2023002 w 4777308"/>
              <a:gd name="connsiteY1" fmla="*/ 0 h 5256584"/>
              <a:gd name="connsiteX2" fmla="*/ 4777308 w 4777308"/>
              <a:gd name="connsiteY2" fmla="*/ 0 h 5256584"/>
              <a:gd name="connsiteX3" fmla="*/ 3859206 w 4777308"/>
              <a:gd name="connsiteY3" fmla="*/ 5256584 h 5256584"/>
              <a:gd name="connsiteX4" fmla="*/ 0 w 4777308"/>
              <a:gd name="connsiteY4" fmla="*/ 5256584 h 5256584"/>
              <a:gd name="connsiteX0" fmla="*/ 0 w 4799006"/>
              <a:gd name="connsiteY0" fmla="*/ 5256584 h 5256584"/>
              <a:gd name="connsiteX1" fmla="*/ 2023002 w 4799006"/>
              <a:gd name="connsiteY1" fmla="*/ 0 h 5256584"/>
              <a:gd name="connsiteX2" fmla="*/ 4777308 w 4799006"/>
              <a:gd name="connsiteY2" fmla="*/ 0 h 5256584"/>
              <a:gd name="connsiteX3" fmla="*/ 4799006 w 4799006"/>
              <a:gd name="connsiteY3" fmla="*/ 5256584 h 5256584"/>
              <a:gd name="connsiteX4" fmla="*/ 0 w 4799006"/>
              <a:gd name="connsiteY4" fmla="*/ 5256584 h 5256584"/>
              <a:gd name="connsiteX0" fmla="*/ 0 w 4779956"/>
              <a:gd name="connsiteY0" fmla="*/ 5256584 h 5256584"/>
              <a:gd name="connsiteX1" fmla="*/ 2023002 w 4779956"/>
              <a:gd name="connsiteY1" fmla="*/ 0 h 5256584"/>
              <a:gd name="connsiteX2" fmla="*/ 4777308 w 4779956"/>
              <a:gd name="connsiteY2" fmla="*/ 0 h 5256584"/>
              <a:gd name="connsiteX3" fmla="*/ 4779956 w 4779956"/>
              <a:gd name="connsiteY3" fmla="*/ 5250234 h 5256584"/>
              <a:gd name="connsiteX4" fmla="*/ 0 w 4779956"/>
              <a:gd name="connsiteY4" fmla="*/ 5256584 h 5256584"/>
              <a:gd name="connsiteX0" fmla="*/ 0 w 4775123"/>
              <a:gd name="connsiteY0" fmla="*/ 5246539 h 5250234"/>
              <a:gd name="connsiteX1" fmla="*/ 2018169 w 4775123"/>
              <a:gd name="connsiteY1" fmla="*/ 0 h 5250234"/>
              <a:gd name="connsiteX2" fmla="*/ 4772475 w 4775123"/>
              <a:gd name="connsiteY2" fmla="*/ 0 h 5250234"/>
              <a:gd name="connsiteX3" fmla="*/ 4775123 w 4775123"/>
              <a:gd name="connsiteY3" fmla="*/ 5250234 h 5250234"/>
              <a:gd name="connsiteX4" fmla="*/ 0 w 4775123"/>
              <a:gd name="connsiteY4" fmla="*/ 5246539 h 5250234"/>
              <a:gd name="connsiteX0" fmla="*/ 0 w 4775123"/>
              <a:gd name="connsiteY0" fmla="*/ 5246539 h 5250234"/>
              <a:gd name="connsiteX1" fmla="*/ 2018169 w 4775123"/>
              <a:gd name="connsiteY1" fmla="*/ 0 h 5250234"/>
              <a:gd name="connsiteX2" fmla="*/ 4772475 w 4775123"/>
              <a:gd name="connsiteY2" fmla="*/ 0 h 5250234"/>
              <a:gd name="connsiteX3" fmla="*/ 4775123 w 4775123"/>
              <a:gd name="connsiteY3" fmla="*/ 5250234 h 5250234"/>
              <a:gd name="connsiteX4" fmla="*/ 0 w 4775123"/>
              <a:gd name="connsiteY4" fmla="*/ 5246539 h 5250234"/>
              <a:gd name="connsiteX0" fmla="*/ 0 w 4775123"/>
              <a:gd name="connsiteY0" fmla="*/ 5246539 h 5246539"/>
              <a:gd name="connsiteX1" fmla="*/ 2018169 w 4775123"/>
              <a:gd name="connsiteY1" fmla="*/ 0 h 5246539"/>
              <a:gd name="connsiteX2" fmla="*/ 4772475 w 4775123"/>
              <a:gd name="connsiteY2" fmla="*/ 0 h 5246539"/>
              <a:gd name="connsiteX3" fmla="*/ 4775123 w 4775123"/>
              <a:gd name="connsiteY3" fmla="*/ 5245211 h 5246539"/>
              <a:gd name="connsiteX4" fmla="*/ 0 w 4775123"/>
              <a:gd name="connsiteY4" fmla="*/ 5246539 h 524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5123" h="5246539">
                <a:moveTo>
                  <a:pt x="0" y="5246539"/>
                </a:moveTo>
                <a:lnTo>
                  <a:pt x="2018169" y="0"/>
                </a:lnTo>
                <a:lnTo>
                  <a:pt x="4772475" y="0"/>
                </a:lnTo>
                <a:cubicBezTo>
                  <a:pt x="4779708" y="1752195"/>
                  <a:pt x="4767890" y="3493016"/>
                  <a:pt x="4775123" y="5245211"/>
                </a:cubicBezTo>
                <a:lnTo>
                  <a:pt x="0" y="5246539"/>
                </a:lnTo>
                <a:close/>
              </a:path>
            </a:pathLst>
          </a:custGeom>
          <a:solidFill>
            <a:srgbClr val="9293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2588" y="4848731"/>
            <a:ext cx="9505950" cy="143033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255613" y="4847143"/>
            <a:ext cx="579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altLang="de-DE" sz="2200">
                <a:solidFill>
                  <a:srgbClr val="004A8C"/>
                </a:solidFill>
              </a:rPr>
              <a:t>Auszug aus unseren Referenzen</a:t>
            </a:r>
          </a:p>
        </p:txBody>
      </p:sp>
      <p:sp>
        <p:nvSpPr>
          <p:cNvPr id="19" name="Parallelogram 6"/>
          <p:cNvSpPr>
            <a:spLocks noChangeArrowheads="1"/>
          </p:cNvSpPr>
          <p:nvPr/>
        </p:nvSpPr>
        <p:spPr bwMode="auto">
          <a:xfrm>
            <a:off x="5151463" y="1021268"/>
            <a:ext cx="1728788" cy="3754438"/>
          </a:xfrm>
          <a:prstGeom prst="parallelogram">
            <a:avLst>
              <a:gd name="adj" fmla="val 87977"/>
            </a:avLst>
          </a:prstGeom>
          <a:solidFill>
            <a:srgbClr val="004A8C"/>
          </a:solid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</a:endParaRPr>
          </a:p>
        </p:txBody>
      </p:sp>
      <p:sp>
        <p:nvSpPr>
          <p:cNvPr id="20" name="Rectangle 7"/>
          <p:cNvSpPr/>
          <p:nvPr/>
        </p:nvSpPr>
        <p:spPr>
          <a:xfrm>
            <a:off x="182588" y="4775706"/>
            <a:ext cx="9505950" cy="73025"/>
          </a:xfrm>
          <a:prstGeom prst="rect">
            <a:avLst/>
          </a:prstGeom>
          <a:solidFill>
            <a:srgbClr val="004A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Parallelogram 8"/>
          <p:cNvSpPr/>
          <p:nvPr/>
        </p:nvSpPr>
        <p:spPr>
          <a:xfrm>
            <a:off x="647726" y="4775706"/>
            <a:ext cx="792162" cy="73025"/>
          </a:xfrm>
          <a:prstGeom prst="parallelogram">
            <a:avLst/>
          </a:prstGeom>
          <a:solidFill>
            <a:srgbClr val="FFE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Parallelogram 27"/>
          <p:cNvSpPr/>
          <p:nvPr/>
        </p:nvSpPr>
        <p:spPr>
          <a:xfrm>
            <a:off x="1268438" y="4775706"/>
            <a:ext cx="341313" cy="73025"/>
          </a:xfrm>
          <a:prstGeom prst="parallelogram">
            <a:avLst/>
          </a:prstGeom>
          <a:solidFill>
            <a:srgbClr val="E0B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Parallelogram 28"/>
          <p:cNvSpPr/>
          <p:nvPr/>
        </p:nvSpPr>
        <p:spPr>
          <a:xfrm>
            <a:off x="1551013" y="4775706"/>
            <a:ext cx="1035050" cy="73025"/>
          </a:xfrm>
          <a:prstGeom prst="parallelogram">
            <a:avLst/>
          </a:prstGeom>
          <a:solidFill>
            <a:srgbClr val="0091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Parallelogram 29"/>
          <p:cNvSpPr/>
          <p:nvPr/>
        </p:nvSpPr>
        <p:spPr>
          <a:xfrm>
            <a:off x="2303488" y="4775706"/>
            <a:ext cx="792163" cy="73025"/>
          </a:xfrm>
          <a:prstGeom prst="parallelogram">
            <a:avLst/>
          </a:prstGeom>
          <a:solidFill>
            <a:srgbClr val="002B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967563" y="1094293"/>
            <a:ext cx="2647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de-DE" altLang="de-DE" sz="2200">
                <a:solidFill>
                  <a:schemeClr val="bg1"/>
                </a:solidFill>
              </a:rPr>
              <a:t>Unser Produkt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0"/>
          </p:nvPr>
        </p:nvSpPr>
        <p:spPr>
          <a:xfrm>
            <a:off x="189719" y="1462618"/>
            <a:ext cx="2721152" cy="324036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platzhalter 29"/>
          <p:cNvSpPr>
            <a:spLocks noGrp="1"/>
          </p:cNvSpPr>
          <p:nvPr>
            <p:ph type="body" sz="quarter" idx="11"/>
          </p:nvPr>
        </p:nvSpPr>
        <p:spPr>
          <a:xfrm>
            <a:off x="3152800" y="1462618"/>
            <a:ext cx="2646834" cy="324036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platzhalter 29"/>
          <p:cNvSpPr>
            <a:spLocks noGrp="1"/>
          </p:cNvSpPr>
          <p:nvPr>
            <p:ph type="body" sz="quarter" idx="13"/>
          </p:nvPr>
        </p:nvSpPr>
        <p:spPr>
          <a:xfrm>
            <a:off x="286334" y="5207034"/>
            <a:ext cx="6593446" cy="1061986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platzhalter 29"/>
          <p:cNvSpPr>
            <a:spLocks noGrp="1"/>
          </p:cNvSpPr>
          <p:nvPr>
            <p:ph type="body" sz="quarter" idx="14"/>
          </p:nvPr>
        </p:nvSpPr>
        <p:spPr>
          <a:xfrm>
            <a:off x="6879779" y="1462618"/>
            <a:ext cx="2613232" cy="324036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defRPr lang="de-DE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284877" y="1102721"/>
            <a:ext cx="2663207" cy="360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None/>
              <a:defRPr lang="de-DE" sz="2200" baseline="0" smtClean="0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lang="de-DE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3280468" y="1102526"/>
            <a:ext cx="2663207" cy="360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None/>
              <a:defRPr lang="de-DE" sz="2200" baseline="0" smtClean="0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lang="de-DE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Bild 6" descr="Footer_PP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29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554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29"/>
          </p:nvPr>
        </p:nvSpPr>
        <p:spPr>
          <a:xfrm>
            <a:off x="508741" y="1021714"/>
            <a:ext cx="1762125" cy="235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itchFamily="34" charset="0"/>
                <a:ea typeface="Arial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30"/>
          </p:nvPr>
        </p:nvSpPr>
        <p:spPr>
          <a:xfrm>
            <a:off x="2456603" y="1021714"/>
            <a:ext cx="3638550" cy="235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itchFamily="34" charset="0"/>
                <a:ea typeface="Arial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31"/>
          </p:nvPr>
        </p:nvSpPr>
        <p:spPr>
          <a:xfrm>
            <a:off x="475837" y="3541324"/>
            <a:ext cx="8928100" cy="252095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Tx/>
              <a:buBlip>
                <a:blip r:embed="rId2"/>
              </a:buBlip>
              <a:defRPr lang="de-DE" sz="1600" b="0" dirty="0" smtClean="0"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lang="de-DE" sz="1400" dirty="0" smtClean="0"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>
              <a:defRPr lang="de-DE" sz="1400" dirty="0" smtClean="0"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>
              <a:defRPr lang="de-DE" sz="1400" dirty="0" smtClean="0"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>
              <a:defRPr lang="de-DE" sz="1400" dirty="0">
                <a:latin typeface="Arial" pitchFamily="34" charset="0"/>
                <a:ea typeface="Arial" pitchFamily="34" charset="-128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pic>
        <p:nvPicPr>
          <p:cNvPr id="13" name="Bild 6" descr="Footer_PP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17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8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66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-19499" y="1615713"/>
            <a:ext cx="9429044" cy="1591734"/>
          </a:xfrm>
          <a:custGeom>
            <a:avLst/>
            <a:gdLst>
              <a:gd name="connsiteX0" fmla="*/ 8703733 w 8703733"/>
              <a:gd name="connsiteY0" fmla="*/ 8467 h 1591734"/>
              <a:gd name="connsiteX1" fmla="*/ 8094133 w 8703733"/>
              <a:gd name="connsiteY1" fmla="*/ 1591734 h 1591734"/>
              <a:gd name="connsiteX2" fmla="*/ 0 w 8703733"/>
              <a:gd name="connsiteY2" fmla="*/ 1583267 h 1591734"/>
              <a:gd name="connsiteX3" fmla="*/ 8466 w 8703733"/>
              <a:gd name="connsiteY3" fmla="*/ 0 h 1591734"/>
              <a:gd name="connsiteX4" fmla="*/ 8703733 w 8703733"/>
              <a:gd name="connsiteY4" fmla="*/ 8467 h 1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3" h="1591734">
                <a:moveTo>
                  <a:pt x="8703733" y="8467"/>
                </a:moveTo>
                <a:lnTo>
                  <a:pt x="8094133" y="1591734"/>
                </a:lnTo>
                <a:lnTo>
                  <a:pt x="0" y="1583267"/>
                </a:lnTo>
                <a:lnTo>
                  <a:pt x="8466" y="0"/>
                </a:lnTo>
                <a:lnTo>
                  <a:pt x="8703733" y="8467"/>
                </a:lnTo>
                <a:close/>
              </a:path>
            </a:pathLst>
          </a:custGeom>
          <a:gradFill flip="none" rotWithShape="1">
            <a:gsLst>
              <a:gs pos="5000">
                <a:srgbClr val="004A8C">
                  <a:alpha val="65000"/>
                </a:srgbClr>
              </a:gs>
              <a:gs pos="100000">
                <a:srgbClr val="E8ECF0"/>
              </a:gs>
              <a:gs pos="47000">
                <a:srgbClr val="BEC8E1"/>
              </a:gs>
            </a:gsLst>
            <a:lin ang="5400000" scaled="0"/>
            <a:tileRect/>
          </a:gradFill>
          <a:ln>
            <a:noFill/>
          </a:ln>
          <a:effectLst>
            <a:reflection stA="50000" endPos="29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507000" y="1021714"/>
            <a:ext cx="8892000" cy="585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8" name="Textplatzhalter 29"/>
          <p:cNvSpPr>
            <a:spLocks noGrp="1"/>
          </p:cNvSpPr>
          <p:nvPr>
            <p:ph type="body" sz="quarter" idx="15"/>
          </p:nvPr>
        </p:nvSpPr>
        <p:spPr>
          <a:xfrm>
            <a:off x="507000" y="2276314"/>
            <a:ext cx="8085079" cy="917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714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895350" indent="-438150">
              <a:buSzPct val="100000"/>
              <a:buFontTx/>
              <a:buBlip>
                <a:blip r:embed="rId2"/>
              </a:buBlip>
              <a:tabLst/>
              <a:defRPr/>
            </a:lvl2pPr>
            <a:lvl3pPr>
              <a:buClr>
                <a:srgbClr val="004A8C"/>
              </a:buClr>
              <a:buFont typeface="Arial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5"/>
          </p:nvPr>
        </p:nvSpPr>
        <p:spPr>
          <a:xfrm>
            <a:off x="507001" y="1764189"/>
            <a:ext cx="8084740" cy="584200"/>
          </a:xfrm>
          <a:prstGeom prst="rect">
            <a:avLst/>
          </a:prstGeom>
        </p:spPr>
        <p:txBody>
          <a:bodyPr lIns="0" tIns="0" bIns="0"/>
          <a:lstStyle>
            <a:lvl1pPr>
              <a:buFontTx/>
              <a:buNone/>
              <a:defRPr sz="2400" b="1" spc="2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Bild 6" descr="Footer_PP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15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3144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/>
          <p:nvPr/>
        </p:nvSpPr>
        <p:spPr>
          <a:xfrm>
            <a:off x="-19499" y="1615713"/>
            <a:ext cx="9429044" cy="1591734"/>
          </a:xfrm>
          <a:custGeom>
            <a:avLst/>
            <a:gdLst>
              <a:gd name="connsiteX0" fmla="*/ 8703733 w 8703733"/>
              <a:gd name="connsiteY0" fmla="*/ 8467 h 1591734"/>
              <a:gd name="connsiteX1" fmla="*/ 8094133 w 8703733"/>
              <a:gd name="connsiteY1" fmla="*/ 1591734 h 1591734"/>
              <a:gd name="connsiteX2" fmla="*/ 0 w 8703733"/>
              <a:gd name="connsiteY2" fmla="*/ 1583267 h 1591734"/>
              <a:gd name="connsiteX3" fmla="*/ 8466 w 8703733"/>
              <a:gd name="connsiteY3" fmla="*/ 0 h 1591734"/>
              <a:gd name="connsiteX4" fmla="*/ 8703733 w 8703733"/>
              <a:gd name="connsiteY4" fmla="*/ 8467 h 1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3" h="1591734">
                <a:moveTo>
                  <a:pt x="8703733" y="8467"/>
                </a:moveTo>
                <a:lnTo>
                  <a:pt x="8094133" y="1591734"/>
                </a:lnTo>
                <a:lnTo>
                  <a:pt x="0" y="1583267"/>
                </a:lnTo>
                <a:lnTo>
                  <a:pt x="8466" y="0"/>
                </a:lnTo>
                <a:lnTo>
                  <a:pt x="8703733" y="8467"/>
                </a:lnTo>
                <a:close/>
              </a:path>
            </a:pathLst>
          </a:custGeom>
          <a:gradFill flip="none" rotWithShape="1">
            <a:gsLst>
              <a:gs pos="5000">
                <a:srgbClr val="004A8C">
                  <a:alpha val="65000"/>
                </a:srgbClr>
              </a:gs>
              <a:gs pos="100000">
                <a:srgbClr val="E8ECF0"/>
              </a:gs>
              <a:gs pos="47000">
                <a:srgbClr val="BEC8E1"/>
              </a:gs>
            </a:gsLst>
            <a:lin ang="5400000" scaled="0"/>
            <a:tileRect/>
          </a:gradFill>
          <a:ln>
            <a:noFill/>
          </a:ln>
          <a:effectLst>
            <a:reflection stA="50000" endPos="29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-21046" y="3400399"/>
            <a:ext cx="9429044" cy="1591734"/>
          </a:xfrm>
          <a:custGeom>
            <a:avLst/>
            <a:gdLst>
              <a:gd name="connsiteX0" fmla="*/ 8703733 w 8703733"/>
              <a:gd name="connsiteY0" fmla="*/ 8467 h 1591734"/>
              <a:gd name="connsiteX1" fmla="*/ 8094133 w 8703733"/>
              <a:gd name="connsiteY1" fmla="*/ 1591734 h 1591734"/>
              <a:gd name="connsiteX2" fmla="*/ 0 w 8703733"/>
              <a:gd name="connsiteY2" fmla="*/ 1583267 h 1591734"/>
              <a:gd name="connsiteX3" fmla="*/ 8466 w 8703733"/>
              <a:gd name="connsiteY3" fmla="*/ 0 h 1591734"/>
              <a:gd name="connsiteX4" fmla="*/ 8703733 w 8703733"/>
              <a:gd name="connsiteY4" fmla="*/ 8467 h 1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3" h="1591734">
                <a:moveTo>
                  <a:pt x="8703733" y="8467"/>
                </a:moveTo>
                <a:lnTo>
                  <a:pt x="8094133" y="1591734"/>
                </a:lnTo>
                <a:lnTo>
                  <a:pt x="0" y="1583267"/>
                </a:lnTo>
                <a:lnTo>
                  <a:pt x="8466" y="0"/>
                </a:lnTo>
                <a:lnTo>
                  <a:pt x="8703733" y="8467"/>
                </a:lnTo>
                <a:close/>
              </a:path>
            </a:pathLst>
          </a:custGeom>
          <a:gradFill flip="none" rotWithShape="1">
            <a:gsLst>
              <a:gs pos="5000">
                <a:srgbClr val="004A8C">
                  <a:alpha val="65000"/>
                </a:srgbClr>
              </a:gs>
              <a:gs pos="100000">
                <a:srgbClr val="E8ECF0"/>
              </a:gs>
              <a:gs pos="47000">
                <a:srgbClr val="BEC8E1"/>
              </a:gs>
            </a:gsLst>
            <a:lin ang="5400000" scaled="0"/>
            <a:tileRect/>
          </a:gradFill>
          <a:ln>
            <a:noFill/>
          </a:ln>
          <a:effectLst>
            <a:reflection stA="50000" endPos="29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507000" y="1021714"/>
            <a:ext cx="8892000" cy="585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8" name="Textplatzhalter 29"/>
          <p:cNvSpPr>
            <a:spLocks noGrp="1"/>
          </p:cNvSpPr>
          <p:nvPr>
            <p:ph type="body" sz="quarter" idx="15"/>
          </p:nvPr>
        </p:nvSpPr>
        <p:spPr>
          <a:xfrm>
            <a:off x="507000" y="2276314"/>
            <a:ext cx="8085079" cy="917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714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895350" indent="-438150">
              <a:buSzPct val="100000"/>
              <a:buFontTx/>
              <a:buBlip>
                <a:blip r:embed="rId2"/>
              </a:buBlip>
              <a:tabLst/>
              <a:defRPr/>
            </a:lvl2pPr>
            <a:lvl3pPr>
              <a:buClr>
                <a:srgbClr val="004A8C"/>
              </a:buClr>
              <a:buFont typeface="Arial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5"/>
          </p:nvPr>
        </p:nvSpPr>
        <p:spPr>
          <a:xfrm>
            <a:off x="507001" y="1764189"/>
            <a:ext cx="8084740" cy="584200"/>
          </a:xfrm>
          <a:prstGeom prst="rect">
            <a:avLst/>
          </a:prstGeom>
        </p:spPr>
        <p:txBody>
          <a:bodyPr lIns="0" tIns="0" bIns="0"/>
          <a:lstStyle>
            <a:lvl1pPr>
              <a:buFontTx/>
              <a:buNone/>
              <a:defRPr sz="2400" b="1" spc="2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29"/>
          <p:cNvSpPr>
            <a:spLocks noGrp="1"/>
          </p:cNvSpPr>
          <p:nvPr>
            <p:ph type="body" sz="quarter" idx="26"/>
          </p:nvPr>
        </p:nvSpPr>
        <p:spPr>
          <a:xfrm>
            <a:off x="505453" y="4061000"/>
            <a:ext cx="8085079" cy="917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714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895350" indent="-438150">
              <a:buSzPct val="100000"/>
              <a:buFontTx/>
              <a:buBlip>
                <a:blip r:embed="rId2"/>
              </a:buBlip>
              <a:tabLst/>
              <a:defRPr/>
            </a:lvl2pPr>
            <a:lvl3pPr>
              <a:buClr>
                <a:srgbClr val="004A8C"/>
              </a:buClr>
              <a:buFont typeface="Arial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27"/>
          </p:nvPr>
        </p:nvSpPr>
        <p:spPr>
          <a:xfrm>
            <a:off x="505454" y="3548875"/>
            <a:ext cx="8084740" cy="584200"/>
          </a:xfrm>
          <a:prstGeom prst="rect">
            <a:avLst/>
          </a:prstGeom>
        </p:spPr>
        <p:txBody>
          <a:bodyPr lIns="0" tIns="0" bIns="0"/>
          <a:lstStyle>
            <a:lvl1pPr>
              <a:buFontTx/>
              <a:buNone/>
              <a:defRPr sz="2400" b="1" spc="2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Bild 6" descr="Footer_PP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21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546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6"/>
          <p:cNvSpPr/>
          <p:nvPr/>
        </p:nvSpPr>
        <p:spPr>
          <a:xfrm>
            <a:off x="-19499" y="1615714"/>
            <a:ext cx="9429043" cy="1008841"/>
          </a:xfrm>
          <a:custGeom>
            <a:avLst/>
            <a:gdLst>
              <a:gd name="connsiteX0" fmla="*/ 8703733 w 8703733"/>
              <a:gd name="connsiteY0" fmla="*/ 8467 h 1591734"/>
              <a:gd name="connsiteX1" fmla="*/ 8094133 w 8703733"/>
              <a:gd name="connsiteY1" fmla="*/ 1591734 h 1591734"/>
              <a:gd name="connsiteX2" fmla="*/ 0 w 8703733"/>
              <a:gd name="connsiteY2" fmla="*/ 1583267 h 1591734"/>
              <a:gd name="connsiteX3" fmla="*/ 8466 w 8703733"/>
              <a:gd name="connsiteY3" fmla="*/ 0 h 1591734"/>
              <a:gd name="connsiteX4" fmla="*/ 8703733 w 8703733"/>
              <a:gd name="connsiteY4" fmla="*/ 8467 h 1591734"/>
              <a:gd name="connsiteX0" fmla="*/ 8703733 w 8703733"/>
              <a:gd name="connsiteY0" fmla="*/ 8467 h 1583267"/>
              <a:gd name="connsiteX1" fmla="*/ 8239412 w 8703733"/>
              <a:gd name="connsiteY1" fmla="*/ 1215719 h 1583267"/>
              <a:gd name="connsiteX2" fmla="*/ 0 w 8703733"/>
              <a:gd name="connsiteY2" fmla="*/ 1583267 h 1583267"/>
              <a:gd name="connsiteX3" fmla="*/ 8466 w 8703733"/>
              <a:gd name="connsiteY3" fmla="*/ 0 h 1583267"/>
              <a:gd name="connsiteX4" fmla="*/ 8703733 w 8703733"/>
              <a:gd name="connsiteY4" fmla="*/ 8467 h 1583267"/>
              <a:gd name="connsiteX0" fmla="*/ 8703733 w 8703733"/>
              <a:gd name="connsiteY0" fmla="*/ 8467 h 1215719"/>
              <a:gd name="connsiteX1" fmla="*/ 8239412 w 8703733"/>
              <a:gd name="connsiteY1" fmla="*/ 1215719 h 1215719"/>
              <a:gd name="connsiteX2" fmla="*/ 0 w 8703733"/>
              <a:gd name="connsiteY2" fmla="*/ 1207252 h 1215719"/>
              <a:gd name="connsiteX3" fmla="*/ 8466 w 8703733"/>
              <a:gd name="connsiteY3" fmla="*/ 0 h 1215719"/>
              <a:gd name="connsiteX4" fmla="*/ 8703733 w 8703733"/>
              <a:gd name="connsiteY4" fmla="*/ 8467 h 1215719"/>
              <a:gd name="connsiteX0" fmla="*/ 8703733 w 8703733"/>
              <a:gd name="connsiteY0" fmla="*/ 8467 h 1215798"/>
              <a:gd name="connsiteX1" fmla="*/ 8239412 w 8703733"/>
              <a:gd name="connsiteY1" fmla="*/ 1215719 h 1215798"/>
              <a:gd name="connsiteX2" fmla="*/ 0 w 8703733"/>
              <a:gd name="connsiteY2" fmla="*/ 1215798 h 1215798"/>
              <a:gd name="connsiteX3" fmla="*/ 8466 w 8703733"/>
              <a:gd name="connsiteY3" fmla="*/ 0 h 1215798"/>
              <a:gd name="connsiteX4" fmla="*/ 8703733 w 8703733"/>
              <a:gd name="connsiteY4" fmla="*/ 8467 h 1215798"/>
              <a:gd name="connsiteX0" fmla="*/ 8695267 w 8695267"/>
              <a:gd name="connsiteY0" fmla="*/ 8467 h 1215798"/>
              <a:gd name="connsiteX1" fmla="*/ 8230946 w 8695267"/>
              <a:gd name="connsiteY1" fmla="*/ 1215719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695267 w 8695267"/>
              <a:gd name="connsiteY0" fmla="*/ 8467 h 1215798"/>
              <a:gd name="connsiteX1" fmla="*/ 8290767 w 8695267"/>
              <a:gd name="connsiteY1" fmla="*/ 1070440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703732 w 8703732"/>
              <a:gd name="connsiteY0" fmla="*/ 8467 h 1070440"/>
              <a:gd name="connsiteX1" fmla="*/ 8299232 w 8703732"/>
              <a:gd name="connsiteY1" fmla="*/ 1070440 h 1070440"/>
              <a:gd name="connsiteX2" fmla="*/ 0 w 8703732"/>
              <a:gd name="connsiteY2" fmla="*/ 1053428 h 1070440"/>
              <a:gd name="connsiteX3" fmla="*/ 8465 w 8703732"/>
              <a:gd name="connsiteY3" fmla="*/ 0 h 1070440"/>
              <a:gd name="connsiteX4" fmla="*/ 8703732 w 8703732"/>
              <a:gd name="connsiteY4" fmla="*/ 8467 h 1070440"/>
              <a:gd name="connsiteX0" fmla="*/ 8703732 w 8703732"/>
              <a:gd name="connsiteY0" fmla="*/ 8467 h 1070520"/>
              <a:gd name="connsiteX1" fmla="*/ 8299232 w 8703732"/>
              <a:gd name="connsiteY1" fmla="*/ 1070440 h 1070520"/>
              <a:gd name="connsiteX2" fmla="*/ 0 w 8703732"/>
              <a:gd name="connsiteY2" fmla="*/ 1070520 h 1070520"/>
              <a:gd name="connsiteX3" fmla="*/ 8465 w 8703732"/>
              <a:gd name="connsiteY3" fmla="*/ 0 h 1070520"/>
              <a:gd name="connsiteX4" fmla="*/ 8703732 w 8703732"/>
              <a:gd name="connsiteY4" fmla="*/ 8467 h 10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2" h="1070520">
                <a:moveTo>
                  <a:pt x="8703732" y="8467"/>
                </a:moveTo>
                <a:lnTo>
                  <a:pt x="8299232" y="1070440"/>
                </a:lnTo>
                <a:lnTo>
                  <a:pt x="0" y="1070520"/>
                </a:lnTo>
                <a:cubicBezTo>
                  <a:pt x="-27" y="665254"/>
                  <a:pt x="8492" y="405266"/>
                  <a:pt x="8465" y="0"/>
                </a:cubicBezTo>
                <a:lnTo>
                  <a:pt x="8703732" y="8467"/>
                </a:lnTo>
                <a:close/>
              </a:path>
            </a:pathLst>
          </a:custGeom>
          <a:gradFill flip="none" rotWithShape="1">
            <a:gsLst>
              <a:gs pos="5000">
                <a:srgbClr val="004A8C">
                  <a:alpha val="65000"/>
                </a:srgbClr>
              </a:gs>
              <a:gs pos="100000">
                <a:srgbClr val="E8ECF0"/>
              </a:gs>
              <a:gs pos="47000">
                <a:srgbClr val="BEC8E1"/>
              </a:gs>
            </a:gsLst>
            <a:lin ang="5400000" scaled="0"/>
            <a:tileRect/>
          </a:gradFill>
          <a:ln>
            <a:noFill/>
          </a:ln>
          <a:effectLst>
            <a:reflection stA="50000" endPos="29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-19499" y="2708150"/>
            <a:ext cx="9429043" cy="1008841"/>
          </a:xfrm>
          <a:custGeom>
            <a:avLst/>
            <a:gdLst>
              <a:gd name="connsiteX0" fmla="*/ 8703733 w 8703733"/>
              <a:gd name="connsiteY0" fmla="*/ 8467 h 1591734"/>
              <a:gd name="connsiteX1" fmla="*/ 8094133 w 8703733"/>
              <a:gd name="connsiteY1" fmla="*/ 1591734 h 1591734"/>
              <a:gd name="connsiteX2" fmla="*/ 0 w 8703733"/>
              <a:gd name="connsiteY2" fmla="*/ 1583267 h 1591734"/>
              <a:gd name="connsiteX3" fmla="*/ 8466 w 8703733"/>
              <a:gd name="connsiteY3" fmla="*/ 0 h 1591734"/>
              <a:gd name="connsiteX4" fmla="*/ 8703733 w 8703733"/>
              <a:gd name="connsiteY4" fmla="*/ 8467 h 1591734"/>
              <a:gd name="connsiteX0" fmla="*/ 8703733 w 8703733"/>
              <a:gd name="connsiteY0" fmla="*/ 8467 h 1583267"/>
              <a:gd name="connsiteX1" fmla="*/ 8239412 w 8703733"/>
              <a:gd name="connsiteY1" fmla="*/ 1215719 h 1583267"/>
              <a:gd name="connsiteX2" fmla="*/ 0 w 8703733"/>
              <a:gd name="connsiteY2" fmla="*/ 1583267 h 1583267"/>
              <a:gd name="connsiteX3" fmla="*/ 8466 w 8703733"/>
              <a:gd name="connsiteY3" fmla="*/ 0 h 1583267"/>
              <a:gd name="connsiteX4" fmla="*/ 8703733 w 8703733"/>
              <a:gd name="connsiteY4" fmla="*/ 8467 h 1583267"/>
              <a:gd name="connsiteX0" fmla="*/ 8703733 w 8703733"/>
              <a:gd name="connsiteY0" fmla="*/ 8467 h 1215719"/>
              <a:gd name="connsiteX1" fmla="*/ 8239412 w 8703733"/>
              <a:gd name="connsiteY1" fmla="*/ 1215719 h 1215719"/>
              <a:gd name="connsiteX2" fmla="*/ 0 w 8703733"/>
              <a:gd name="connsiteY2" fmla="*/ 1207252 h 1215719"/>
              <a:gd name="connsiteX3" fmla="*/ 8466 w 8703733"/>
              <a:gd name="connsiteY3" fmla="*/ 0 h 1215719"/>
              <a:gd name="connsiteX4" fmla="*/ 8703733 w 8703733"/>
              <a:gd name="connsiteY4" fmla="*/ 8467 h 1215719"/>
              <a:gd name="connsiteX0" fmla="*/ 8703733 w 8703733"/>
              <a:gd name="connsiteY0" fmla="*/ 8467 h 1215798"/>
              <a:gd name="connsiteX1" fmla="*/ 8239412 w 8703733"/>
              <a:gd name="connsiteY1" fmla="*/ 1215719 h 1215798"/>
              <a:gd name="connsiteX2" fmla="*/ 0 w 8703733"/>
              <a:gd name="connsiteY2" fmla="*/ 1215798 h 1215798"/>
              <a:gd name="connsiteX3" fmla="*/ 8466 w 8703733"/>
              <a:gd name="connsiteY3" fmla="*/ 0 h 1215798"/>
              <a:gd name="connsiteX4" fmla="*/ 8703733 w 8703733"/>
              <a:gd name="connsiteY4" fmla="*/ 8467 h 1215798"/>
              <a:gd name="connsiteX0" fmla="*/ 8695267 w 8695267"/>
              <a:gd name="connsiteY0" fmla="*/ 8467 h 1215798"/>
              <a:gd name="connsiteX1" fmla="*/ 8230946 w 8695267"/>
              <a:gd name="connsiteY1" fmla="*/ 1215719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695267 w 8695267"/>
              <a:gd name="connsiteY0" fmla="*/ 8467 h 1215798"/>
              <a:gd name="connsiteX1" fmla="*/ 8290767 w 8695267"/>
              <a:gd name="connsiteY1" fmla="*/ 1070440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703732 w 8703732"/>
              <a:gd name="connsiteY0" fmla="*/ 8467 h 1070440"/>
              <a:gd name="connsiteX1" fmla="*/ 8299232 w 8703732"/>
              <a:gd name="connsiteY1" fmla="*/ 1070440 h 1070440"/>
              <a:gd name="connsiteX2" fmla="*/ 0 w 8703732"/>
              <a:gd name="connsiteY2" fmla="*/ 1053428 h 1070440"/>
              <a:gd name="connsiteX3" fmla="*/ 8465 w 8703732"/>
              <a:gd name="connsiteY3" fmla="*/ 0 h 1070440"/>
              <a:gd name="connsiteX4" fmla="*/ 8703732 w 8703732"/>
              <a:gd name="connsiteY4" fmla="*/ 8467 h 1070440"/>
              <a:gd name="connsiteX0" fmla="*/ 8703732 w 8703732"/>
              <a:gd name="connsiteY0" fmla="*/ 8467 h 1070520"/>
              <a:gd name="connsiteX1" fmla="*/ 8299232 w 8703732"/>
              <a:gd name="connsiteY1" fmla="*/ 1070440 h 1070520"/>
              <a:gd name="connsiteX2" fmla="*/ 0 w 8703732"/>
              <a:gd name="connsiteY2" fmla="*/ 1070520 h 1070520"/>
              <a:gd name="connsiteX3" fmla="*/ 8465 w 8703732"/>
              <a:gd name="connsiteY3" fmla="*/ 0 h 1070520"/>
              <a:gd name="connsiteX4" fmla="*/ 8703732 w 8703732"/>
              <a:gd name="connsiteY4" fmla="*/ 8467 h 10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2" h="1070520">
                <a:moveTo>
                  <a:pt x="8703732" y="8467"/>
                </a:moveTo>
                <a:lnTo>
                  <a:pt x="8299232" y="1070440"/>
                </a:lnTo>
                <a:lnTo>
                  <a:pt x="0" y="1070520"/>
                </a:lnTo>
                <a:cubicBezTo>
                  <a:pt x="-27" y="665254"/>
                  <a:pt x="8492" y="405266"/>
                  <a:pt x="8465" y="0"/>
                </a:cubicBezTo>
                <a:lnTo>
                  <a:pt x="8703732" y="8467"/>
                </a:lnTo>
                <a:close/>
              </a:path>
            </a:pathLst>
          </a:custGeom>
          <a:gradFill flip="none" rotWithShape="1">
            <a:gsLst>
              <a:gs pos="5000">
                <a:srgbClr val="004A8C">
                  <a:alpha val="65000"/>
                </a:srgbClr>
              </a:gs>
              <a:gs pos="100000">
                <a:srgbClr val="E8ECF0"/>
              </a:gs>
              <a:gs pos="47000">
                <a:srgbClr val="BEC8E1"/>
              </a:gs>
            </a:gsLst>
            <a:lin ang="5400000" scaled="0"/>
            <a:tileRect/>
          </a:gradFill>
          <a:ln>
            <a:noFill/>
          </a:ln>
          <a:effectLst>
            <a:reflection stA="50000" endPos="29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-30043" y="3810555"/>
            <a:ext cx="9429043" cy="1028248"/>
          </a:xfrm>
          <a:custGeom>
            <a:avLst/>
            <a:gdLst>
              <a:gd name="connsiteX0" fmla="*/ 8703733 w 8703733"/>
              <a:gd name="connsiteY0" fmla="*/ 8467 h 1591734"/>
              <a:gd name="connsiteX1" fmla="*/ 8094133 w 8703733"/>
              <a:gd name="connsiteY1" fmla="*/ 1591734 h 1591734"/>
              <a:gd name="connsiteX2" fmla="*/ 0 w 8703733"/>
              <a:gd name="connsiteY2" fmla="*/ 1583267 h 1591734"/>
              <a:gd name="connsiteX3" fmla="*/ 8466 w 8703733"/>
              <a:gd name="connsiteY3" fmla="*/ 0 h 1591734"/>
              <a:gd name="connsiteX4" fmla="*/ 8703733 w 8703733"/>
              <a:gd name="connsiteY4" fmla="*/ 8467 h 1591734"/>
              <a:gd name="connsiteX0" fmla="*/ 8703733 w 8703733"/>
              <a:gd name="connsiteY0" fmla="*/ 8467 h 1583267"/>
              <a:gd name="connsiteX1" fmla="*/ 8239412 w 8703733"/>
              <a:gd name="connsiteY1" fmla="*/ 1215719 h 1583267"/>
              <a:gd name="connsiteX2" fmla="*/ 0 w 8703733"/>
              <a:gd name="connsiteY2" fmla="*/ 1583267 h 1583267"/>
              <a:gd name="connsiteX3" fmla="*/ 8466 w 8703733"/>
              <a:gd name="connsiteY3" fmla="*/ 0 h 1583267"/>
              <a:gd name="connsiteX4" fmla="*/ 8703733 w 8703733"/>
              <a:gd name="connsiteY4" fmla="*/ 8467 h 1583267"/>
              <a:gd name="connsiteX0" fmla="*/ 8703733 w 8703733"/>
              <a:gd name="connsiteY0" fmla="*/ 8467 h 1215719"/>
              <a:gd name="connsiteX1" fmla="*/ 8239412 w 8703733"/>
              <a:gd name="connsiteY1" fmla="*/ 1215719 h 1215719"/>
              <a:gd name="connsiteX2" fmla="*/ 0 w 8703733"/>
              <a:gd name="connsiteY2" fmla="*/ 1207252 h 1215719"/>
              <a:gd name="connsiteX3" fmla="*/ 8466 w 8703733"/>
              <a:gd name="connsiteY3" fmla="*/ 0 h 1215719"/>
              <a:gd name="connsiteX4" fmla="*/ 8703733 w 8703733"/>
              <a:gd name="connsiteY4" fmla="*/ 8467 h 1215719"/>
              <a:gd name="connsiteX0" fmla="*/ 8703733 w 8703733"/>
              <a:gd name="connsiteY0" fmla="*/ 8467 h 1215798"/>
              <a:gd name="connsiteX1" fmla="*/ 8239412 w 8703733"/>
              <a:gd name="connsiteY1" fmla="*/ 1215719 h 1215798"/>
              <a:gd name="connsiteX2" fmla="*/ 0 w 8703733"/>
              <a:gd name="connsiteY2" fmla="*/ 1215798 h 1215798"/>
              <a:gd name="connsiteX3" fmla="*/ 8466 w 8703733"/>
              <a:gd name="connsiteY3" fmla="*/ 0 h 1215798"/>
              <a:gd name="connsiteX4" fmla="*/ 8703733 w 8703733"/>
              <a:gd name="connsiteY4" fmla="*/ 8467 h 1215798"/>
              <a:gd name="connsiteX0" fmla="*/ 8695267 w 8695267"/>
              <a:gd name="connsiteY0" fmla="*/ 8467 h 1215798"/>
              <a:gd name="connsiteX1" fmla="*/ 8230946 w 8695267"/>
              <a:gd name="connsiteY1" fmla="*/ 1215719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695267 w 8695267"/>
              <a:gd name="connsiteY0" fmla="*/ 8467 h 1215798"/>
              <a:gd name="connsiteX1" fmla="*/ 8290767 w 8695267"/>
              <a:gd name="connsiteY1" fmla="*/ 1070440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703732 w 8703732"/>
              <a:gd name="connsiteY0" fmla="*/ 8467 h 1070440"/>
              <a:gd name="connsiteX1" fmla="*/ 8299232 w 8703732"/>
              <a:gd name="connsiteY1" fmla="*/ 1070440 h 1070440"/>
              <a:gd name="connsiteX2" fmla="*/ 0 w 8703732"/>
              <a:gd name="connsiteY2" fmla="*/ 1053428 h 1070440"/>
              <a:gd name="connsiteX3" fmla="*/ 8465 w 8703732"/>
              <a:gd name="connsiteY3" fmla="*/ 0 h 1070440"/>
              <a:gd name="connsiteX4" fmla="*/ 8703732 w 8703732"/>
              <a:gd name="connsiteY4" fmla="*/ 8467 h 1070440"/>
              <a:gd name="connsiteX0" fmla="*/ 8703732 w 8703732"/>
              <a:gd name="connsiteY0" fmla="*/ 8467 h 1070520"/>
              <a:gd name="connsiteX1" fmla="*/ 8299232 w 8703732"/>
              <a:gd name="connsiteY1" fmla="*/ 1070440 h 1070520"/>
              <a:gd name="connsiteX2" fmla="*/ 0 w 8703732"/>
              <a:gd name="connsiteY2" fmla="*/ 1070520 h 1070520"/>
              <a:gd name="connsiteX3" fmla="*/ 8465 w 8703732"/>
              <a:gd name="connsiteY3" fmla="*/ 0 h 1070520"/>
              <a:gd name="connsiteX4" fmla="*/ 8703732 w 8703732"/>
              <a:gd name="connsiteY4" fmla="*/ 8467 h 10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2" h="1070520">
                <a:moveTo>
                  <a:pt x="8703732" y="8467"/>
                </a:moveTo>
                <a:lnTo>
                  <a:pt x="8299232" y="1070440"/>
                </a:lnTo>
                <a:lnTo>
                  <a:pt x="0" y="1070520"/>
                </a:lnTo>
                <a:cubicBezTo>
                  <a:pt x="-27" y="665254"/>
                  <a:pt x="8492" y="405266"/>
                  <a:pt x="8465" y="0"/>
                </a:cubicBezTo>
                <a:lnTo>
                  <a:pt x="8703732" y="8467"/>
                </a:lnTo>
                <a:close/>
              </a:path>
            </a:pathLst>
          </a:custGeom>
          <a:gradFill flip="none" rotWithShape="1">
            <a:gsLst>
              <a:gs pos="5000">
                <a:srgbClr val="004A8C">
                  <a:alpha val="65000"/>
                </a:srgbClr>
              </a:gs>
              <a:gs pos="100000">
                <a:srgbClr val="E8ECF0"/>
              </a:gs>
              <a:gs pos="47000">
                <a:srgbClr val="BEC8E1"/>
              </a:gs>
            </a:gsLst>
            <a:lin ang="5400000" scaled="0"/>
            <a:tileRect/>
          </a:gradFill>
          <a:ln>
            <a:noFill/>
          </a:ln>
          <a:effectLst>
            <a:reflection stA="50000" endPos="29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20" name="Freihandform 19"/>
          <p:cNvSpPr/>
          <p:nvPr/>
        </p:nvSpPr>
        <p:spPr>
          <a:xfrm>
            <a:off x="-19499" y="4930055"/>
            <a:ext cx="9429043" cy="1008841"/>
          </a:xfrm>
          <a:custGeom>
            <a:avLst/>
            <a:gdLst>
              <a:gd name="connsiteX0" fmla="*/ 8703733 w 8703733"/>
              <a:gd name="connsiteY0" fmla="*/ 8467 h 1591734"/>
              <a:gd name="connsiteX1" fmla="*/ 8094133 w 8703733"/>
              <a:gd name="connsiteY1" fmla="*/ 1591734 h 1591734"/>
              <a:gd name="connsiteX2" fmla="*/ 0 w 8703733"/>
              <a:gd name="connsiteY2" fmla="*/ 1583267 h 1591734"/>
              <a:gd name="connsiteX3" fmla="*/ 8466 w 8703733"/>
              <a:gd name="connsiteY3" fmla="*/ 0 h 1591734"/>
              <a:gd name="connsiteX4" fmla="*/ 8703733 w 8703733"/>
              <a:gd name="connsiteY4" fmla="*/ 8467 h 1591734"/>
              <a:gd name="connsiteX0" fmla="*/ 8703733 w 8703733"/>
              <a:gd name="connsiteY0" fmla="*/ 8467 h 1583267"/>
              <a:gd name="connsiteX1" fmla="*/ 8239412 w 8703733"/>
              <a:gd name="connsiteY1" fmla="*/ 1215719 h 1583267"/>
              <a:gd name="connsiteX2" fmla="*/ 0 w 8703733"/>
              <a:gd name="connsiteY2" fmla="*/ 1583267 h 1583267"/>
              <a:gd name="connsiteX3" fmla="*/ 8466 w 8703733"/>
              <a:gd name="connsiteY3" fmla="*/ 0 h 1583267"/>
              <a:gd name="connsiteX4" fmla="*/ 8703733 w 8703733"/>
              <a:gd name="connsiteY4" fmla="*/ 8467 h 1583267"/>
              <a:gd name="connsiteX0" fmla="*/ 8703733 w 8703733"/>
              <a:gd name="connsiteY0" fmla="*/ 8467 h 1215719"/>
              <a:gd name="connsiteX1" fmla="*/ 8239412 w 8703733"/>
              <a:gd name="connsiteY1" fmla="*/ 1215719 h 1215719"/>
              <a:gd name="connsiteX2" fmla="*/ 0 w 8703733"/>
              <a:gd name="connsiteY2" fmla="*/ 1207252 h 1215719"/>
              <a:gd name="connsiteX3" fmla="*/ 8466 w 8703733"/>
              <a:gd name="connsiteY3" fmla="*/ 0 h 1215719"/>
              <a:gd name="connsiteX4" fmla="*/ 8703733 w 8703733"/>
              <a:gd name="connsiteY4" fmla="*/ 8467 h 1215719"/>
              <a:gd name="connsiteX0" fmla="*/ 8703733 w 8703733"/>
              <a:gd name="connsiteY0" fmla="*/ 8467 h 1215798"/>
              <a:gd name="connsiteX1" fmla="*/ 8239412 w 8703733"/>
              <a:gd name="connsiteY1" fmla="*/ 1215719 h 1215798"/>
              <a:gd name="connsiteX2" fmla="*/ 0 w 8703733"/>
              <a:gd name="connsiteY2" fmla="*/ 1215798 h 1215798"/>
              <a:gd name="connsiteX3" fmla="*/ 8466 w 8703733"/>
              <a:gd name="connsiteY3" fmla="*/ 0 h 1215798"/>
              <a:gd name="connsiteX4" fmla="*/ 8703733 w 8703733"/>
              <a:gd name="connsiteY4" fmla="*/ 8467 h 1215798"/>
              <a:gd name="connsiteX0" fmla="*/ 8695267 w 8695267"/>
              <a:gd name="connsiteY0" fmla="*/ 8467 h 1215798"/>
              <a:gd name="connsiteX1" fmla="*/ 8230946 w 8695267"/>
              <a:gd name="connsiteY1" fmla="*/ 1215719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695267 w 8695267"/>
              <a:gd name="connsiteY0" fmla="*/ 8467 h 1215798"/>
              <a:gd name="connsiteX1" fmla="*/ 8290767 w 8695267"/>
              <a:gd name="connsiteY1" fmla="*/ 1070440 h 1215798"/>
              <a:gd name="connsiteX2" fmla="*/ 80 w 8695267"/>
              <a:gd name="connsiteY2" fmla="*/ 1215798 h 1215798"/>
              <a:gd name="connsiteX3" fmla="*/ 0 w 8695267"/>
              <a:gd name="connsiteY3" fmla="*/ 0 h 1215798"/>
              <a:gd name="connsiteX4" fmla="*/ 8695267 w 8695267"/>
              <a:gd name="connsiteY4" fmla="*/ 8467 h 1215798"/>
              <a:gd name="connsiteX0" fmla="*/ 8703732 w 8703732"/>
              <a:gd name="connsiteY0" fmla="*/ 8467 h 1070440"/>
              <a:gd name="connsiteX1" fmla="*/ 8299232 w 8703732"/>
              <a:gd name="connsiteY1" fmla="*/ 1070440 h 1070440"/>
              <a:gd name="connsiteX2" fmla="*/ 0 w 8703732"/>
              <a:gd name="connsiteY2" fmla="*/ 1053428 h 1070440"/>
              <a:gd name="connsiteX3" fmla="*/ 8465 w 8703732"/>
              <a:gd name="connsiteY3" fmla="*/ 0 h 1070440"/>
              <a:gd name="connsiteX4" fmla="*/ 8703732 w 8703732"/>
              <a:gd name="connsiteY4" fmla="*/ 8467 h 1070440"/>
              <a:gd name="connsiteX0" fmla="*/ 8703732 w 8703732"/>
              <a:gd name="connsiteY0" fmla="*/ 8467 h 1070520"/>
              <a:gd name="connsiteX1" fmla="*/ 8299232 w 8703732"/>
              <a:gd name="connsiteY1" fmla="*/ 1070440 h 1070520"/>
              <a:gd name="connsiteX2" fmla="*/ 0 w 8703732"/>
              <a:gd name="connsiteY2" fmla="*/ 1070520 h 1070520"/>
              <a:gd name="connsiteX3" fmla="*/ 8465 w 8703732"/>
              <a:gd name="connsiteY3" fmla="*/ 0 h 1070520"/>
              <a:gd name="connsiteX4" fmla="*/ 8703732 w 8703732"/>
              <a:gd name="connsiteY4" fmla="*/ 8467 h 10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732" h="1070520">
                <a:moveTo>
                  <a:pt x="8703732" y="8467"/>
                </a:moveTo>
                <a:lnTo>
                  <a:pt x="8299232" y="1070440"/>
                </a:lnTo>
                <a:lnTo>
                  <a:pt x="0" y="1070520"/>
                </a:lnTo>
                <a:cubicBezTo>
                  <a:pt x="-27" y="665254"/>
                  <a:pt x="8492" y="405266"/>
                  <a:pt x="8465" y="0"/>
                </a:cubicBezTo>
                <a:lnTo>
                  <a:pt x="8703732" y="8467"/>
                </a:lnTo>
                <a:close/>
              </a:path>
            </a:pathLst>
          </a:custGeom>
          <a:gradFill flip="none" rotWithShape="1">
            <a:gsLst>
              <a:gs pos="5000">
                <a:srgbClr val="004A8C">
                  <a:alpha val="65000"/>
                </a:srgbClr>
              </a:gs>
              <a:gs pos="100000">
                <a:srgbClr val="E8ECF0"/>
              </a:gs>
              <a:gs pos="47000">
                <a:srgbClr val="BEC8E1"/>
              </a:gs>
            </a:gsLst>
            <a:lin ang="5400000" scaled="0"/>
            <a:tileRect/>
          </a:gradFill>
          <a:ln>
            <a:noFill/>
          </a:ln>
          <a:effectLst>
            <a:reflection stA="50000" endPos="29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6" name="Untertitel 2"/>
          <p:cNvSpPr>
            <a:spLocks noGrp="1"/>
          </p:cNvSpPr>
          <p:nvPr>
            <p:ph type="subTitle" idx="1"/>
          </p:nvPr>
        </p:nvSpPr>
        <p:spPr>
          <a:xfrm>
            <a:off x="507000" y="1021714"/>
            <a:ext cx="8892000" cy="585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37" name="Textplatzhalter 29"/>
          <p:cNvSpPr>
            <a:spLocks noGrp="1"/>
          </p:cNvSpPr>
          <p:nvPr>
            <p:ph type="body" sz="quarter" idx="15"/>
          </p:nvPr>
        </p:nvSpPr>
        <p:spPr>
          <a:xfrm>
            <a:off x="507000" y="2120134"/>
            <a:ext cx="8085079" cy="5044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714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895350" indent="-438150">
              <a:buSzPct val="100000"/>
              <a:buFontTx/>
              <a:buBlip>
                <a:blip r:embed="rId2"/>
              </a:buBlip>
              <a:tabLst/>
              <a:defRPr/>
            </a:lvl2pPr>
            <a:lvl3pPr>
              <a:buClr>
                <a:srgbClr val="004A8C"/>
              </a:buClr>
              <a:buFont typeface="Arial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platzhalter 18"/>
          <p:cNvSpPr>
            <a:spLocks noGrp="1"/>
          </p:cNvSpPr>
          <p:nvPr>
            <p:ph type="body" sz="quarter" idx="25"/>
          </p:nvPr>
        </p:nvSpPr>
        <p:spPr>
          <a:xfrm>
            <a:off x="507001" y="1721459"/>
            <a:ext cx="8084740" cy="398674"/>
          </a:xfrm>
          <a:prstGeom prst="rect">
            <a:avLst/>
          </a:prstGeom>
        </p:spPr>
        <p:txBody>
          <a:bodyPr lIns="0" tIns="0" bIns="0"/>
          <a:lstStyle>
            <a:lvl1pPr>
              <a:buFontTx/>
              <a:buNone/>
              <a:defRPr sz="2400" b="1" spc="2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platzhalter 29"/>
          <p:cNvSpPr>
            <a:spLocks noGrp="1"/>
          </p:cNvSpPr>
          <p:nvPr>
            <p:ph type="body" sz="quarter" idx="26"/>
          </p:nvPr>
        </p:nvSpPr>
        <p:spPr>
          <a:xfrm>
            <a:off x="507000" y="3212571"/>
            <a:ext cx="8085079" cy="5044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714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895350" indent="-438150">
              <a:buSzPct val="100000"/>
              <a:buFontTx/>
              <a:buBlip>
                <a:blip r:embed="rId2"/>
              </a:buBlip>
              <a:tabLst/>
              <a:defRPr/>
            </a:lvl2pPr>
            <a:lvl3pPr>
              <a:buClr>
                <a:srgbClr val="004A8C"/>
              </a:buClr>
              <a:buFont typeface="Arial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platzhalter 18"/>
          <p:cNvSpPr>
            <a:spLocks noGrp="1"/>
          </p:cNvSpPr>
          <p:nvPr>
            <p:ph type="body" sz="quarter" idx="27"/>
          </p:nvPr>
        </p:nvSpPr>
        <p:spPr>
          <a:xfrm>
            <a:off x="507001" y="2813896"/>
            <a:ext cx="8084740" cy="398674"/>
          </a:xfrm>
          <a:prstGeom prst="rect">
            <a:avLst/>
          </a:prstGeom>
        </p:spPr>
        <p:txBody>
          <a:bodyPr lIns="0" tIns="0" bIns="0"/>
          <a:lstStyle>
            <a:lvl1pPr>
              <a:buFontTx/>
              <a:buNone/>
              <a:defRPr sz="2400" b="1" spc="2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platzhalter 29"/>
          <p:cNvSpPr>
            <a:spLocks noGrp="1"/>
          </p:cNvSpPr>
          <p:nvPr>
            <p:ph type="body" sz="quarter" idx="28"/>
          </p:nvPr>
        </p:nvSpPr>
        <p:spPr>
          <a:xfrm>
            <a:off x="496456" y="4324680"/>
            <a:ext cx="8085079" cy="4947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714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895350" indent="-438150">
              <a:buSzPct val="100000"/>
              <a:buFontTx/>
              <a:buBlip>
                <a:blip r:embed="rId2"/>
              </a:buBlip>
              <a:tabLst/>
              <a:defRPr/>
            </a:lvl2pPr>
            <a:lvl3pPr>
              <a:buClr>
                <a:srgbClr val="004A8C"/>
              </a:buClr>
              <a:buFont typeface="Arial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platzhalter 18"/>
          <p:cNvSpPr>
            <a:spLocks noGrp="1"/>
          </p:cNvSpPr>
          <p:nvPr>
            <p:ph type="body" sz="quarter" idx="29"/>
          </p:nvPr>
        </p:nvSpPr>
        <p:spPr>
          <a:xfrm>
            <a:off x="496457" y="3916301"/>
            <a:ext cx="8084740" cy="408378"/>
          </a:xfrm>
          <a:prstGeom prst="rect">
            <a:avLst/>
          </a:prstGeom>
        </p:spPr>
        <p:txBody>
          <a:bodyPr lIns="0" tIns="0" bIns="0"/>
          <a:lstStyle>
            <a:lvl1pPr>
              <a:buFontTx/>
              <a:buNone/>
              <a:defRPr sz="2400" b="1" spc="2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platzhalter 29"/>
          <p:cNvSpPr>
            <a:spLocks noGrp="1"/>
          </p:cNvSpPr>
          <p:nvPr>
            <p:ph type="body" sz="quarter" idx="30"/>
          </p:nvPr>
        </p:nvSpPr>
        <p:spPr>
          <a:xfrm>
            <a:off x="507000" y="5434475"/>
            <a:ext cx="8085079" cy="5044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714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895350" indent="-438150">
              <a:buSzPct val="100000"/>
              <a:buFontTx/>
              <a:buBlip>
                <a:blip r:embed="rId2"/>
              </a:buBlip>
              <a:tabLst/>
              <a:defRPr/>
            </a:lvl2pPr>
            <a:lvl3pPr>
              <a:buClr>
                <a:srgbClr val="004A8C"/>
              </a:buClr>
              <a:buFont typeface="Arial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platzhalter 18"/>
          <p:cNvSpPr>
            <a:spLocks noGrp="1"/>
          </p:cNvSpPr>
          <p:nvPr>
            <p:ph type="body" sz="quarter" idx="31"/>
          </p:nvPr>
        </p:nvSpPr>
        <p:spPr>
          <a:xfrm>
            <a:off x="507001" y="5035800"/>
            <a:ext cx="8084740" cy="398674"/>
          </a:xfrm>
          <a:prstGeom prst="rect">
            <a:avLst/>
          </a:prstGeom>
        </p:spPr>
        <p:txBody>
          <a:bodyPr lIns="0" tIns="0" bIns="0"/>
          <a:lstStyle>
            <a:lvl1pPr>
              <a:buFontTx/>
              <a:buNone/>
              <a:defRPr sz="2400" b="1" spc="2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Bild 6" descr="Footer_PP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24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3931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8710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6087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9864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2550" y="3505200"/>
            <a:ext cx="4105275" cy="63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0225" y="3505200"/>
            <a:ext cx="4105275" cy="63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93182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8265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6" descr="Hintergrund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7" descr="Logonegativ_pp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79388"/>
            <a:ext cx="241458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90E08B92-7F0A-47F6-97C3-D1FC41873FB6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BCC88527-A937-4AAE-8C95-166ECE8D8DAE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8" name="Titel 1"/>
          <p:cNvSpPr>
            <a:spLocks noGrp="1"/>
          </p:cNvSpPr>
          <p:nvPr>
            <p:ph type="ctrTitle"/>
          </p:nvPr>
        </p:nvSpPr>
        <p:spPr>
          <a:xfrm>
            <a:off x="506999" y="288000"/>
            <a:ext cx="6708000" cy="702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buFontTx/>
              <a:buNone/>
              <a:defRPr sz="2400" b="0" baseline="0">
                <a:solidFill>
                  <a:schemeClr val="bg1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60000" y="1260000"/>
            <a:ext cx="7919492" cy="586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FFFFFF"/>
                </a:solidFill>
                <a:latin typeface="+mj-lt"/>
                <a:ea typeface="Arial Rounded MT Bold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3"/>
          </p:nvPr>
        </p:nvSpPr>
        <p:spPr>
          <a:xfrm>
            <a:off x="1559850" y="1854000"/>
            <a:ext cx="7917000" cy="3528000"/>
          </a:xfrm>
          <a:prstGeom prst="rect">
            <a:avLst/>
          </a:prstGeom>
        </p:spPr>
        <p:txBody>
          <a:bodyPr lIns="0" tIns="0" bIns="0"/>
          <a:lstStyle>
            <a:lvl1pPr marL="357188" indent="-357188">
              <a:buFont typeface="Arial"/>
              <a:buAutoNum type="arabicPeriod"/>
              <a:tabLst/>
              <a:defRPr sz="20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627063" indent="-269875">
              <a:buSzPct val="80000"/>
              <a:buFont typeface="Arial"/>
              <a:buAutoNum type="arabicPeriod"/>
              <a:defRPr sz="14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809625" indent="-182563">
              <a:buSzPct val="80000"/>
              <a:buFont typeface="Arial"/>
              <a:buChar char="&gt;"/>
              <a:defRPr sz="14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82663" indent="-173038">
              <a:buSzPct val="80000"/>
              <a:buFont typeface="Arial"/>
              <a:buChar char="•"/>
              <a:defRPr sz="14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165225" indent="-182563" defTabSz="525463">
              <a:buSzPct val="80000"/>
              <a:buFont typeface="Arial"/>
              <a:buChar char="–"/>
              <a:tabLst>
                <a:tab pos="1165225" algn="l"/>
              </a:tabLst>
              <a:defRPr sz="1400">
                <a:solidFill>
                  <a:schemeClr val="bg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94164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79086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55137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1620982"/>
            <a:ext cx="5537200" cy="45051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529230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353177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9905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1852613"/>
            <a:ext cx="2476500" cy="2292350"/>
          </a:xfrm>
        </p:spPr>
        <p:txBody>
          <a:bodyPr vert="eaVert"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852613"/>
            <a:ext cx="7277100" cy="229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92880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6" descr="Footer_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b="0" i="0" smtClean="0"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© NovaTec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b="0" i="0" smtClean="0">
                <a:solidFill>
                  <a:srgbClr val="FFFFFF"/>
                </a:solidFill>
                <a:effectLst/>
                <a:latin typeface="+mj-lt"/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b="0" i="0" smtClean="0"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b="0" i="0" smtClean="0">
                <a:solidFill>
                  <a:srgbClr val="FFFFFF"/>
                </a:solidFill>
                <a:effectLst/>
                <a:latin typeface="+mj-lt"/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b="0" i="0" smtClean="0"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8892000" cy="585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+mj-lt"/>
                <a:ea typeface="Arial Rounded MT Bold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212000"/>
          </a:xfrm>
          <a:prstGeom prst="rect">
            <a:avLst/>
          </a:prstGeom>
        </p:spPr>
        <p:txBody>
          <a:bodyPr lIns="0" tIns="0" rIns="0" bIns="0"/>
          <a:lstStyle>
            <a:lvl1pPr marL="271463" indent="-271463">
              <a:buFontTx/>
              <a:buBlip>
                <a:blip r:embed="rId3"/>
              </a:buBlip>
              <a:tabLst>
                <a:tab pos="182563" algn="l"/>
              </a:tabLst>
              <a:defRPr sz="1800" b="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>
              <a:buClr>
                <a:srgbClr val="004A8C"/>
              </a:buClr>
              <a:buSzPct val="80000"/>
              <a:buFont typeface="Arial" pitchFamily="34" charset="0"/>
              <a:buChar char="&gt;"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defTabSz="525463"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i="0" spc="0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8327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2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507000" y="1012223"/>
            <a:ext cx="8892001" cy="585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+mj-lt"/>
                <a:ea typeface="Arial Rounded MT Bold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28"/>
          </p:nvPr>
        </p:nvSpPr>
        <p:spPr>
          <a:xfrm>
            <a:off x="509831" y="1597788"/>
            <a:ext cx="4362340" cy="4212000"/>
          </a:xfrm>
          <a:prstGeom prst="rect">
            <a:avLst/>
          </a:prstGeom>
        </p:spPr>
        <p:txBody>
          <a:bodyPr lIns="0" tIns="0" rIns="0" bIns="0"/>
          <a:lstStyle>
            <a:lvl1pPr marL="271463" indent="-271463">
              <a:buFontTx/>
              <a:buBlip>
                <a:blip r:embed="rId2"/>
              </a:buBlip>
              <a:tabLst>
                <a:tab pos="182563" algn="l"/>
              </a:tabLst>
              <a:defRPr sz="1800" b="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>
              <a:buClr>
                <a:srgbClr val="004A8C"/>
              </a:buClr>
              <a:buSzPct val="86000"/>
              <a:buFontTx/>
              <a:buBlip>
                <a:blip r:embed="rId2"/>
              </a:buBlip>
              <a:tabLst>
                <a:tab pos="534988" algn="l"/>
              </a:tabLst>
              <a:defRPr sz="1600"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>
              <a:buClr>
                <a:srgbClr val="004A8C"/>
              </a:buClr>
              <a:buSzPct val="80000"/>
              <a:buFont typeface="Arial"/>
              <a:buChar char="&gt;"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defTabSz="525463">
              <a:buClr>
                <a:srgbClr val="004A8C"/>
              </a:buClr>
              <a:buSzPct val="88000"/>
              <a:buFont typeface="Arial"/>
              <a:buChar char="•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>
              <a:buClr>
                <a:srgbClr val="004A8C"/>
              </a:buClr>
              <a:buSzPct val="81000"/>
              <a:buFont typeface="Arial"/>
              <a:buChar char="–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9"/>
          </p:nvPr>
        </p:nvSpPr>
        <p:spPr>
          <a:xfrm>
            <a:off x="5036661" y="1597788"/>
            <a:ext cx="4362340" cy="4212000"/>
          </a:xfrm>
          <a:prstGeom prst="rect">
            <a:avLst/>
          </a:prstGeom>
        </p:spPr>
        <p:txBody>
          <a:bodyPr lIns="0" tIns="0" rIns="0" bIns="0"/>
          <a:lstStyle>
            <a:lvl1pPr marL="271463" indent="-271463">
              <a:buFontTx/>
              <a:buBlip>
                <a:blip r:embed="rId2"/>
              </a:buBlip>
              <a:tabLst>
                <a:tab pos="182563" algn="l"/>
              </a:tabLst>
              <a:defRPr sz="1800" b="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>
              <a:buClr>
                <a:srgbClr val="004A8C"/>
              </a:buClr>
              <a:buSzPct val="86000"/>
              <a:buFontTx/>
              <a:buBlip>
                <a:blip r:embed="rId2"/>
              </a:buBlip>
              <a:tabLst>
                <a:tab pos="534988" algn="l"/>
              </a:tabLst>
              <a:defRPr sz="1600"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>
              <a:buClr>
                <a:srgbClr val="004A8C"/>
              </a:buClr>
              <a:buSzPct val="80000"/>
              <a:buFont typeface="Arial"/>
              <a:buChar char="&gt;"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defTabSz="525463">
              <a:buClr>
                <a:srgbClr val="004A8C"/>
              </a:buClr>
              <a:buSzPct val="88000"/>
              <a:buFont typeface="Arial"/>
              <a:buChar char="•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>
              <a:buClr>
                <a:srgbClr val="004A8C"/>
              </a:buClr>
              <a:buSzPct val="81000"/>
              <a:buFont typeface="Arial"/>
              <a:buChar char="–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pic>
        <p:nvPicPr>
          <p:cNvPr id="11" name="Bild 6" descr="Footer_PP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16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7937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507000" y="1021714"/>
            <a:ext cx="8892000" cy="586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+mj-lt"/>
                <a:ea typeface="Arial Rounded MT Bold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9"/>
          </p:nvPr>
        </p:nvSpPr>
        <p:spPr>
          <a:xfrm>
            <a:off x="507001" y="1615714"/>
            <a:ext cx="8892000" cy="42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itchFamily="34" charset="0"/>
                <a:ea typeface="Arial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de-DE" noProof="0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6" name="Bild 6" descr="Footer_PP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18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556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20"/>
          </p:nvPr>
        </p:nvSpPr>
        <p:spPr>
          <a:xfrm>
            <a:off x="5233252" y="1246497"/>
            <a:ext cx="4162957" cy="4320480"/>
          </a:xfrm>
          <a:prstGeom prst="rect">
            <a:avLst/>
          </a:prstGeom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latin typeface="Arial" pitchFamily="34" charset="0"/>
                <a:ea typeface="Arial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507000" y="1021714"/>
            <a:ext cx="4272302" cy="585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28"/>
          </p:nvPr>
        </p:nvSpPr>
        <p:spPr>
          <a:xfrm>
            <a:off x="507340" y="1615975"/>
            <a:ext cx="4271963" cy="4212000"/>
          </a:xfrm>
          <a:prstGeom prst="rect">
            <a:avLst/>
          </a:prstGeom>
        </p:spPr>
        <p:txBody>
          <a:bodyPr lIns="0" tIns="0" rIns="0" bIns="0"/>
          <a:lstStyle>
            <a:lvl1pPr marL="271463" indent="-271463">
              <a:buFontTx/>
              <a:buBlip>
                <a:blip r:embed="rId2"/>
              </a:buBlip>
              <a:tabLst>
                <a:tab pos="182563" algn="l"/>
              </a:tabLst>
              <a:defRPr sz="1800" b="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>
              <a:buClr>
                <a:srgbClr val="004A8C"/>
              </a:buClr>
              <a:buSzPct val="86000"/>
              <a:buFontTx/>
              <a:buBlip>
                <a:blip r:embed="rId2"/>
              </a:buBlip>
              <a:tabLst>
                <a:tab pos="534988" algn="l"/>
              </a:tabLst>
              <a:defRPr sz="1600"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>
              <a:buClr>
                <a:srgbClr val="004A8C"/>
              </a:buClr>
              <a:buSzPct val="80000"/>
              <a:buFont typeface="Arial"/>
              <a:buChar char="&gt;"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defTabSz="525463">
              <a:buClr>
                <a:srgbClr val="004A8C"/>
              </a:buClr>
              <a:buSzPct val="88000"/>
              <a:buFont typeface="Arial"/>
              <a:buChar char="•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>
              <a:buClr>
                <a:srgbClr val="004A8C"/>
              </a:buClr>
              <a:buSzPct val="81000"/>
              <a:buFont typeface="Arial"/>
              <a:buChar char="–"/>
              <a:tabLst/>
              <a:defRPr sz="1400">
                <a:latin typeface="Arial" pitchFamily="34" charset="0"/>
                <a:ea typeface="Arial" pitchFamily="34" charset="-128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pic>
        <p:nvPicPr>
          <p:cNvPr id="11" name="Bild 6" descr="Footer_PP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17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8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0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Nu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507000" y="1021714"/>
            <a:ext cx="8892000" cy="585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4A8C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9" name="Bild 6" descr="Footer_PP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12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727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Bild 6" descr="Footer_PP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11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088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Kompet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4"/>
          <p:cNvSpPr/>
          <p:nvPr/>
        </p:nvSpPr>
        <p:spPr>
          <a:xfrm>
            <a:off x="4741293" y="1028941"/>
            <a:ext cx="4964112" cy="5248275"/>
          </a:xfrm>
          <a:custGeom>
            <a:avLst/>
            <a:gdLst>
              <a:gd name="connsiteX0" fmla="*/ 0 w 3672408"/>
              <a:gd name="connsiteY0" fmla="*/ 5256584 h 5256584"/>
              <a:gd name="connsiteX1" fmla="*/ 918102 w 3672408"/>
              <a:gd name="connsiteY1" fmla="*/ 0 h 5256584"/>
              <a:gd name="connsiteX2" fmla="*/ 3672408 w 3672408"/>
              <a:gd name="connsiteY2" fmla="*/ 0 h 5256584"/>
              <a:gd name="connsiteX3" fmla="*/ 2754306 w 3672408"/>
              <a:gd name="connsiteY3" fmla="*/ 5256584 h 5256584"/>
              <a:gd name="connsiteX4" fmla="*/ 0 w 3672408"/>
              <a:gd name="connsiteY4" fmla="*/ 5256584 h 5256584"/>
              <a:gd name="connsiteX0" fmla="*/ 0 w 4777308"/>
              <a:gd name="connsiteY0" fmla="*/ 5256584 h 5256584"/>
              <a:gd name="connsiteX1" fmla="*/ 2023002 w 4777308"/>
              <a:gd name="connsiteY1" fmla="*/ 0 h 5256584"/>
              <a:gd name="connsiteX2" fmla="*/ 4777308 w 4777308"/>
              <a:gd name="connsiteY2" fmla="*/ 0 h 5256584"/>
              <a:gd name="connsiteX3" fmla="*/ 3859206 w 4777308"/>
              <a:gd name="connsiteY3" fmla="*/ 5256584 h 5256584"/>
              <a:gd name="connsiteX4" fmla="*/ 0 w 4777308"/>
              <a:gd name="connsiteY4" fmla="*/ 5256584 h 5256584"/>
              <a:gd name="connsiteX0" fmla="*/ 0 w 4799006"/>
              <a:gd name="connsiteY0" fmla="*/ 5256584 h 5256584"/>
              <a:gd name="connsiteX1" fmla="*/ 2023002 w 4799006"/>
              <a:gd name="connsiteY1" fmla="*/ 0 h 5256584"/>
              <a:gd name="connsiteX2" fmla="*/ 4777308 w 4799006"/>
              <a:gd name="connsiteY2" fmla="*/ 0 h 5256584"/>
              <a:gd name="connsiteX3" fmla="*/ 4799006 w 4799006"/>
              <a:gd name="connsiteY3" fmla="*/ 5256584 h 5256584"/>
              <a:gd name="connsiteX4" fmla="*/ 0 w 4799006"/>
              <a:gd name="connsiteY4" fmla="*/ 5256584 h 5256584"/>
              <a:gd name="connsiteX0" fmla="*/ 0 w 4779956"/>
              <a:gd name="connsiteY0" fmla="*/ 5256584 h 5256584"/>
              <a:gd name="connsiteX1" fmla="*/ 2023002 w 4779956"/>
              <a:gd name="connsiteY1" fmla="*/ 0 h 5256584"/>
              <a:gd name="connsiteX2" fmla="*/ 4777308 w 4779956"/>
              <a:gd name="connsiteY2" fmla="*/ 0 h 5256584"/>
              <a:gd name="connsiteX3" fmla="*/ 4779956 w 4779956"/>
              <a:gd name="connsiteY3" fmla="*/ 5250234 h 5256584"/>
              <a:gd name="connsiteX4" fmla="*/ 0 w 4779956"/>
              <a:gd name="connsiteY4" fmla="*/ 5256584 h 5256584"/>
              <a:gd name="connsiteX0" fmla="*/ 0 w 4775123"/>
              <a:gd name="connsiteY0" fmla="*/ 5246539 h 5250234"/>
              <a:gd name="connsiteX1" fmla="*/ 2018169 w 4775123"/>
              <a:gd name="connsiteY1" fmla="*/ 0 h 5250234"/>
              <a:gd name="connsiteX2" fmla="*/ 4772475 w 4775123"/>
              <a:gd name="connsiteY2" fmla="*/ 0 h 5250234"/>
              <a:gd name="connsiteX3" fmla="*/ 4775123 w 4775123"/>
              <a:gd name="connsiteY3" fmla="*/ 5250234 h 5250234"/>
              <a:gd name="connsiteX4" fmla="*/ 0 w 4775123"/>
              <a:gd name="connsiteY4" fmla="*/ 5246539 h 5250234"/>
              <a:gd name="connsiteX0" fmla="*/ 0 w 4775123"/>
              <a:gd name="connsiteY0" fmla="*/ 5246539 h 5250234"/>
              <a:gd name="connsiteX1" fmla="*/ 2018169 w 4775123"/>
              <a:gd name="connsiteY1" fmla="*/ 0 h 5250234"/>
              <a:gd name="connsiteX2" fmla="*/ 4772475 w 4775123"/>
              <a:gd name="connsiteY2" fmla="*/ 0 h 5250234"/>
              <a:gd name="connsiteX3" fmla="*/ 4775123 w 4775123"/>
              <a:gd name="connsiteY3" fmla="*/ 5250234 h 5250234"/>
              <a:gd name="connsiteX4" fmla="*/ 0 w 4775123"/>
              <a:gd name="connsiteY4" fmla="*/ 5246539 h 5250234"/>
              <a:gd name="connsiteX0" fmla="*/ 0 w 4775123"/>
              <a:gd name="connsiteY0" fmla="*/ 5246539 h 5246539"/>
              <a:gd name="connsiteX1" fmla="*/ 2018169 w 4775123"/>
              <a:gd name="connsiteY1" fmla="*/ 0 h 5246539"/>
              <a:gd name="connsiteX2" fmla="*/ 4772475 w 4775123"/>
              <a:gd name="connsiteY2" fmla="*/ 0 h 5246539"/>
              <a:gd name="connsiteX3" fmla="*/ 4775123 w 4775123"/>
              <a:gd name="connsiteY3" fmla="*/ 5245211 h 5246539"/>
              <a:gd name="connsiteX4" fmla="*/ 0 w 4775123"/>
              <a:gd name="connsiteY4" fmla="*/ 5246539 h 524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5123" h="5246539">
                <a:moveTo>
                  <a:pt x="0" y="5246539"/>
                </a:moveTo>
                <a:lnTo>
                  <a:pt x="2018169" y="0"/>
                </a:lnTo>
                <a:lnTo>
                  <a:pt x="4772475" y="0"/>
                </a:lnTo>
                <a:cubicBezTo>
                  <a:pt x="4779708" y="1752195"/>
                  <a:pt x="4767890" y="3493016"/>
                  <a:pt x="4775123" y="5245211"/>
                </a:cubicBezTo>
                <a:lnTo>
                  <a:pt x="0" y="5246539"/>
                </a:lnTo>
                <a:close/>
              </a:path>
            </a:pathLst>
          </a:custGeom>
          <a:solidFill>
            <a:srgbClr val="9293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99455" y="4856404"/>
            <a:ext cx="9505950" cy="143033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Arial" pitchFamily="34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72480" y="4854816"/>
            <a:ext cx="57943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altLang="de-DE" sz="2200">
                <a:solidFill>
                  <a:srgbClr val="004A8C"/>
                </a:solidFill>
              </a:rPr>
              <a:t>Auszug aus unseren Referenzen</a:t>
            </a:r>
          </a:p>
        </p:txBody>
      </p:sp>
      <p:sp>
        <p:nvSpPr>
          <p:cNvPr id="16" name="Parallelogram 6"/>
          <p:cNvSpPr>
            <a:spLocks noChangeArrowheads="1"/>
          </p:cNvSpPr>
          <p:nvPr/>
        </p:nvSpPr>
        <p:spPr bwMode="auto">
          <a:xfrm>
            <a:off x="5168330" y="1028941"/>
            <a:ext cx="1728788" cy="3754438"/>
          </a:xfrm>
          <a:prstGeom prst="parallelogram">
            <a:avLst>
              <a:gd name="adj" fmla="val 87977"/>
            </a:avLst>
          </a:prstGeom>
          <a:solidFill>
            <a:srgbClr val="004A8C"/>
          </a:solidFill>
          <a:ln w="9525" algn="ctr">
            <a:solidFill>
              <a:srgbClr val="4A7EBB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199455" y="4783379"/>
            <a:ext cx="9505950" cy="73025"/>
          </a:xfrm>
          <a:prstGeom prst="rect">
            <a:avLst/>
          </a:prstGeom>
          <a:solidFill>
            <a:srgbClr val="004A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8" name="Parallelogram 8"/>
          <p:cNvSpPr/>
          <p:nvPr/>
        </p:nvSpPr>
        <p:spPr>
          <a:xfrm>
            <a:off x="664593" y="4783379"/>
            <a:ext cx="792162" cy="73025"/>
          </a:xfrm>
          <a:prstGeom prst="parallelogram">
            <a:avLst/>
          </a:prstGeom>
          <a:solidFill>
            <a:srgbClr val="FFE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9" name="Parallelogram 27"/>
          <p:cNvSpPr/>
          <p:nvPr/>
        </p:nvSpPr>
        <p:spPr>
          <a:xfrm>
            <a:off x="1285305" y="4783379"/>
            <a:ext cx="341313" cy="73025"/>
          </a:xfrm>
          <a:prstGeom prst="parallelogram">
            <a:avLst/>
          </a:prstGeom>
          <a:solidFill>
            <a:srgbClr val="E0B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0" name="Parallelogram 28"/>
          <p:cNvSpPr/>
          <p:nvPr/>
        </p:nvSpPr>
        <p:spPr>
          <a:xfrm>
            <a:off x="1567880" y="4783379"/>
            <a:ext cx="1035050" cy="73025"/>
          </a:xfrm>
          <a:prstGeom prst="parallelogram">
            <a:avLst/>
          </a:prstGeom>
          <a:solidFill>
            <a:srgbClr val="0091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Parallelogram 29"/>
          <p:cNvSpPr/>
          <p:nvPr/>
        </p:nvSpPr>
        <p:spPr>
          <a:xfrm>
            <a:off x="2320355" y="4783379"/>
            <a:ext cx="792163" cy="73025"/>
          </a:xfrm>
          <a:prstGeom prst="parallelogram">
            <a:avLst/>
          </a:prstGeom>
          <a:solidFill>
            <a:srgbClr val="002B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Untertitel 2"/>
          <p:cNvSpPr txBox="1">
            <a:spLocks/>
          </p:cNvSpPr>
          <p:nvPr/>
        </p:nvSpPr>
        <p:spPr>
          <a:xfrm>
            <a:off x="3217293" y="1101966"/>
            <a:ext cx="2887662" cy="3683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2200" kern="1200" baseline="0">
                <a:solidFill>
                  <a:srgbClr val="004A8C"/>
                </a:solidFill>
                <a:latin typeface="Arial"/>
                <a:ea typeface="Arial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>
                <a:latin typeface="Arial" pitchFamily="34" charset="0"/>
                <a:ea typeface="Arial" pitchFamily="34" charset="-128"/>
                <a:cs typeface="Arial" pitchFamily="34" charset="0"/>
              </a:rPr>
              <a:t>Herausforderungen</a:t>
            </a:r>
            <a:endParaRPr lang="de-DE">
              <a:latin typeface="Arial" pitchFamily="34" charset="0"/>
              <a:ea typeface="Arial" pitchFamily="34" charset="-128"/>
              <a:cs typeface="Arial" pitchFamily="34" charset="0"/>
            </a:endParaRPr>
          </a:p>
        </p:txBody>
      </p:sp>
      <p:sp>
        <p:nvSpPr>
          <p:cNvPr id="23" name="Rectangle 5"/>
          <p:cNvSpPr>
            <a:spLocks/>
          </p:cNvSpPr>
          <p:nvPr/>
        </p:nvSpPr>
        <p:spPr bwMode="auto">
          <a:xfrm>
            <a:off x="6984430" y="1101966"/>
            <a:ext cx="2647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de-DE" altLang="de-DE" sz="2200">
                <a:solidFill>
                  <a:schemeClr val="bg1"/>
                </a:solidFill>
              </a:rPr>
              <a:t>Unsere Leistungen</a:t>
            </a:r>
          </a:p>
        </p:txBody>
      </p:sp>
      <p:sp>
        <p:nvSpPr>
          <p:cNvPr id="24" name="Untertitel 2"/>
          <p:cNvSpPr txBox="1">
            <a:spLocks/>
          </p:cNvSpPr>
          <p:nvPr/>
        </p:nvSpPr>
        <p:spPr>
          <a:xfrm>
            <a:off x="272480" y="1101966"/>
            <a:ext cx="2887663" cy="3683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2200" kern="1200" baseline="0">
                <a:solidFill>
                  <a:srgbClr val="004A8C"/>
                </a:solidFill>
                <a:latin typeface="Arial"/>
                <a:ea typeface="Arial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mtClean="0">
                <a:latin typeface="Arial" pitchFamily="34" charset="0"/>
                <a:ea typeface="Arial" pitchFamily="34" charset="-128"/>
                <a:cs typeface="Arial" pitchFamily="34" charset="0"/>
              </a:rPr>
              <a:t>Ausgangslage</a:t>
            </a:r>
            <a:endParaRPr lang="de-DE">
              <a:latin typeface="Arial" pitchFamily="34" charset="0"/>
              <a:ea typeface="Arial" pitchFamily="34" charset="-128"/>
              <a:cs typeface="Arial" pitchFamily="34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baseline="0">
                <a:solidFill>
                  <a:srgbClr val="004A8C"/>
                </a:solidFill>
                <a:latin typeface="Arial Rounded MT Bold" pitchFamily="34" charset="0"/>
                <a:ea typeface="Arial Rounded MT Bold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0"/>
          </p:nvPr>
        </p:nvSpPr>
        <p:spPr>
          <a:xfrm>
            <a:off x="206586" y="1470291"/>
            <a:ext cx="2721152" cy="324036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platzhalter 29"/>
          <p:cNvSpPr>
            <a:spLocks noGrp="1"/>
          </p:cNvSpPr>
          <p:nvPr>
            <p:ph type="body" sz="quarter" idx="11"/>
          </p:nvPr>
        </p:nvSpPr>
        <p:spPr>
          <a:xfrm>
            <a:off x="3169667" y="1470291"/>
            <a:ext cx="2646834" cy="324036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platzhalter 29"/>
          <p:cNvSpPr>
            <a:spLocks noGrp="1"/>
          </p:cNvSpPr>
          <p:nvPr>
            <p:ph type="body" sz="quarter" idx="13"/>
          </p:nvPr>
        </p:nvSpPr>
        <p:spPr>
          <a:xfrm>
            <a:off x="303200" y="5214707"/>
            <a:ext cx="9402205" cy="1061986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2"/>
              </a:buBlip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platzhalter 29"/>
          <p:cNvSpPr>
            <a:spLocks noGrp="1"/>
          </p:cNvSpPr>
          <p:nvPr>
            <p:ph type="body" sz="quarter" idx="14"/>
          </p:nvPr>
        </p:nvSpPr>
        <p:spPr>
          <a:xfrm>
            <a:off x="6896646" y="1470291"/>
            <a:ext cx="2613232" cy="324036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300"/>
              </a:spcAft>
              <a:buFontTx/>
              <a:buBlip>
                <a:blip r:embed="rId3"/>
              </a:buBlip>
              <a:defRPr lang="de-DE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>
              <a:defRPr lang="de-DE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>
              <a:defRPr lang="de-DE" sz="14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5" name="Bild 6" descr="Footer_PP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360"/>
            <a:ext cx="9906000" cy="2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6"/>
          <p:cNvSpPr txBox="1"/>
          <p:nvPr userDrawn="1"/>
        </p:nvSpPr>
        <p:spPr>
          <a:xfrm>
            <a:off x="407988" y="6639321"/>
            <a:ext cx="2066925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chemeClr val="bg1"/>
                </a:solidFill>
                <a:cs typeface="Arial" pitchFamily="34" charset="0"/>
              </a:rPr>
              <a:t>© NovaTec</a:t>
            </a:r>
          </a:p>
        </p:txBody>
      </p:sp>
      <p:sp>
        <p:nvSpPr>
          <p:cNvPr id="27" name="Textfeld 7"/>
          <p:cNvSpPr txBox="1"/>
          <p:nvPr userDrawn="1"/>
        </p:nvSpPr>
        <p:spPr>
          <a:xfrm>
            <a:off x="4633913" y="6639321"/>
            <a:ext cx="1512887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eaLnBrk="1" hangingPunct="1">
              <a:defRPr/>
            </a:pPr>
            <a:fld id="{328DE00B-02F3-4BC6-BC04-458975D17A13}" type="datetime1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eaLnBrk="1" hangingPunct="1">
                <a:defRPr/>
              </a:pPr>
              <a:t>08.04.2016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Textfeld 8"/>
          <p:cNvSpPr txBox="1"/>
          <p:nvPr userDrawn="1"/>
        </p:nvSpPr>
        <p:spPr>
          <a:xfrm>
            <a:off x="7910513" y="6639322"/>
            <a:ext cx="16002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Arial" pitchFamily="34" charset="-128"/>
              </a:defRPr>
            </a:lvl9pPr>
          </a:lstStyle>
          <a:p>
            <a:pPr algn="r" eaLnBrk="1" hangingPunct="1">
              <a:defRPr/>
            </a:pPr>
            <a:fld id="{626BEDFE-8E47-4DDB-90AB-FE930C6AD93B}" type="slidenum">
              <a:rPr lang="de-DE" sz="1000" smtClean="0">
                <a:solidFill>
                  <a:srgbClr val="FFFFFF"/>
                </a:solidFill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de-DE" sz="100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4530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Arial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Arial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Arial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Arial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Arial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Arial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6" descr="Backround_2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7727"/>
          <a:stretch>
            <a:fillRect/>
          </a:stretch>
        </p:blipFill>
        <p:spPr bwMode="auto">
          <a:xfrm>
            <a:off x="0" y="1484313"/>
            <a:ext cx="990600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Bild 7" descr="Logo_PP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17513"/>
            <a:ext cx="359886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Bild 8" descr="www_PP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76313"/>
            <a:ext cx="30257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1852613"/>
            <a:ext cx="99060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Click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edit</a:t>
            </a:r>
            <a:r>
              <a:rPr lang="de-DE" altLang="de-DE" dirty="0" smtClean="0"/>
              <a:t>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2550" y="3505200"/>
            <a:ext cx="83629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 Rounded MT Bold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0C6L4XmrZ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N-GNV7jhKV4" TargetMode="External"/><Relationship Id="rId5" Type="http://schemas.openxmlformats.org/officeDocument/2006/relationships/hyperlink" Target="https://www.youtube.com/watch?v=war0gHL26ns" TargetMode="External"/><Relationship Id="rId4" Type="http://schemas.openxmlformats.org/officeDocument/2006/relationships/hyperlink" Target="https://www.youtube.com/watch?v=W1s9ZjDkSN0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>
                <a:cs typeface="Microsoft Sans Serif" pitchFamily="34" charset="0"/>
              </a:rPr>
              <a:t>Die Programmiersprache SWIFT</a:t>
            </a:r>
          </a:p>
        </p:txBody>
      </p:sp>
      <p:sp>
        <p:nvSpPr>
          <p:cNvPr id="16387" name="Untertitel 2"/>
          <p:cNvSpPr>
            <a:spLocks noGrp="1"/>
          </p:cNvSpPr>
          <p:nvPr>
            <p:ph type="subTitle" idx="1"/>
          </p:nvPr>
        </p:nvSpPr>
        <p:spPr>
          <a:xfrm>
            <a:off x="1560000" y="3506713"/>
            <a:ext cx="7988283" cy="2226543"/>
          </a:xfrm>
        </p:spPr>
        <p:txBody>
          <a:bodyPr>
            <a:normAutofit/>
          </a:bodyPr>
          <a:lstStyle/>
          <a:p>
            <a:r>
              <a:rPr lang="en-US" altLang="de-DE" smtClean="0"/>
              <a:t>Swift Workshop HSRT</a:t>
            </a:r>
          </a:p>
          <a:p>
            <a:r>
              <a:rPr lang="en-US" altLang="de-DE"/>
              <a:t>4</a:t>
            </a:r>
            <a:r>
              <a:rPr lang="en-US" altLang="de-DE" smtClean="0"/>
              <a:t>. April 2016</a:t>
            </a:r>
          </a:p>
          <a:p>
            <a:endParaRPr lang="de-DE" altLang="de-DE"/>
          </a:p>
          <a:p>
            <a:endParaRPr lang="de-DE" altLang="de-DE" smtClean="0"/>
          </a:p>
          <a:p>
            <a:endParaRPr lang="de-DE" altLang="de-DE"/>
          </a:p>
          <a:p>
            <a:endParaRPr lang="de-DE" altLang="de-DE" smtClean="0"/>
          </a:p>
          <a:p>
            <a:r>
              <a:rPr lang="de-DE" altLang="de-DE" smtClean="0"/>
              <a:t>Hermann Klecker</a:t>
            </a:r>
          </a:p>
        </p:txBody>
      </p:sp>
      <p:sp>
        <p:nvSpPr>
          <p:cNvPr id="16388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mtClean="0"/>
              <a:t>NovaTec Consulting GmbH</a:t>
            </a:r>
          </a:p>
          <a:p>
            <a:r>
              <a:rPr lang="de-DE" altLang="de-DE" smtClean="0"/>
              <a:t>Leinfelden-Echterdingen, München, Frankfurt am Main, Berlin, </a:t>
            </a:r>
            <a:r>
              <a:rPr lang="de-DE" altLang="de-DE" err="1" smtClean="0"/>
              <a:t>Jeddah</a:t>
            </a:r>
            <a:r>
              <a:rPr lang="de-DE" altLang="de-DE" smtClean="0"/>
              <a:t> / Saudi-Arabien</a:t>
            </a:r>
          </a:p>
        </p:txBody>
      </p:sp>
      <p:pic>
        <p:nvPicPr>
          <p:cNvPr id="1026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8" y="3205638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 flipV="1">
            <a:off x="3291638" y="3933056"/>
            <a:ext cx="2885498" cy="7200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6856" y="4030905"/>
            <a:ext cx="2520280" cy="33419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Optionale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 err="1" smtClean="0">
                <a:latin typeface="+mj-lt"/>
              </a:rPr>
              <a:t>Typen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Deklaration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?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333840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String? = "NovaTec GmbH"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plzFirma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= 70771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mtClean="0">
                <a:latin typeface="Courier New" panose="02070309020205020404" pitchFamily="49" charset="0"/>
                <a:cs typeface="Courier New" panose="02070309020205020404" pitchFamily="49" charset="0"/>
              </a:rPr>
              <a:t>π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Double?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Double? = 1.602176E-19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isSwiftCool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4007" y="352771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Optionale Typen können unbestimmte Werte annehmen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222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/>
              <a:t>Interface Segregation Principle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de-DE" altLang="de-DE" smtClean="0"/>
              <a:t>Table in iOS</a:t>
            </a:r>
          </a:p>
          <a:p>
            <a:r>
              <a:rPr lang="de-DE" altLang="de-DE" smtClean="0"/>
              <a:t>(Delegation-Pattern)</a:t>
            </a:r>
            <a:endParaRPr lang="en-US" altLang="de-DE"/>
          </a:p>
          <a:p>
            <a:pPr marL="0" indent="0">
              <a:buNone/>
            </a:pP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SOLID Design</a:t>
            </a:r>
            <a:endParaRPr lang="en-US" altLang="de-DE" b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7452524" y="2996952"/>
            <a:ext cx="2325012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C8C9CA"/>
                </a:solidFill>
              </a:rPr>
              <a:t>&lt;</a:t>
            </a:r>
            <a:r>
              <a:rPr lang="de-DE" err="1" smtClean="0">
                <a:solidFill>
                  <a:srgbClr val="C8C9CA"/>
                </a:solidFill>
              </a:rPr>
              <a:t>interface</a:t>
            </a:r>
            <a:r>
              <a:rPr lang="de-DE" smtClean="0">
                <a:solidFill>
                  <a:srgbClr val="C8C9CA"/>
                </a:solidFill>
              </a:rPr>
              <a:t>&gt;</a:t>
            </a:r>
            <a:br>
              <a:rPr lang="de-DE" smtClean="0">
                <a:solidFill>
                  <a:srgbClr val="C8C9CA"/>
                </a:solidFill>
              </a:rPr>
            </a:br>
            <a:r>
              <a:rPr lang="de-DE" err="1" smtClean="0">
                <a:solidFill>
                  <a:srgbClr val="C8C9CA"/>
                </a:solidFill>
              </a:rPr>
              <a:t>UITableViewDelegate</a:t>
            </a:r>
            <a:endParaRPr lang="de-DE">
              <a:solidFill>
                <a:srgbClr val="C8C9CA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854544" y="1772816"/>
            <a:ext cx="24666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C8C9CA"/>
                </a:solidFill>
              </a:rPr>
              <a:t>&lt;</a:t>
            </a:r>
            <a:r>
              <a:rPr lang="de-DE" err="1" smtClean="0">
                <a:solidFill>
                  <a:srgbClr val="C8C9CA"/>
                </a:solidFill>
              </a:rPr>
              <a:t>interface</a:t>
            </a:r>
            <a:r>
              <a:rPr lang="de-DE" smtClean="0">
                <a:solidFill>
                  <a:srgbClr val="C8C9CA"/>
                </a:solidFill>
              </a:rPr>
              <a:t>&gt;</a:t>
            </a:r>
            <a:br>
              <a:rPr lang="de-DE" smtClean="0">
                <a:solidFill>
                  <a:srgbClr val="C8C9CA"/>
                </a:solidFill>
              </a:rPr>
            </a:br>
            <a:r>
              <a:rPr lang="de-DE" err="1" smtClean="0">
                <a:solidFill>
                  <a:srgbClr val="C8C9CA"/>
                </a:solidFill>
              </a:rPr>
              <a:t>UITableViewDataSource</a:t>
            </a:r>
            <a:endParaRPr lang="de-DE">
              <a:solidFill>
                <a:srgbClr val="C8C9CA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00472" y="4509120"/>
            <a:ext cx="2232248" cy="1512168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MyTableViewController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8016095" y="4311098"/>
            <a:ext cx="122413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3925342" y="4509120"/>
            <a:ext cx="2325012" cy="1512168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UITableView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08636" y="5265204"/>
            <a:ext cx="1452676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flipH="1">
            <a:off x="2504728" y="5265204"/>
            <a:ext cx="14206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99031" y="4163560"/>
            <a:ext cx="2123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UITableViewDataSource</a:t>
            </a:r>
            <a:endParaRPr lang="de-DE"/>
          </a:p>
        </p:txBody>
      </p:sp>
      <p:sp>
        <p:nvSpPr>
          <p:cNvPr id="49" name="TextBox 48"/>
          <p:cNvSpPr txBox="1"/>
          <p:nvPr/>
        </p:nvSpPr>
        <p:spPr>
          <a:xfrm>
            <a:off x="6321152" y="4758371"/>
            <a:ext cx="1177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UITableView</a:t>
            </a:r>
            <a:r>
              <a:rPr lang="de-DE" smtClean="0"/>
              <a:t/>
            </a:r>
            <a:br>
              <a:rPr lang="de-DE" smtClean="0"/>
            </a:br>
            <a:r>
              <a:rPr lang="de-DE" err="1" smtClean="0"/>
              <a:t>Delegate</a:t>
            </a:r>
            <a:endParaRPr lang="de-DE"/>
          </a:p>
        </p:txBody>
      </p:sp>
      <p:sp>
        <p:nvSpPr>
          <p:cNvPr id="50" name="TextBox 49"/>
          <p:cNvSpPr txBox="1"/>
          <p:nvPr/>
        </p:nvSpPr>
        <p:spPr>
          <a:xfrm>
            <a:off x="2423649" y="4985554"/>
            <a:ext cx="117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UITableView</a:t>
            </a:r>
            <a:endParaRPr lang="de-DE"/>
          </a:p>
        </p:txBody>
      </p:sp>
      <p:sp>
        <p:nvSpPr>
          <p:cNvPr id="19" name="Flowchart: Process 18"/>
          <p:cNvSpPr/>
          <p:nvPr/>
        </p:nvSpPr>
        <p:spPr>
          <a:xfrm>
            <a:off x="7452524" y="4905166"/>
            <a:ext cx="2325012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MyTableViewDelegate</a:t>
            </a:r>
            <a:endParaRPr lang="de-DE">
              <a:solidFill>
                <a:srgbClr val="C8C9CA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3925342" y="3281185"/>
            <a:ext cx="2325012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MyTableViewDataSource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40" name="Straight Arrow Connector 39"/>
          <p:cNvCxnSpPr>
            <a:stCxn id="20" idx="2"/>
          </p:cNvCxnSpPr>
          <p:nvPr/>
        </p:nvCxnSpPr>
        <p:spPr>
          <a:xfrm>
            <a:off x="5087848" y="4001265"/>
            <a:ext cx="6351" cy="4700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7"/>
          <p:cNvCxnSpPr>
            <a:stCxn id="20" idx="0"/>
          </p:cNvCxnSpPr>
          <p:nvPr/>
        </p:nvCxnSpPr>
        <p:spPr>
          <a:xfrm rot="16200000" flipV="1">
            <a:off x="4705671" y="2899007"/>
            <a:ext cx="755227" cy="9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091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3" grpId="0" animBg="1"/>
      <p:bldP spid="41" grpId="0"/>
      <p:bldP spid="49" grpId="0"/>
      <p:bldP spid="50" grpId="0"/>
      <p:bldP spid="19" grpId="0" animBg="1"/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mtClean="0"/>
              <a:t>Dependency Inversion Principle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54199"/>
          </a:xfrm>
          <a:noFill/>
        </p:spPr>
        <p:txBody>
          <a:bodyPr/>
          <a:lstStyle/>
          <a:p>
            <a:r>
              <a:rPr lang="en-US" altLang="de-DE" smtClean="0"/>
              <a:t>When dependency inversion comes in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SOLID Design</a:t>
            </a:r>
            <a:endParaRPr lang="en-US" altLang="de-DE" b="1" smtClean="0"/>
          </a:p>
        </p:txBody>
      </p:sp>
      <p:sp>
        <p:nvSpPr>
          <p:cNvPr id="9" name="Flowchart: Process 8"/>
          <p:cNvSpPr/>
          <p:nvPr/>
        </p:nvSpPr>
        <p:spPr>
          <a:xfrm>
            <a:off x="3878155" y="2276872"/>
            <a:ext cx="18722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rgbClr val="C8C9CA"/>
                </a:solidFill>
              </a:rPr>
              <a:t>C</a:t>
            </a:r>
            <a:r>
              <a:rPr lang="de-DE" err="1" smtClean="0">
                <a:solidFill>
                  <a:srgbClr val="C8C9CA"/>
                </a:solidFill>
              </a:rPr>
              <a:t>opy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11" name="Straight Arrow Connector 10"/>
          <p:cNvCxnSpPr>
            <a:stCxn id="13" idx="1"/>
          </p:cNvCxnSpPr>
          <p:nvPr/>
        </p:nvCxnSpPr>
        <p:spPr>
          <a:xfrm flipH="1">
            <a:off x="5817096" y="2636912"/>
            <a:ext cx="780392" cy="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6597488" y="2276872"/>
            <a:ext cx="18722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C8C9CA"/>
                </a:solidFill>
              </a:rPr>
              <a:t>{</a:t>
            </a:r>
            <a:r>
              <a:rPr lang="de-DE" err="1" smtClean="0">
                <a:solidFill>
                  <a:srgbClr val="C8C9CA"/>
                </a:solidFill>
              </a:rPr>
              <a:t>abstract</a:t>
            </a:r>
            <a:r>
              <a:rPr lang="de-DE" smtClean="0">
                <a:solidFill>
                  <a:srgbClr val="C8C9CA"/>
                </a:solidFill>
              </a:rPr>
              <a:t>}</a:t>
            </a:r>
          </a:p>
          <a:p>
            <a:pPr algn="ctr"/>
            <a:r>
              <a:rPr lang="de-DE" smtClean="0">
                <a:solidFill>
                  <a:srgbClr val="C8C9CA"/>
                </a:solidFill>
              </a:rPr>
              <a:t>Writer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18" name="Straight Arrow Connector 17"/>
          <p:cNvCxnSpPr>
            <a:stCxn id="27" idx="0"/>
            <a:endCxn id="12" idx="2"/>
          </p:cNvCxnSpPr>
          <p:nvPr/>
        </p:nvCxnSpPr>
        <p:spPr>
          <a:xfrm flipV="1">
            <a:off x="2000672" y="2996952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64768" y="263691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1064568" y="2276872"/>
            <a:ext cx="18722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C8C9CA"/>
                </a:solidFill>
              </a:rPr>
              <a:t>{</a:t>
            </a:r>
            <a:r>
              <a:rPr lang="de-DE" err="1" smtClean="0">
                <a:solidFill>
                  <a:srgbClr val="C8C9CA"/>
                </a:solidFill>
              </a:rPr>
              <a:t>abstract</a:t>
            </a:r>
            <a:r>
              <a:rPr lang="de-DE" smtClean="0">
                <a:solidFill>
                  <a:srgbClr val="C8C9CA"/>
                </a:solidFill>
              </a:rPr>
              <a:t>}</a:t>
            </a:r>
          </a:p>
          <a:p>
            <a:pPr algn="ctr"/>
            <a:r>
              <a:rPr lang="de-DE" smtClean="0">
                <a:solidFill>
                  <a:srgbClr val="C8C9CA"/>
                </a:solidFill>
              </a:rPr>
              <a:t>Reader</a:t>
            </a:r>
            <a:endParaRPr lang="de-DE">
              <a:solidFill>
                <a:srgbClr val="C8C9CA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64568" y="3789040"/>
            <a:ext cx="18722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KeyboardReader</a:t>
            </a:r>
            <a:endParaRPr lang="de-DE">
              <a:solidFill>
                <a:srgbClr val="C8C9CA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5529064" y="3789040"/>
            <a:ext cx="18722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PrinterWriter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13" idx="2"/>
          </p:cNvCxnSpPr>
          <p:nvPr/>
        </p:nvCxnSpPr>
        <p:spPr>
          <a:xfrm flipV="1">
            <a:off x="6465168" y="2996952"/>
            <a:ext cx="106842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7761312" y="3789040"/>
            <a:ext cx="18722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DiskWriter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36" name="Straight Arrow Connector 35"/>
          <p:cNvCxnSpPr>
            <a:stCxn id="35" idx="0"/>
            <a:endCxn id="13" idx="2"/>
          </p:cNvCxnSpPr>
          <p:nvPr/>
        </p:nvCxnSpPr>
        <p:spPr>
          <a:xfrm flipH="1" flipV="1">
            <a:off x="7533592" y="2996952"/>
            <a:ext cx="116382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1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mtClean="0"/>
              <a:t>Dependency Inversion </a:t>
            </a:r>
            <a:r>
              <a:rPr lang="en-US" altLang="de-DE"/>
              <a:t>P</a:t>
            </a:r>
            <a:r>
              <a:rPr lang="en-US" altLang="de-DE" smtClean="0"/>
              <a:t>rinciple</a:t>
            </a:r>
            <a:endParaRPr lang="en-US" altLang="de-DE" smtClean="0">
              <a:latin typeface="+mj-lt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SOLID Design</a:t>
            </a:r>
            <a:endParaRPr lang="en-US" altLang="de-DE" b="1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742231"/>
          </a:xfrm>
        </p:spPr>
        <p:txBody>
          <a:bodyPr/>
          <a:lstStyle/>
          <a:p>
            <a:r>
              <a:rPr lang="en-US" smtClean="0"/>
              <a:t>Extending the Abstraction Further</a:t>
            </a:r>
            <a:br>
              <a:rPr lang="en-US" smtClean="0"/>
            </a:br>
            <a:r>
              <a:rPr lang="en-US" smtClean="0"/>
              <a:t>Wrap the Lamp with an adapter</a:t>
            </a:r>
            <a:endParaRPr lang="en-US"/>
          </a:p>
        </p:txBody>
      </p:sp>
      <p:sp>
        <p:nvSpPr>
          <p:cNvPr id="3" name="Hexagon 2"/>
          <p:cNvSpPr/>
          <p:nvPr/>
        </p:nvSpPr>
        <p:spPr>
          <a:xfrm>
            <a:off x="3224808" y="2852936"/>
            <a:ext cx="1080120" cy="720080"/>
          </a:xfrm>
          <a:prstGeom prst="hexagon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Button</a:t>
            </a:r>
            <a:endParaRPr lang="de-DE"/>
          </a:p>
        </p:txBody>
      </p:sp>
      <p:sp>
        <p:nvSpPr>
          <p:cNvPr id="8" name="Hexagon 7"/>
          <p:cNvSpPr/>
          <p:nvPr/>
        </p:nvSpPr>
        <p:spPr>
          <a:xfrm>
            <a:off x="5745088" y="2852936"/>
            <a:ext cx="1080120" cy="720080"/>
          </a:xfrm>
          <a:prstGeom prst="hexagon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Lamp</a:t>
            </a:r>
            <a:endParaRPr lang="de-DE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76936" y="3068960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5705" y="2780928"/>
            <a:ext cx="88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Turns on</a:t>
            </a:r>
            <a:endParaRPr lang="de-D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96159" y="3409255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4928" y="3121223"/>
            <a:ext cx="880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Turns off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260812" y="3861048"/>
            <a:ext cx="1008112" cy="504056"/>
          </a:xfrm>
          <a:prstGeom prst="rect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{</a:t>
            </a:r>
            <a:r>
              <a:rPr lang="de-DE" err="1" smtClean="0"/>
              <a:t>abstract</a:t>
            </a:r>
            <a:r>
              <a:rPr lang="de-DE"/>
              <a:t>}</a:t>
            </a:r>
            <a:endParaRPr lang="de-DE" smtClean="0"/>
          </a:p>
          <a:p>
            <a:pPr algn="ctr"/>
            <a:r>
              <a:rPr lang="de-DE" smtClean="0"/>
              <a:t>Button</a:t>
            </a:r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5745088" y="3861048"/>
            <a:ext cx="1152128" cy="504056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{</a:t>
            </a:r>
            <a:r>
              <a:rPr lang="de-DE" err="1"/>
              <a:t>abstract</a:t>
            </a:r>
            <a:r>
              <a:rPr lang="de-DE"/>
              <a:t>}</a:t>
            </a:r>
          </a:p>
          <a:p>
            <a:pPr algn="ctr"/>
            <a:r>
              <a:rPr lang="de-DE" err="1" smtClean="0"/>
              <a:t>ButtonClient</a:t>
            </a:r>
            <a:endParaRPr lang="de-D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0932" y="4113076"/>
            <a:ext cx="1387375" cy="0"/>
          </a:xfrm>
          <a:prstGeom prst="straightConnector1">
            <a:avLst/>
          </a:prstGeom>
          <a:ln>
            <a:solidFill>
              <a:srgbClr val="080808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08784" y="4869160"/>
            <a:ext cx="1512168" cy="504056"/>
          </a:xfrm>
          <a:prstGeom prst="rect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Button</a:t>
            </a:r>
            <a:br>
              <a:rPr lang="de-DE" smtClean="0"/>
            </a:br>
            <a:r>
              <a:rPr lang="de-DE" smtClean="0"/>
              <a:t>Implementation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5817096" y="4869160"/>
            <a:ext cx="1008112" cy="504056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Lamp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Adapter</a:t>
            </a:r>
            <a:endParaRPr lang="de-DE"/>
          </a:p>
        </p:txBody>
      </p:sp>
      <p:cxnSp>
        <p:nvCxnSpPr>
          <p:cNvPr id="17" name="Straight Arrow Connector 16"/>
          <p:cNvCxnSpPr>
            <a:stCxn id="14" idx="0"/>
            <a:endCxn id="9" idx="2"/>
          </p:cNvCxnSpPr>
          <p:nvPr/>
        </p:nvCxnSpPr>
        <p:spPr>
          <a:xfrm flipV="1">
            <a:off x="3764868" y="43651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  <a:endCxn id="21" idx="2"/>
          </p:cNvCxnSpPr>
          <p:nvPr/>
        </p:nvCxnSpPr>
        <p:spPr>
          <a:xfrm flipV="1">
            <a:off x="6321152" y="43651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17296" y="4863897"/>
            <a:ext cx="1008112" cy="504056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Lamp</a:t>
            </a:r>
            <a:endParaRPr lang="de-DE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97216" y="5121188"/>
            <a:ext cx="693687" cy="0"/>
          </a:xfrm>
          <a:prstGeom prst="straightConnector1">
            <a:avLst/>
          </a:prstGeom>
          <a:ln>
            <a:solidFill>
              <a:srgbClr val="080808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157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Optionale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 err="1" smtClean="0">
                <a:latin typeface="+mj-lt"/>
              </a:rPr>
              <a:t>Typen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Deklaration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?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2577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i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04" y="513802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 = 42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 descr="C:\Users\HK\Documents\CG Mobile Enterprise Apps\Präsentationen Erfahrungsaustausch\Swift\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1124744"/>
            <a:ext cx="3344359" cy="26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K\Documents\CG Mobile Enterprise Apps\Präsentationen Erfahrungsaustausch\Swift\Box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0" y="4005064"/>
            <a:ext cx="3344359" cy="26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936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3570868" y="3448584"/>
            <a:ext cx="4658496" cy="35024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98860" y="3798832"/>
            <a:ext cx="4730504" cy="78055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Optionale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 err="1" smtClean="0">
                <a:latin typeface="+mj-lt"/>
              </a:rPr>
              <a:t>Typen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Jeder</a:t>
            </a:r>
            <a:r>
              <a:rPr lang="en-US" altLang="de-DE" smtClean="0"/>
              <a:t> </a:t>
            </a:r>
            <a:r>
              <a:rPr lang="en-US" altLang="de-DE" err="1" smtClean="0"/>
              <a:t>Typ</a:t>
            </a:r>
            <a:r>
              <a:rPr lang="en-US" altLang="de-DE" smtClean="0"/>
              <a:t> </a:t>
            </a:r>
            <a:r>
              <a:rPr lang="en-US" altLang="de-DE" err="1" smtClean="0"/>
              <a:t>ist</a:t>
            </a:r>
            <a:r>
              <a:rPr lang="en-US" altLang="de-DE" smtClean="0"/>
              <a:t> </a:t>
            </a:r>
            <a:r>
              <a:rPr lang="en-US" altLang="de-DE" err="1" smtClean="0"/>
              <a:t>nullable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522451" y="2188089"/>
            <a:ext cx="74888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vielleichtZahl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vielleichtZahl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getSomeValue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// liefert einen Wert oder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vielleichtZahl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verarbeite(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vielleichtZahl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!) // verarbeite erwartet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als Parameter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vielleichtZahl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zahl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vielleichtZahl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verarbeite(zahl)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e-DE" b="1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b="1">
                <a:latin typeface="Courier New" panose="02070309020205020404" pitchFamily="49" charset="0"/>
                <a:cs typeface="Courier New" panose="02070309020205020404" pitchFamily="49" charset="0"/>
              </a:rPr>
              <a:t> zahl = </a:t>
            </a:r>
            <a:r>
              <a:rPr 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vielleichtZahl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verarbeite(zahl)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5248" y="3295646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! Ist der </a:t>
            </a:r>
            <a:r>
              <a:rPr lang="de-DE" smtClean="0"/>
              <a:t>Operator</a:t>
            </a:r>
            <a:r>
              <a:rPr lang="de-DE"/>
              <a:t>, um optionale Typen „auszupacken“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46958" y="5445224"/>
            <a:ext cx="1692188" cy="14314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95030" y="508518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Implizites Auspacken ohne !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556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1"/>
          <p:cNvCxnSpPr/>
          <p:nvPr/>
        </p:nvCxnSpPr>
        <p:spPr>
          <a:xfrm>
            <a:off x="7437276" y="3789040"/>
            <a:ext cx="900100" cy="165618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13240" y="3783525"/>
            <a:ext cx="324036" cy="166169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77136" y="3784396"/>
            <a:ext cx="1296144" cy="166082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5097016" y="3783525"/>
            <a:ext cx="2340260" cy="166169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93160" y="32803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Ergibt </a:t>
            </a:r>
            <a:r>
              <a:rPr lang="de-DE" err="1" smtClean="0"/>
              <a:t>nil</a:t>
            </a:r>
            <a:r>
              <a:rPr lang="de-DE" smtClean="0"/>
              <a:t> falls einer der Werte in der Kette </a:t>
            </a:r>
            <a:r>
              <a:rPr lang="de-DE" err="1" smtClean="0"/>
              <a:t>nil</a:t>
            </a:r>
            <a:r>
              <a:rPr lang="de-DE" smtClean="0"/>
              <a:t> ist</a:t>
            </a:r>
            <a:endParaRPr lang="de-DE"/>
          </a:p>
        </p:txBody>
      </p: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Optionale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 err="1" smtClean="0">
                <a:latin typeface="+mj-lt"/>
              </a:rPr>
              <a:t>Verbindungen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Optionale</a:t>
            </a:r>
            <a:r>
              <a:rPr lang="en-US" altLang="de-DE" smtClean="0"/>
              <a:t> </a:t>
            </a:r>
            <a:r>
              <a:rPr lang="en-US" altLang="de-DE" err="1" smtClean="0"/>
              <a:t>Verkettungen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204864"/>
            <a:ext cx="7776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hausnummerInt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tankstelle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vielleichtTankstelle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stammdaten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tankstelle.stammdaten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stammdaten.adresse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hausnummer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adresse.hausnummer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hausnummerInt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hausnummer.toInt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504" y="5445224"/>
            <a:ext cx="9217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ausnummerInt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vielleichtTankstelle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stammdaten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hausnummer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773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 flipV="1">
            <a:off x="1867902" y="4917069"/>
            <a:ext cx="3409134" cy="100636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Zeichenketten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1246287"/>
          </a:xfrm>
        </p:spPr>
        <p:txBody>
          <a:bodyPr/>
          <a:lstStyle/>
          <a:p>
            <a:r>
              <a:rPr lang="en-US" altLang="de-DE" smtClean="0"/>
              <a:t>Strings </a:t>
            </a:r>
            <a:r>
              <a:rPr lang="en-US" altLang="de-DE" err="1" smtClean="0"/>
              <a:t>vereinigen</a:t>
            </a:r>
            <a:r>
              <a:rPr lang="en-US" altLang="de-DE" smtClean="0"/>
              <a:t> in </a:t>
            </a:r>
            <a:r>
              <a:rPr lang="en-US" altLang="de-DE" err="1" smtClean="0"/>
              <a:t>sich</a:t>
            </a:r>
            <a:r>
              <a:rPr lang="en-US" altLang="de-DE" smtClean="0"/>
              <a:t> </a:t>
            </a:r>
            <a:r>
              <a:rPr lang="en-US" altLang="de-DE" err="1" smtClean="0"/>
              <a:t>alle</a:t>
            </a:r>
            <a:r>
              <a:rPr lang="en-US" altLang="de-DE" smtClean="0"/>
              <a:t> </a:t>
            </a:r>
            <a:r>
              <a:rPr lang="en-US" altLang="de-DE" err="1" smtClean="0"/>
              <a:t>Eigenschaften</a:t>
            </a:r>
            <a:r>
              <a:rPr lang="en-US" altLang="de-DE" smtClean="0"/>
              <a:t> von NSString und </a:t>
            </a:r>
            <a:r>
              <a:rPr lang="en-US" altLang="de-DE" err="1" smtClean="0"/>
              <a:t>CString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276872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omponenten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"~/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mySpace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/file.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pathComponents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4, b = 5</a:t>
            </a: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"\(a) + \(b) = \(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 + 5 = 9"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2920" y="5420253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Ergebnis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051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920552" y="2708049"/>
            <a:ext cx="6516724" cy="79295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20552" y="4437112"/>
            <a:ext cx="6307382" cy="122326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Sammlungen: Indexierte Listen und assoziative Listen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Analogien</a:t>
            </a:r>
            <a:r>
              <a:rPr lang="en-US" altLang="de-DE" smtClean="0"/>
              <a:t> </a:t>
            </a:r>
            <a:r>
              <a:rPr lang="en-US" altLang="de-DE" err="1" smtClean="0"/>
              <a:t>zum</a:t>
            </a:r>
            <a:r>
              <a:rPr lang="en-US" altLang="de-DE" smtClean="0"/>
              <a:t> </a:t>
            </a:r>
            <a:r>
              <a:rPr lang="en-US" altLang="de-DE" err="1" smtClean="0"/>
              <a:t>NSArray</a:t>
            </a:r>
            <a:r>
              <a:rPr lang="en-US" altLang="de-DE" smtClean="0"/>
              <a:t> </a:t>
            </a:r>
            <a:r>
              <a:rPr lang="en-US" altLang="de-DE" err="1" smtClean="0"/>
              <a:t>bzw</a:t>
            </a:r>
            <a:r>
              <a:rPr lang="en-US" altLang="de-DE" smtClean="0"/>
              <a:t>. </a:t>
            </a:r>
            <a:r>
              <a:rPr lang="en-US" altLang="de-DE" err="1" smtClean="0"/>
              <a:t>NSDictionary</a:t>
            </a:r>
            <a:r>
              <a:rPr lang="en-US" altLang="de-DE" smtClean="0"/>
              <a:t> in </a:t>
            </a:r>
            <a:r>
              <a:rPr lang="en-US" altLang="de-DE" err="1" smtClean="0"/>
              <a:t>Obj</a:t>
            </a:r>
            <a:r>
              <a:rPr lang="en-US" altLang="de-DE" smtClean="0"/>
              <a:t>-C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333840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["Anna", "Paul", "Mike", "Angela"]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anzahlRäume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["EG": 10, "OG2": 16, "OG3": 15, "OG4": 14, "OG5":10]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220486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Mutable</a:t>
            </a:r>
            <a:r>
              <a:rPr lang="de-DE" smtClean="0"/>
              <a:t> Array</a:t>
            </a:r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6183817" y="51571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Immutable</a:t>
            </a:r>
            <a:r>
              <a:rPr lang="de-DE" smtClean="0"/>
              <a:t> </a:t>
            </a:r>
            <a:r>
              <a:rPr lang="de-DE" err="1" smtClean="0"/>
              <a:t>Dictionary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425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H="1" flipV="1">
            <a:off x="3665241" y="4581128"/>
            <a:ext cx="4344528" cy="21896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12840" y="4800097"/>
            <a:ext cx="4496929" cy="77927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80792" y="2996080"/>
            <a:ext cx="4392488" cy="71107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Sammlungen: Indexierte Listen und assoziative Listen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488504" y="1606649"/>
            <a:ext cx="8892000" cy="454199"/>
          </a:xfrm>
        </p:spPr>
        <p:txBody>
          <a:bodyPr/>
          <a:lstStyle/>
          <a:p>
            <a:r>
              <a:rPr lang="de-DE" altLang="de-DE" smtClean="0"/>
              <a:t>Arrays können alle Typen enthalten, nicht nur Objekte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185119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meineListe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= ["Anna", "Paul",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"Mike", </a:t>
            </a:r>
            <a:r>
              <a:rPr lang="de-DE" b="1" err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b="1" err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37176" y="2492895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Typisierte Liste</a:t>
            </a:r>
            <a:endParaRPr lang="de-DE"/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488504" y="2852936"/>
            <a:ext cx="8892000" cy="454199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mtClean="0"/>
              <a:t>Arrays können typisiert sein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504" y="3553271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namenListe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[String] = ["Anna", "Paul", "Mike", "Angela"]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04" y="4437112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namenListe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"Anna", "Paul", "Mike", "Angela"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5652" y="429691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Vorsicht!</a:t>
            </a:r>
            <a:br>
              <a:rPr lang="de-DE" smtClean="0"/>
            </a:br>
            <a:r>
              <a:rPr lang="de-DE" smtClean="0"/>
              <a:t>Implizit typisierte Liste</a:t>
            </a:r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488504" y="5425479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anzahlRäume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mtClean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"EG": </a:t>
            </a:r>
            <a:r>
              <a:rPr lang="de-DE" b="1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"OG2": </a:t>
            </a:r>
            <a:r>
              <a:rPr lang="de-DE" b="1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"OG3": </a:t>
            </a:r>
            <a:r>
              <a:rPr lang="de-DE" b="1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"OG4": </a:t>
            </a:r>
            <a:r>
              <a:rPr lang="de-DE" b="1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14,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"OG5":</a:t>
            </a:r>
            <a:r>
              <a:rPr lang="de-DE" b="1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8490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2" grpId="0"/>
      <p:bldP spid="12" grpId="0" animBg="1"/>
      <p:bldP spid="10" grpId="0"/>
      <p:bldP spid="13" grpId="0"/>
      <p:bldP spid="14" grpId="0"/>
      <p:bldP spid="19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 flipH="1">
            <a:off x="3080792" y="1701678"/>
            <a:ext cx="4284477" cy="647202"/>
          </a:xfrm>
          <a:prstGeom prst="straightConnector1">
            <a:avLst/>
          </a:prstGeom>
          <a:ln w="63500">
            <a:solidFill>
              <a:srgbClr val="004A8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/>
              <a:t>Sammlungen: Indexierte Listen und assoziative Listen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670223"/>
          </a:xfrm>
        </p:spPr>
        <p:txBody>
          <a:bodyPr/>
          <a:lstStyle/>
          <a:p>
            <a:r>
              <a:rPr lang="en-US" altLang="de-DE" err="1" smtClean="0"/>
              <a:t>Zugriff</a:t>
            </a:r>
            <a:r>
              <a:rPr lang="en-US" altLang="de-DE" smtClean="0"/>
              <a:t> auf und Manipulation von </a:t>
            </a:r>
            <a:r>
              <a:rPr lang="en-US" altLang="de-DE" err="1" smtClean="0"/>
              <a:t>Sammlungen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198884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["Robby", "Kalle", "Paul", "Peter", "Klaus"]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9184" y="1414517"/>
            <a:ext cx="1512168" cy="574323"/>
          </a:xfrm>
          <a:prstGeom prst="rect">
            <a:avLst/>
          </a:prstGeom>
          <a:solidFill>
            <a:srgbClr val="004A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rgbClr val="FFE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"Kalle"</a:t>
            </a:r>
            <a:endParaRPr lang="de-DE" b="1">
              <a:solidFill>
                <a:srgbClr val="FFE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3634282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[2] = "Anne"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2270" y="3501008"/>
            <a:ext cx="6585265" cy="574323"/>
          </a:xfrm>
          <a:prstGeom prst="rect">
            <a:avLst/>
          </a:prstGeom>
          <a:solidFill>
            <a:srgbClr val="004A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rgbClr val="FFE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["Robby", "Kalle", "Anne", "Peter", "Klaus", "Otto", "Eva"]</a:t>
            </a:r>
            <a:endParaRPr lang="de-DE" b="1">
              <a:solidFill>
                <a:srgbClr val="FFE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04" y="4221088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[2…5] = ["Paul", "Emma"]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99359" y="4487682"/>
            <a:ext cx="6578175" cy="574323"/>
          </a:xfrm>
          <a:prstGeom prst="rect">
            <a:avLst/>
          </a:prstGeom>
          <a:solidFill>
            <a:srgbClr val="004A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rgbClr val="FFE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["Robby", "Kalle", "Paul", "Emma", "Eva"]</a:t>
            </a:r>
            <a:endParaRPr lang="de-DE" b="1">
              <a:solidFill>
                <a:srgbClr val="FFE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504" y="268917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["Otto"]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nameListe.append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("Eva")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99360" y="2526270"/>
            <a:ext cx="6578176" cy="574323"/>
          </a:xfrm>
          <a:prstGeom prst="rect">
            <a:avLst/>
          </a:prstGeom>
          <a:solidFill>
            <a:srgbClr val="004A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rgbClr val="FFE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["Robby", "Kalle", "Paul", "Peter", "Klaus", "Otto", "Eva"]</a:t>
            </a:r>
            <a:endParaRPr lang="de-DE" b="1">
              <a:solidFill>
                <a:srgbClr val="FFE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425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0" grpId="1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Operatoren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3941944" cy="1246287"/>
          </a:xfrm>
        </p:spPr>
        <p:txBody>
          <a:bodyPr/>
          <a:lstStyle/>
          <a:p>
            <a:r>
              <a:rPr lang="en-US" altLang="de-DE" err="1" smtClean="0"/>
              <a:t>Vorangestellte</a:t>
            </a:r>
            <a:r>
              <a:rPr lang="en-US" altLang="de-DE" smtClean="0"/>
              <a:t> </a:t>
            </a:r>
            <a:r>
              <a:rPr lang="en-US" altLang="de-DE" err="1" smtClean="0"/>
              <a:t>Operatoren</a:t>
            </a:r>
            <a:r>
              <a:rPr lang="en-US" altLang="de-DE" smtClean="0"/>
              <a:t> (200)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276872"/>
            <a:ext cx="540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227687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Inkrement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Dekrement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Logisches Nicht</a:t>
            </a:r>
          </a:p>
          <a:p>
            <a:r>
              <a:rPr lang="de-DE" err="1" smtClean="0">
                <a:latin typeface="+mj-lt"/>
                <a:cs typeface="Courier New" panose="02070309020205020404" pitchFamily="49" charset="0"/>
              </a:rPr>
              <a:t>Bitweise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 Nicht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Positives Vorzeichen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Negatives Vorzeichen</a:t>
            </a:r>
          </a:p>
        </p:txBody>
      </p:sp>
      <p:sp>
        <p:nvSpPr>
          <p:cNvPr id="11" name="Textplatzhalter 7"/>
          <p:cNvSpPr txBox="1">
            <a:spLocks/>
          </p:cNvSpPr>
          <p:nvPr/>
        </p:nvSpPr>
        <p:spPr>
          <a:xfrm>
            <a:off x="4755472" y="1591548"/>
            <a:ext cx="3941944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Multiplikationen</a:t>
            </a:r>
            <a:r>
              <a:rPr lang="en-US" altLang="de-DE" smtClean="0"/>
              <a:t> (150)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6976" y="2261771"/>
            <a:ext cx="5400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&amp;*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&amp;/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&amp;%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5048" y="2261771"/>
            <a:ext cx="3744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Multiplikation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Division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Rest-Division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Multiplikation – Überlauf ignorieren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Division – Überlauf ignorieren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Rest – Überlauf ignorieren</a:t>
            </a:r>
          </a:p>
          <a:p>
            <a:r>
              <a:rPr lang="de-DE" err="1" smtClean="0">
                <a:latin typeface="+mj-lt"/>
                <a:cs typeface="Courier New" panose="02070309020205020404" pitchFamily="49" charset="0"/>
              </a:rPr>
              <a:t>Bitweise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 UND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platzhalter 7"/>
          <p:cNvSpPr txBox="1">
            <a:spLocks/>
          </p:cNvSpPr>
          <p:nvPr/>
        </p:nvSpPr>
        <p:spPr>
          <a:xfrm>
            <a:off x="507000" y="4255844"/>
            <a:ext cx="3941944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Vorangestellte</a:t>
            </a:r>
            <a:r>
              <a:rPr lang="en-US" altLang="de-DE" smtClean="0"/>
              <a:t> </a:t>
            </a:r>
            <a:r>
              <a:rPr lang="en-US" altLang="de-DE" err="1" smtClean="0"/>
              <a:t>Operatoren</a:t>
            </a:r>
            <a:r>
              <a:rPr lang="en-US" altLang="de-DE" smtClean="0"/>
              <a:t> (160)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504" y="4941168"/>
            <a:ext cx="54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6576" y="492606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Bit-</a:t>
            </a:r>
            <a:r>
              <a:rPr lang="de-DE" err="1" smtClean="0">
                <a:latin typeface="+mj-lt"/>
                <a:cs typeface="Courier New" panose="02070309020205020404" pitchFamily="49" charset="0"/>
              </a:rPr>
              <a:t>Shift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 Links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Bit-</a:t>
            </a:r>
            <a:r>
              <a:rPr lang="de-DE" err="1" smtClean="0">
                <a:latin typeface="+mj-lt"/>
                <a:cs typeface="Courier New" panose="02070309020205020404" pitchFamily="49" charset="0"/>
              </a:rPr>
              <a:t>Shift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 Rechts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777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Operatoren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3149856" cy="1246287"/>
          </a:xfrm>
        </p:spPr>
        <p:txBody>
          <a:bodyPr/>
          <a:lstStyle/>
          <a:p>
            <a:r>
              <a:rPr lang="en-US" altLang="de-DE" err="1" smtClean="0"/>
              <a:t>Additionen</a:t>
            </a:r>
            <a:r>
              <a:rPr lang="en-US" altLang="de-DE" smtClean="0"/>
              <a:t> (140)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276872"/>
            <a:ext cx="540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&amp;+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&amp;-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227687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Plus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Minus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Plus mit Überlauf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Minus mit Überlauf</a:t>
            </a:r>
          </a:p>
          <a:p>
            <a:r>
              <a:rPr lang="de-DE" err="1" smtClean="0">
                <a:latin typeface="+mj-lt"/>
                <a:cs typeface="Courier New" panose="02070309020205020404" pitchFamily="49" charset="0"/>
              </a:rPr>
              <a:t>Bitweise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 ODER</a:t>
            </a:r>
          </a:p>
          <a:p>
            <a:r>
              <a:rPr lang="de-DE" err="1" smtClean="0">
                <a:latin typeface="+mj-lt"/>
                <a:cs typeface="Courier New" panose="02070309020205020404" pitchFamily="49" charset="0"/>
              </a:rPr>
              <a:t>Bitweise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+mj-lt"/>
                <a:cs typeface="Courier New" panose="02070309020205020404" pitchFamily="49" charset="0"/>
              </a:rPr>
              <a:t>exclusives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 ODER</a:t>
            </a:r>
          </a:p>
        </p:txBody>
      </p:sp>
      <p:sp>
        <p:nvSpPr>
          <p:cNvPr id="11" name="Textplatzhalter 7"/>
          <p:cNvSpPr txBox="1">
            <a:spLocks/>
          </p:cNvSpPr>
          <p:nvPr/>
        </p:nvSpPr>
        <p:spPr>
          <a:xfrm>
            <a:off x="4755472" y="1591548"/>
            <a:ext cx="3941944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Typkonvertierungen</a:t>
            </a:r>
            <a:r>
              <a:rPr lang="en-US" altLang="de-DE" smtClean="0"/>
              <a:t> (132)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6976" y="2261771"/>
            <a:ext cx="54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5048" y="22617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Typüberprüfung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Typkonvertierung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platzhalter 7"/>
          <p:cNvSpPr txBox="1">
            <a:spLocks/>
          </p:cNvSpPr>
          <p:nvPr/>
        </p:nvSpPr>
        <p:spPr>
          <a:xfrm>
            <a:off x="507000" y="4255844"/>
            <a:ext cx="3941944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Bereiche</a:t>
            </a:r>
            <a:r>
              <a:rPr lang="en-US" altLang="de-DE" smtClean="0"/>
              <a:t> (135)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504" y="4941168"/>
            <a:ext cx="54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..&lt;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6576" y="4926067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Halboffener Bereich (exklusive)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Geschlossener Bereich (inklusive)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platzhalter 7"/>
          <p:cNvSpPr txBox="1">
            <a:spLocks/>
          </p:cNvSpPr>
          <p:nvPr/>
        </p:nvSpPr>
        <p:spPr>
          <a:xfrm>
            <a:off x="4755472" y="3245990"/>
            <a:ext cx="3149856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Vergleiche</a:t>
            </a:r>
            <a:r>
              <a:rPr lang="en-US" altLang="de-DE" smtClean="0"/>
              <a:t> (130)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36976" y="3916213"/>
            <a:ext cx="540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048" y="3916213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Kleiner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Kleiner oder gleich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Größer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Größer oder gleich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Gleich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Ungleich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Identisch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Nicht identisch</a:t>
            </a:r>
          </a:p>
        </p:txBody>
      </p:sp>
    </p:spTree>
    <p:extLst>
      <p:ext uri="{BB962C8B-B14F-4D97-AF65-F5344CB8AC3E}">
        <p14:creationId xmlns:p14="http://schemas.microsoft.com/office/powerpoint/2010/main" val="20921995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build="p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en-US" altLang="de-DE" err="1" smtClean="0"/>
              <a:t>Eingeführt</a:t>
            </a:r>
            <a:r>
              <a:rPr lang="en-US" altLang="de-DE" smtClean="0"/>
              <a:t> in 2014</a:t>
            </a:r>
          </a:p>
          <a:p>
            <a:r>
              <a:rPr lang="en-US" altLang="de-DE" err="1" smtClean="0"/>
              <a:t>Präsentiert</a:t>
            </a:r>
            <a:r>
              <a:rPr lang="en-US" altLang="de-DE" smtClean="0"/>
              <a:t> </a:t>
            </a:r>
            <a:r>
              <a:rPr lang="en-US" altLang="de-DE" err="1" smtClean="0"/>
              <a:t>zur</a:t>
            </a:r>
            <a:r>
              <a:rPr lang="en-US" altLang="de-DE" smtClean="0"/>
              <a:t> WWDC 2014</a:t>
            </a:r>
          </a:p>
          <a:p>
            <a:endParaRPr lang="en-US" altLang="de-DE" smtClean="0"/>
          </a:p>
          <a:p>
            <a:r>
              <a:rPr lang="en-US" altLang="de-DE" smtClean="0"/>
              <a:t>“Not a replacement for Objective-C”</a:t>
            </a:r>
          </a:p>
          <a:p>
            <a:endParaRPr lang="en-US" altLang="de-DE"/>
          </a:p>
          <a:p>
            <a:endParaRPr lang="en-US" altLang="de-DE" smtClean="0"/>
          </a:p>
          <a:p>
            <a:r>
              <a:rPr lang="en-US" altLang="de-DE" smtClean="0"/>
              <a:t>Swift 2.1.1, </a:t>
            </a:r>
            <a:r>
              <a:rPr lang="en-US" altLang="de-DE" err="1" smtClean="0"/>
              <a:t>XCode</a:t>
            </a:r>
            <a:r>
              <a:rPr lang="en-US" altLang="de-DE" smtClean="0"/>
              <a:t> 7.2.1</a:t>
            </a:r>
          </a:p>
          <a:p>
            <a:endParaRPr lang="en-US" altLang="de-DE"/>
          </a:p>
          <a:p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en-US" altLang="de-DE" smtClean="0"/>
              <a:t>“Objective-C without the C”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3015440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Operatoren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3149856" cy="1246287"/>
          </a:xfrm>
        </p:spPr>
        <p:txBody>
          <a:bodyPr/>
          <a:lstStyle/>
          <a:p>
            <a:r>
              <a:rPr lang="en-US" altLang="de-DE" err="1" smtClean="0"/>
              <a:t>Logisch</a:t>
            </a:r>
            <a:r>
              <a:rPr lang="en-US" altLang="de-DE" smtClean="0"/>
              <a:t> I (120)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276872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227687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Logisches Und</a:t>
            </a:r>
          </a:p>
        </p:txBody>
      </p:sp>
      <p:sp>
        <p:nvSpPr>
          <p:cNvPr id="11" name="Textplatzhalter 7"/>
          <p:cNvSpPr txBox="1">
            <a:spLocks/>
          </p:cNvSpPr>
          <p:nvPr/>
        </p:nvSpPr>
        <p:spPr>
          <a:xfrm>
            <a:off x="507000" y="4797152"/>
            <a:ext cx="3941944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mtClean="0"/>
              <a:t>Nil (110)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504" y="5467375"/>
            <a:ext cx="54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6576" y="544522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Nil-Verbindungsoperator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platzhalter 7"/>
          <p:cNvSpPr txBox="1">
            <a:spLocks/>
          </p:cNvSpPr>
          <p:nvPr/>
        </p:nvSpPr>
        <p:spPr>
          <a:xfrm>
            <a:off x="507000" y="3118817"/>
            <a:ext cx="3005840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Logisch</a:t>
            </a:r>
            <a:r>
              <a:rPr lang="en-US" altLang="de-DE" smtClean="0"/>
              <a:t> II (110)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504" y="380414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6576" y="378904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Logisches Oder</a:t>
            </a:r>
          </a:p>
        </p:txBody>
      </p:sp>
      <p:sp>
        <p:nvSpPr>
          <p:cNvPr id="19" name="Textplatzhalter 7"/>
          <p:cNvSpPr txBox="1">
            <a:spLocks/>
          </p:cNvSpPr>
          <p:nvPr/>
        </p:nvSpPr>
        <p:spPr>
          <a:xfrm>
            <a:off x="4755472" y="1628800"/>
            <a:ext cx="3149856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Trinärer</a:t>
            </a:r>
            <a:r>
              <a:rPr lang="en-US" altLang="de-DE" smtClean="0"/>
              <a:t> Operator (100)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36976" y="2299023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048" y="229902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Dreifachoperator</a:t>
            </a:r>
          </a:p>
        </p:txBody>
      </p:sp>
      <p:sp>
        <p:nvSpPr>
          <p:cNvPr id="17" name="Textplatzhalter 7"/>
          <p:cNvSpPr txBox="1">
            <a:spLocks/>
          </p:cNvSpPr>
          <p:nvPr/>
        </p:nvSpPr>
        <p:spPr>
          <a:xfrm>
            <a:off x="4755472" y="3068960"/>
            <a:ext cx="3149856" cy="1246287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err="1" smtClean="0"/>
              <a:t>Zuweisungen</a:t>
            </a:r>
            <a:r>
              <a:rPr lang="en-US" altLang="de-DE" smtClean="0"/>
              <a:t> (90)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6976" y="3739183"/>
            <a:ext cx="540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&amp;=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&amp;&amp;=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||=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5048" y="3739183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+mj-lt"/>
                <a:cs typeface="Courier New" panose="02070309020205020404" pitchFamily="49" charset="0"/>
              </a:rPr>
              <a:t>Zuweisung</a:t>
            </a:r>
          </a:p>
          <a:p>
            <a:r>
              <a:rPr lang="de-DE" smtClean="0">
                <a:latin typeface="+mj-lt"/>
                <a:cs typeface="Courier New" panose="02070309020205020404" pitchFamily="49" charset="0"/>
              </a:rPr>
              <a:t>Multiplikation und Zuweisung</a:t>
            </a:r>
          </a:p>
          <a:p>
            <a:r>
              <a:rPr lang="de-DE" smtClean="0">
                <a:cs typeface="Courier New" panose="02070309020205020404" pitchFamily="49" charset="0"/>
              </a:rPr>
              <a:t>Division und </a:t>
            </a:r>
            <a:r>
              <a:rPr lang="de-DE">
                <a:cs typeface="Courier New" panose="02070309020205020404" pitchFamily="49" charset="0"/>
              </a:rPr>
              <a:t>Zuweisung</a:t>
            </a:r>
          </a:p>
          <a:p>
            <a:r>
              <a:rPr lang="de-DE" smtClean="0">
                <a:cs typeface="Courier New" panose="02070309020205020404" pitchFamily="49" charset="0"/>
              </a:rPr>
              <a:t>Addition und </a:t>
            </a:r>
            <a:r>
              <a:rPr lang="de-DE">
                <a:cs typeface="Courier New" panose="02070309020205020404" pitchFamily="49" charset="0"/>
              </a:rPr>
              <a:t>Zuweisung</a:t>
            </a:r>
          </a:p>
          <a:p>
            <a:r>
              <a:rPr lang="de-DE" smtClean="0">
                <a:cs typeface="Courier New" panose="02070309020205020404" pitchFamily="49" charset="0"/>
              </a:rPr>
              <a:t>Subtraktion und </a:t>
            </a:r>
            <a:r>
              <a:rPr lang="de-DE">
                <a:cs typeface="Courier New" panose="02070309020205020404" pitchFamily="49" charset="0"/>
              </a:rPr>
              <a:t>Zuweisung</a:t>
            </a:r>
          </a:p>
          <a:p>
            <a:r>
              <a:rPr lang="de-DE" smtClean="0">
                <a:cs typeface="Courier New" panose="02070309020205020404" pitchFamily="49" charset="0"/>
              </a:rPr>
              <a:t>Links-</a:t>
            </a:r>
            <a:r>
              <a:rPr lang="de-DE" err="1" smtClean="0">
                <a:cs typeface="Courier New" panose="02070309020205020404" pitchFamily="49" charset="0"/>
              </a:rPr>
              <a:t>Shift</a:t>
            </a:r>
            <a:r>
              <a:rPr lang="de-DE" smtClean="0">
                <a:cs typeface="Courier New" panose="02070309020205020404" pitchFamily="49" charset="0"/>
              </a:rPr>
              <a:t> und </a:t>
            </a:r>
            <a:r>
              <a:rPr lang="de-DE">
                <a:cs typeface="Courier New" panose="02070309020205020404" pitchFamily="49" charset="0"/>
              </a:rPr>
              <a:t>Zuweisung</a:t>
            </a:r>
          </a:p>
          <a:p>
            <a:r>
              <a:rPr lang="de-DE" smtClean="0">
                <a:cs typeface="Courier New" panose="02070309020205020404" pitchFamily="49" charset="0"/>
              </a:rPr>
              <a:t>Rechts-</a:t>
            </a:r>
            <a:r>
              <a:rPr lang="de-DE" err="1" smtClean="0">
                <a:cs typeface="Courier New" panose="02070309020205020404" pitchFamily="49" charset="0"/>
              </a:rPr>
              <a:t>Shift</a:t>
            </a:r>
            <a:r>
              <a:rPr lang="de-DE" smtClean="0">
                <a:cs typeface="Courier New" panose="02070309020205020404" pitchFamily="49" charset="0"/>
              </a:rPr>
              <a:t> und </a:t>
            </a:r>
            <a:r>
              <a:rPr lang="de-DE">
                <a:cs typeface="Courier New" panose="02070309020205020404" pitchFamily="49" charset="0"/>
              </a:rPr>
              <a:t>Zuweisung</a:t>
            </a:r>
          </a:p>
          <a:p>
            <a:r>
              <a:rPr lang="de-DE" err="1" smtClean="0">
                <a:cs typeface="Courier New" panose="02070309020205020404" pitchFamily="49" charset="0"/>
              </a:rPr>
              <a:t>Bitweise</a:t>
            </a:r>
            <a:r>
              <a:rPr lang="de-DE" smtClean="0">
                <a:cs typeface="Courier New" panose="02070309020205020404" pitchFamily="49" charset="0"/>
              </a:rPr>
              <a:t> UND und </a:t>
            </a:r>
            <a:r>
              <a:rPr lang="de-DE">
                <a:cs typeface="Courier New" panose="02070309020205020404" pitchFamily="49" charset="0"/>
              </a:rPr>
              <a:t>Zuweisung</a:t>
            </a:r>
          </a:p>
          <a:p>
            <a:r>
              <a:rPr lang="de-DE" err="1" smtClean="0">
                <a:cs typeface="Courier New" panose="02070309020205020404" pitchFamily="49" charset="0"/>
              </a:rPr>
              <a:t>Bitweise</a:t>
            </a:r>
            <a:r>
              <a:rPr lang="de-DE" smtClean="0">
                <a:cs typeface="Courier New" panose="02070309020205020404" pitchFamily="49" charset="0"/>
              </a:rPr>
              <a:t> </a:t>
            </a:r>
            <a:r>
              <a:rPr lang="de-DE" err="1" smtClean="0">
                <a:cs typeface="Courier New" panose="02070309020205020404" pitchFamily="49" charset="0"/>
              </a:rPr>
              <a:t>exclusives</a:t>
            </a:r>
            <a:r>
              <a:rPr lang="de-DE" smtClean="0">
                <a:cs typeface="Courier New" panose="02070309020205020404" pitchFamily="49" charset="0"/>
              </a:rPr>
              <a:t> ODER und Zuweisung</a:t>
            </a:r>
            <a:endParaRPr lang="de-DE">
              <a:cs typeface="Courier New" panose="02070309020205020404" pitchFamily="49" charset="0"/>
            </a:endParaRPr>
          </a:p>
          <a:p>
            <a:r>
              <a:rPr lang="de-DE" err="1" smtClean="0">
                <a:cs typeface="Courier New" panose="02070309020205020404" pitchFamily="49" charset="0"/>
              </a:rPr>
              <a:t>Bitweise</a:t>
            </a:r>
            <a:r>
              <a:rPr lang="de-DE" smtClean="0">
                <a:cs typeface="Courier New" panose="02070309020205020404" pitchFamily="49" charset="0"/>
              </a:rPr>
              <a:t> ODER und </a:t>
            </a:r>
            <a:r>
              <a:rPr lang="de-DE">
                <a:cs typeface="Courier New" panose="02070309020205020404" pitchFamily="49" charset="0"/>
              </a:rPr>
              <a:t>Zuweisung</a:t>
            </a:r>
          </a:p>
          <a:p>
            <a:r>
              <a:rPr lang="de-DE">
                <a:cs typeface="Courier New" panose="02070309020205020404" pitchFamily="49" charset="0"/>
              </a:rPr>
              <a:t>Logisches UND </a:t>
            </a:r>
            <a:r>
              <a:rPr lang="de-DE" err="1">
                <a:cs typeface="Courier New" panose="02070309020205020404" pitchFamily="49" charset="0"/>
              </a:rPr>
              <a:t>und</a:t>
            </a:r>
            <a:r>
              <a:rPr lang="de-DE">
                <a:cs typeface="Courier New" panose="02070309020205020404" pitchFamily="49" charset="0"/>
              </a:rPr>
              <a:t> Zuweisung</a:t>
            </a:r>
          </a:p>
          <a:p>
            <a:r>
              <a:rPr lang="de-DE" smtClean="0">
                <a:cs typeface="Courier New" panose="02070309020205020404" pitchFamily="49" charset="0"/>
              </a:rPr>
              <a:t>Logisches ODER </a:t>
            </a:r>
            <a:r>
              <a:rPr lang="de-DE">
                <a:cs typeface="Courier New" panose="02070309020205020404" pitchFamily="49" charset="0"/>
              </a:rPr>
              <a:t>und </a:t>
            </a:r>
            <a:r>
              <a:rPr lang="de-DE" smtClean="0">
                <a:cs typeface="Courier New" panose="02070309020205020404" pitchFamily="49" charset="0"/>
              </a:rPr>
              <a:t>Zuweisung</a:t>
            </a:r>
            <a:endParaRPr lang="de-DE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909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build="p"/>
      <p:bldP spid="20" grpId="0"/>
      <p:bldP spid="21" grpId="0"/>
      <p:bldP spid="17" grpId="0" build="p"/>
      <p:bldP spid="18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Eigene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 err="1" smtClean="0">
                <a:latin typeface="+mj-lt"/>
              </a:rPr>
              <a:t>Operatoren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1246287"/>
          </a:xfrm>
        </p:spPr>
        <p:txBody>
          <a:bodyPr/>
          <a:lstStyle/>
          <a:p>
            <a:r>
              <a:rPr lang="en-US" altLang="de-DE" smtClean="0"/>
              <a:t>Infix </a:t>
            </a:r>
            <a:r>
              <a:rPr lang="en-US" altLang="de-DE" err="1" smtClean="0"/>
              <a:t>Beispiel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276873"/>
            <a:ext cx="7200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&lt;==&gt; {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130 }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&lt;==&gt;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linksWert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Punkt,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rechtsWert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Punkt)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linksWert.x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rechsWert.x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linksWert.y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rechsWert.y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punkt1 = Punkt(x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: 1.0, y: 1.0)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punkt2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Punkt(x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: 1.0, y: 1.0)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punkt1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&lt;==&gt;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punkt2 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96816" y="4221088"/>
            <a:ext cx="4644518" cy="824464"/>
          </a:xfrm>
          <a:prstGeom prst="straightConnector1">
            <a:avLst/>
          </a:prstGeom>
          <a:ln w="63500">
            <a:solidFill>
              <a:srgbClr val="004A8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85248" y="4758391"/>
            <a:ext cx="1512168" cy="574323"/>
          </a:xfrm>
          <a:prstGeom prst="rect">
            <a:avLst/>
          </a:prstGeom>
          <a:solidFill>
            <a:srgbClr val="004A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err="1" smtClean="0">
                <a:solidFill>
                  <a:srgbClr val="FFE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b="1">
              <a:solidFill>
                <a:srgbClr val="FFE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935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1: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3406527"/>
          </a:xfrm>
        </p:spPr>
        <p:txBody>
          <a:bodyPr/>
          <a:lstStyle/>
          <a:p>
            <a:r>
              <a:rPr lang="de-DE" altLang="de-DE"/>
              <a:t>Deklarieren Sie eine String Variable mit expliziter Typangabe, die den Wert </a:t>
            </a:r>
            <a:r>
              <a:rPr lang="de-DE" altLang="de-DE" err="1"/>
              <a:t>nil</a:t>
            </a:r>
            <a:r>
              <a:rPr lang="de-DE" altLang="de-DE"/>
              <a:t> annehmen kann</a:t>
            </a:r>
            <a:r>
              <a:rPr lang="de-DE" altLang="de-DE" smtClean="0"/>
              <a:t>.</a:t>
            </a:r>
          </a:p>
          <a:p>
            <a:r>
              <a:rPr lang="de-DE" altLang="de-DE"/>
              <a:t>Deklarieren Sie ein implizit typisiertes </a:t>
            </a:r>
            <a:r>
              <a:rPr lang="de-DE" altLang="de-DE" err="1" smtClean="0"/>
              <a:t>immutable</a:t>
            </a:r>
            <a:r>
              <a:rPr lang="de-DE" altLang="de-DE" smtClean="0"/>
              <a:t> </a:t>
            </a:r>
            <a:r>
              <a:rPr lang="de-DE" altLang="de-DE" err="1" smtClean="0"/>
              <a:t>Dictionary</a:t>
            </a:r>
            <a:r>
              <a:rPr lang="de-DE" altLang="de-DE"/>
              <a:t>, das String-</a:t>
            </a:r>
            <a:r>
              <a:rPr lang="de-DE" altLang="de-DE" err="1"/>
              <a:t>Int</a:t>
            </a:r>
            <a:r>
              <a:rPr lang="de-DE" altLang="de-DE"/>
              <a:t> Paare </a:t>
            </a:r>
            <a:r>
              <a:rPr lang="de-DE" altLang="de-DE" smtClean="0"/>
              <a:t>beinhaltet.</a:t>
            </a:r>
          </a:p>
          <a:p>
            <a:r>
              <a:rPr lang="en-US" altLang="de-DE" err="1" smtClean="0"/>
              <a:t>Erweitern</a:t>
            </a:r>
            <a:r>
              <a:rPr lang="en-US" altLang="de-DE" smtClean="0"/>
              <a:t> </a:t>
            </a:r>
            <a:r>
              <a:rPr lang="en-US" altLang="de-DE" err="1" smtClean="0"/>
              <a:t>Sie</a:t>
            </a:r>
            <a:r>
              <a:rPr lang="en-US" altLang="de-DE" smtClean="0"/>
              <a:t> das Dictionary um </a:t>
            </a:r>
            <a:r>
              <a:rPr lang="en-US" altLang="de-DE" err="1" smtClean="0"/>
              <a:t>einen</a:t>
            </a:r>
            <a:r>
              <a:rPr lang="en-US" altLang="de-DE" smtClean="0"/>
              <a:t> </a:t>
            </a:r>
            <a:r>
              <a:rPr lang="en-US" altLang="de-DE" err="1" smtClean="0"/>
              <a:t>weiteren</a:t>
            </a:r>
            <a:r>
              <a:rPr lang="en-US" altLang="de-DE" smtClean="0"/>
              <a:t> </a:t>
            </a:r>
            <a:r>
              <a:rPr lang="en-US" altLang="de-DE" err="1" smtClean="0"/>
              <a:t>Eintrag</a:t>
            </a:r>
            <a:r>
              <a:rPr lang="en-US" altLang="de-DE" smtClean="0"/>
              <a:t>.</a:t>
            </a:r>
            <a:endParaRPr lang="de-DE" altLang="de-DE" smtClean="0"/>
          </a:p>
          <a:p>
            <a:pPr marL="0" indent="0">
              <a:buNone/>
            </a:pP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3971871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err="1" smtClean="0"/>
              <a:t>While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err="1" smtClean="0"/>
              <a:t>For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err="1" smtClean="0"/>
              <a:t>For</a:t>
            </a:r>
            <a:r>
              <a:rPr lang="de-DE" altLang="de-DE" smtClean="0"/>
              <a:t> mit </a:t>
            </a:r>
            <a:r>
              <a:rPr lang="de-DE" altLang="de-DE" err="1" smtClean="0"/>
              <a:t>Iteratoren</a:t>
            </a:r>
            <a:r>
              <a:rPr lang="de-DE" altLang="de-DE" smtClean="0"/>
              <a:t> und Bereichen</a:t>
            </a:r>
          </a:p>
          <a:p>
            <a:r>
              <a:rPr lang="de-DE" altLang="de-DE" err="1" smtClean="0"/>
              <a:t>If</a:t>
            </a:r>
            <a:r>
              <a:rPr lang="de-DE" altLang="de-DE" smtClean="0"/>
              <a:t> – Verzweigung</a:t>
            </a:r>
          </a:p>
          <a:p>
            <a:r>
              <a:rPr lang="de-DE" altLang="de-DE" smtClean="0"/>
              <a:t>Switch-Case</a:t>
            </a:r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Schleifen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20635388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H="1">
            <a:off x="3769060" y="1628800"/>
            <a:ext cx="1543980" cy="401444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00672" y="1628800"/>
            <a:ext cx="3312368" cy="64807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04928" y="11247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Keine runden </a:t>
            </a:r>
            <a:r>
              <a:rPr lang="de-DE" dirty="0" smtClean="0"/>
              <a:t>Klammern</a:t>
            </a:r>
            <a:endParaRPr lang="de-DE" dirty="0"/>
          </a:p>
        </p:txBody>
      </p: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Schleifen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While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2186861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itzen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esseKuchen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525496" y="5063033"/>
            <a:ext cx="8892000" cy="814239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mtClean="0"/>
              <a:t>For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000" y="5643245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i = 0; i &lt; 10; ++i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verarbeite(i)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platzhalter 7"/>
          <p:cNvSpPr txBox="1">
            <a:spLocks/>
          </p:cNvSpPr>
          <p:nvPr/>
        </p:nvSpPr>
        <p:spPr>
          <a:xfrm>
            <a:off x="507000" y="3190825"/>
            <a:ext cx="8892000" cy="814239"/>
          </a:xfrm>
          <a:prstGeom prst="rect">
            <a:avLst/>
          </a:prstGeom>
        </p:spPr>
        <p:txBody>
          <a:bodyPr lIns="0" tIns="0" rIns="0" b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1pPr>
            <a:lvl2pPr marL="534988" indent="-2635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6000"/>
              <a:buFontTx/>
              <a:buBlip>
                <a:blip r:embed="rId3"/>
              </a:buBlip>
              <a:tabLst>
                <a:tab pos="534988" algn="l"/>
              </a:tabLst>
              <a:defRPr sz="16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2pPr>
            <a:lvl3pPr marL="715963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0000"/>
              <a:buFont typeface="Arial" pitchFamily="34" charset="0"/>
              <a:buChar char="&gt;"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3pPr>
            <a:lvl4pPr marL="900113" indent="-182563" algn="l" defTabSz="5254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8000"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4pPr>
            <a:lvl5pPr marL="1079500" indent="-1809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A8C"/>
              </a:buClr>
              <a:buSzPct val="81000"/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Arial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mtClean="0"/>
              <a:t>Repeat - While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504" y="37710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esseKuchen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sitzen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702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435" grpId="0" build="p"/>
      <p:bldP spid="2" grpId="0"/>
      <p:bldP spid="10" grpId="0"/>
      <p:bldP spid="12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H="1">
            <a:off x="3769060" y="1628800"/>
            <a:ext cx="1543980" cy="64807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64568" y="1628800"/>
            <a:ext cx="4248472" cy="64807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12640" y="4374395"/>
            <a:ext cx="6535738" cy="79391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Schleifen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For-In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6999" y="2132856"/>
            <a:ext cx="3725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c in "Hallo NT".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doSomethingWith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75769" y="2924074"/>
            <a:ext cx="2520280" cy="33419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32920" y="2420888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Inklusive 6</a:t>
            </a:r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07000" y="3068960"/>
            <a:ext cx="3365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1...6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doSomethingWith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999" y="4005064"/>
            <a:ext cx="444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["Anna", "Paul", "Johann"]{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("Hallo \(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079" y="5168313"/>
            <a:ext cx="6894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beine) in ["Schlange": 0, "Ente": 2, "Maus": 4]{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("Eine \(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hat \(beine) Beine")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41232" y="387121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Schlüssel und Werte</a:t>
            </a:r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4304928" y="11247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Keine Klammern</a:t>
            </a:r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07000" y="2132856"/>
            <a:ext cx="3725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c in "Hallo NT".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doSomethingWith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35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4" grpId="0"/>
      <p:bldP spid="16" grpId="0"/>
      <p:bldP spid="17" grpId="0"/>
      <p:bldP spid="19" grpId="0" animBg="1"/>
      <p:bldP spid="21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>
            <a:off x="920552" y="1627929"/>
            <a:ext cx="4392488" cy="64894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72680" y="1628800"/>
            <a:ext cx="3240360" cy="64807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Verzweigungen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IF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3365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beine == 0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kriecht")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läuft")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4928" y="11247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Keine Klammern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0611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2360712" y="1628800"/>
            <a:ext cx="2952328" cy="108012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/>
              <a:t>Verzweigungen</a:t>
            </a:r>
            <a:endParaRPr lang="de-DE" altLang="de-DE" smtClean="0"/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IF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3365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beine == 0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kriecht")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beine == 1 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hinkt")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läuft")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4928" y="11247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Besser wäre </a:t>
            </a:r>
            <a:br>
              <a:rPr lang="de-DE" smtClean="0"/>
            </a:br>
            <a:r>
              <a:rPr lang="de-DE" smtClean="0"/>
              <a:t>Switch/Case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1279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1568624" y="1628800"/>
            <a:ext cx="3744416" cy="136815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/>
              <a:t>Verzweigungen</a:t>
            </a:r>
            <a:endParaRPr lang="de-DE" altLang="de-DE" smtClean="0"/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Switch/Case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4229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beine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kriecht")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hinkt")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läuft")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4928" y="11247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Kein break!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43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7"/>
          <p:cNvCxnSpPr/>
          <p:nvPr/>
        </p:nvCxnSpPr>
        <p:spPr>
          <a:xfrm flipH="1" flipV="1">
            <a:off x="2216696" y="3140968"/>
            <a:ext cx="4896544" cy="108012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288704" y="1628800"/>
            <a:ext cx="3024336" cy="86409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/>
              <a:t>Verzweigungen</a:t>
            </a:r>
            <a:endParaRPr lang="de-DE" altLang="de-DE" smtClean="0"/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/>
              <a:t>Switch/</a:t>
            </a:r>
            <a:r>
              <a:rPr lang="en-US" altLang="de-DE" smtClean="0"/>
              <a:t>Case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beine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hat keine oder zu wenige Beine")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b="1" smtClean="0">
              <a:solidFill>
                <a:srgbClr val="004A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b="1" err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b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2...4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hat einige Beine")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hat viele Beine")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4928" y="11247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Mehrere </a:t>
            </a:r>
            <a:br>
              <a:rPr lang="de-DE" smtClean="0"/>
            </a:br>
            <a:r>
              <a:rPr lang="de-DE" smtClean="0"/>
              <a:t>Werte</a:t>
            </a:r>
            <a:endParaRPr lang="de-DE"/>
          </a:p>
        </p:txBody>
      </p:sp>
      <p:sp>
        <p:nvSpPr>
          <p:cNvPr id="11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Bereiche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8104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Inhalt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de-DE" err="1" smtClean="0"/>
              <a:t>Allgemeines</a:t>
            </a:r>
            <a:endParaRPr lang="en-US" altLang="de-DE" smtClean="0"/>
          </a:p>
          <a:p>
            <a:r>
              <a:rPr lang="en-US" altLang="de-DE" err="1" smtClean="0"/>
              <a:t>Variablen</a:t>
            </a:r>
            <a:r>
              <a:rPr lang="en-US" altLang="de-DE" smtClean="0"/>
              <a:t>, </a:t>
            </a:r>
            <a:r>
              <a:rPr lang="en-US" altLang="de-DE" err="1" smtClean="0"/>
              <a:t>Konstanten</a:t>
            </a:r>
            <a:r>
              <a:rPr lang="en-US" altLang="de-DE" smtClean="0"/>
              <a:t>, </a:t>
            </a:r>
            <a:r>
              <a:rPr lang="en-US" altLang="de-DE" err="1" smtClean="0"/>
              <a:t>einfache</a:t>
            </a:r>
            <a:r>
              <a:rPr lang="en-US" altLang="de-DE"/>
              <a:t> </a:t>
            </a:r>
            <a:r>
              <a:rPr lang="en-US" altLang="de-DE" err="1" smtClean="0"/>
              <a:t>Datentypen</a:t>
            </a:r>
            <a:endParaRPr lang="en-US" altLang="de-DE" smtClean="0"/>
          </a:p>
          <a:p>
            <a:pPr lvl="1"/>
            <a:r>
              <a:rPr lang="en-US" altLang="de-DE" err="1" smtClean="0"/>
              <a:t>Sammlungen</a:t>
            </a:r>
            <a:endParaRPr lang="en-US" altLang="de-DE" smtClean="0"/>
          </a:p>
          <a:p>
            <a:pPr lvl="1"/>
            <a:r>
              <a:rPr lang="en-US" altLang="de-DE" err="1"/>
              <a:t>Operatoren</a:t>
            </a:r>
            <a:endParaRPr lang="en-US" altLang="de-DE" smtClean="0"/>
          </a:p>
          <a:p>
            <a:r>
              <a:rPr lang="en-US" altLang="de-DE" err="1" smtClean="0"/>
              <a:t>Schleifen</a:t>
            </a:r>
            <a:r>
              <a:rPr lang="en-US" altLang="de-DE" smtClean="0"/>
              <a:t>, </a:t>
            </a:r>
            <a:r>
              <a:rPr lang="en-US" altLang="de-DE" err="1" smtClean="0"/>
              <a:t>Verzweigungen</a:t>
            </a:r>
            <a:endParaRPr lang="en-US" altLang="de-DE"/>
          </a:p>
          <a:p>
            <a:r>
              <a:rPr lang="en-US" altLang="de-DE" err="1" smtClean="0"/>
              <a:t>Funktionen</a:t>
            </a:r>
            <a:endParaRPr lang="en-US" altLang="de-DE"/>
          </a:p>
          <a:p>
            <a:r>
              <a:rPr lang="en-US" altLang="de-DE" err="1" smtClean="0"/>
              <a:t>Klassen</a:t>
            </a:r>
            <a:endParaRPr lang="en-US" altLang="de-DE"/>
          </a:p>
          <a:p>
            <a:r>
              <a:rPr lang="en-US" altLang="de-DE" err="1" smtClean="0"/>
              <a:t>Vererbung</a:t>
            </a:r>
            <a:endParaRPr lang="en-US" altLang="de-DE" smtClean="0"/>
          </a:p>
          <a:p>
            <a:r>
              <a:rPr lang="en-US" altLang="de-DE" err="1" smtClean="0"/>
              <a:t>Komplexe</a:t>
            </a:r>
            <a:r>
              <a:rPr lang="en-US" altLang="de-DE" smtClean="0"/>
              <a:t> </a:t>
            </a:r>
            <a:r>
              <a:rPr lang="en-US" altLang="de-DE" err="1" smtClean="0"/>
              <a:t>Datentypen</a:t>
            </a:r>
            <a:endParaRPr lang="en-US" altLang="de-DE" smtClean="0"/>
          </a:p>
          <a:p>
            <a:pPr lvl="1"/>
            <a:r>
              <a:rPr lang="en-US" altLang="de-DE" err="1" smtClean="0"/>
              <a:t>Strukturen</a:t>
            </a:r>
            <a:endParaRPr lang="en-US" altLang="de-DE" smtClean="0"/>
          </a:p>
          <a:p>
            <a:pPr lvl="1"/>
            <a:r>
              <a:rPr lang="en-US" altLang="de-DE" err="1" smtClean="0"/>
              <a:t>Aufzählungstypen</a:t>
            </a:r>
            <a:endParaRPr lang="en-US" altLang="de-DE" smtClean="0"/>
          </a:p>
          <a:p>
            <a:pPr lvl="1"/>
            <a:r>
              <a:rPr lang="en-US" altLang="de-DE" err="1" smtClean="0"/>
              <a:t>Erweiterungen</a:t>
            </a:r>
            <a:endParaRPr lang="en-US" altLang="de-DE" smtClean="0"/>
          </a:p>
          <a:p>
            <a:r>
              <a:rPr lang="en-US" altLang="de-DE" err="1" smtClean="0"/>
              <a:t>Schnittstellen</a:t>
            </a:r>
            <a:endParaRPr lang="en-US" altLang="de-DE" smtClean="0"/>
          </a:p>
          <a:p>
            <a:r>
              <a:rPr lang="en-US" altLang="de-DE" err="1" smtClean="0"/>
              <a:t>Typenprüfung</a:t>
            </a:r>
            <a:r>
              <a:rPr lang="en-US" altLang="de-DE" smtClean="0"/>
              <a:t> und -</a:t>
            </a:r>
            <a:r>
              <a:rPr lang="en-US" altLang="de-DE" err="1" smtClean="0"/>
              <a:t>umwandlung</a:t>
            </a:r>
            <a:endParaRPr lang="en-US" altLang="de-DE" smtClean="0"/>
          </a:p>
          <a:p>
            <a:r>
              <a:rPr lang="en-US" altLang="de-DE" err="1" smtClean="0"/>
              <a:t>Speicherverwaltung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/>
          </a:p>
        </p:txBody>
      </p:sp>
      <p:pic>
        <p:nvPicPr>
          <p:cNvPr id="5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402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7"/>
          <p:cNvCxnSpPr/>
          <p:nvPr/>
        </p:nvCxnSpPr>
        <p:spPr>
          <a:xfrm flipH="1" flipV="1">
            <a:off x="1928664" y="3861048"/>
            <a:ext cx="4032448" cy="136815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/>
          <p:nvPr/>
        </p:nvSpPr>
        <p:spPr>
          <a:xfrm>
            <a:off x="4953000" y="47251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d</a:t>
            </a:r>
            <a:r>
              <a:rPr lang="de-DE" err="1" smtClean="0"/>
              <a:t>efault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ist verpflichtend</a:t>
            </a:r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44688" y="1628800"/>
            <a:ext cx="3168352" cy="144016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/>
              <a:t>Verzweigungen</a:t>
            </a:r>
            <a:endParaRPr lang="de-DE" altLang="de-DE" smtClean="0"/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/>
              <a:t>Switch/</a:t>
            </a:r>
            <a:r>
              <a:rPr lang="en-US" altLang="de-DE" smtClean="0"/>
              <a:t>Case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5454112" cy="703675"/>
          </a:xfrm>
        </p:spPr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57421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okButton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ist ok")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cancelButton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ist nicht ok")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("Es ist irgend etwas anderes")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4928" y="112474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Objekte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033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9" grpId="0" animBg="1"/>
      <p:bldP spid="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2: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/>
              <a:t>Schreiben Sie ein </a:t>
            </a:r>
            <a:r>
              <a:rPr lang="de-DE" altLang="de-DE" smtClean="0"/>
              <a:t>Programm, </a:t>
            </a:r>
            <a:r>
              <a:rPr lang="de-DE" altLang="de-DE"/>
              <a:t>das "Ich will Swift lernen!" 5 mal ausgibt, um ihre Motivation zu </a:t>
            </a:r>
            <a:r>
              <a:rPr lang="de-DE" altLang="de-DE" smtClean="0"/>
              <a:t>stärken </a:t>
            </a:r>
            <a:r>
              <a:rPr lang="de-DE" altLang="de-DE" smtClean="0">
                <a:sym typeface="Wingdings" panose="05000000000000000000" pitchFamily="2" charset="2"/>
              </a:rPr>
              <a:t></a:t>
            </a:r>
            <a:r>
              <a:rPr lang="de-DE" altLang="de-DE" smtClean="0"/>
              <a:t>. </a:t>
            </a:r>
            <a:r>
              <a:rPr lang="de-DE" altLang="de-DE"/>
              <a:t>Verwenden Sie dafür entweder die </a:t>
            </a:r>
            <a:r>
              <a:rPr lang="de-DE" altLang="de-DE" err="1"/>
              <a:t>While</a:t>
            </a:r>
            <a:r>
              <a:rPr lang="de-DE" altLang="de-DE"/>
              <a:t>, Repeat-</a:t>
            </a:r>
            <a:r>
              <a:rPr lang="de-DE" altLang="de-DE" err="1"/>
              <a:t>While</a:t>
            </a:r>
            <a:r>
              <a:rPr lang="de-DE" altLang="de-DE"/>
              <a:t> oder </a:t>
            </a:r>
            <a:r>
              <a:rPr lang="de-DE" altLang="de-DE" err="1"/>
              <a:t>For</a:t>
            </a:r>
            <a:r>
              <a:rPr lang="de-DE" altLang="de-DE"/>
              <a:t> Schleife</a:t>
            </a:r>
            <a:r>
              <a:rPr lang="de-DE" altLang="de-DE" smtClean="0"/>
              <a:t>.</a:t>
            </a:r>
          </a:p>
          <a:p>
            <a:endParaRPr lang="en-US" altLang="de-DE" smtClean="0"/>
          </a:p>
          <a:p>
            <a:r>
              <a:rPr lang="de-DE" altLang="de-DE" smtClean="0">
                <a:latin typeface="+mj-lt"/>
                <a:cs typeface="Courier New" panose="02070309020205020404" pitchFamily="49" charset="0"/>
              </a:rPr>
              <a:t>Welcher Fehler tritt in diesem Beispiel auf?</a:t>
            </a:r>
          </a:p>
          <a:p>
            <a:pPr marL="263525" lvl="1" indent="0">
              <a:buNone/>
            </a:pPr>
            <a:r>
              <a:rPr lang="de-DE" altLang="de-DE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zahl : </a:t>
            </a:r>
            <a:r>
              <a:rPr lang="de-DE" alt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271463" lvl="1" indent="0">
              <a:buNone/>
            </a:pPr>
            <a:endParaRPr lang="de-DE" altLang="de-DE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3525" lvl="1" indent="0">
              <a:buNone/>
            </a:pPr>
            <a:r>
              <a:rPr lang="de-DE" alt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zahl {</a:t>
            </a:r>
          </a:p>
          <a:p>
            <a:pPr marL="263525" lvl="1" indent="0">
              <a:buNone/>
            </a:pPr>
            <a:r>
              <a:rPr lang="de-DE" alt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263525" lvl="1" indent="0">
              <a:buNone/>
            </a:pP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("Zahl eins")</a:t>
            </a:r>
          </a:p>
          <a:p>
            <a:pPr marL="263525" lvl="1" indent="0">
              <a:buNone/>
            </a:pP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263525" lvl="1" indent="0">
              <a:buNone/>
            </a:pPr>
            <a:r>
              <a:rPr lang="de-DE" alt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263525" lvl="1" indent="0">
              <a:buNone/>
            </a:pP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("Zahl zwei")</a:t>
            </a:r>
          </a:p>
          <a:p>
            <a:pPr marL="263525" lvl="1" indent="0">
              <a:buNone/>
            </a:pPr>
            <a:r>
              <a:rPr lang="de-DE" alt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37674996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smtClean="0"/>
              <a:t>Funktionen ohne und mit Rückgabewerten</a:t>
            </a:r>
          </a:p>
          <a:p>
            <a:r>
              <a:rPr lang="de-DE" altLang="de-DE" smtClean="0"/>
              <a:t>Funktionen mit </a:t>
            </a:r>
            <a:r>
              <a:rPr lang="de-DE" altLang="de-DE" err="1" smtClean="0"/>
              <a:t>Tupeln</a:t>
            </a:r>
            <a:r>
              <a:rPr lang="de-DE" altLang="de-DE" smtClean="0"/>
              <a:t> als Rückgabewert</a:t>
            </a:r>
          </a:p>
          <a:p>
            <a:r>
              <a:rPr lang="de-DE" altLang="de-DE" smtClean="0"/>
              <a:t>Funktionsabschlüsse (Lambda-Ausdrücke)</a:t>
            </a:r>
          </a:p>
          <a:p>
            <a:endParaRPr lang="de-DE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2688355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1856656" y="980728"/>
            <a:ext cx="5544616" cy="129614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err="1" smtClean="0"/>
              <a:t>Beispiel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begrüßung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("Guten Tag!")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(Fast) Alle Unicode</a:t>
            </a:r>
            <a:br>
              <a:rPr lang="de-DE" smtClean="0"/>
            </a:br>
            <a:r>
              <a:rPr lang="de-DE" smtClean="0"/>
              <a:t>Zeichen möglich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125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296816" y="980728"/>
            <a:ext cx="4104456" cy="129614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err="1" smtClean="0"/>
              <a:t>Beispiel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Parameter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begrüßung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("Guten Tag \(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Parameter mit Typ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34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7"/>
          <p:cNvCxnSpPr/>
          <p:nvPr/>
        </p:nvCxnSpPr>
        <p:spPr>
          <a:xfrm flipH="1" flipV="1">
            <a:off x="2648744" y="3789040"/>
            <a:ext cx="4464496" cy="43204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60912" y="980728"/>
            <a:ext cx="3240360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err="1" smtClean="0"/>
              <a:t>Beispiel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</a:t>
            </a:r>
            <a:r>
              <a:rPr lang="en-US" altLang="de-DE" err="1" smtClean="0"/>
              <a:t>Vorbelegung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begrüßung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"NovaTec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("Guten Tag \(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egrüßung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begrüßung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(„liebes Publikum")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Vorbelegung</a:t>
            </a:r>
            <a:endParaRPr lang="de-DE"/>
          </a:p>
        </p:txBody>
      </p:sp>
      <p:sp>
        <p:nvSpPr>
          <p:cNvPr id="11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Beide Aufrufe möglich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34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7"/>
          <p:cNvCxnSpPr/>
          <p:nvPr/>
        </p:nvCxnSpPr>
        <p:spPr>
          <a:xfrm flipH="1" flipV="1">
            <a:off x="1640632" y="3717032"/>
            <a:ext cx="5472608" cy="50405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01072" y="980728"/>
            <a:ext cx="1800200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err="1" smtClean="0"/>
              <a:t>Beispiel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</a:t>
            </a:r>
            <a:r>
              <a:rPr lang="en-US" altLang="de-DE" err="1" smtClean="0"/>
              <a:t>Rückgabewert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begrüßung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"NovaTec") -&gt; String 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"Guten Tag " +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gruss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begrüßung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(„liebes Publikum“) 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Rückgabewert</a:t>
            </a:r>
            <a:endParaRPr lang="de-DE"/>
          </a:p>
        </p:txBody>
      </p: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Implizierter Typ String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41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7"/>
          <p:cNvCxnSpPr/>
          <p:nvPr/>
        </p:nvCxnSpPr>
        <p:spPr>
          <a:xfrm flipH="1" flipV="1">
            <a:off x="1856656" y="3645024"/>
            <a:ext cx="5256584" cy="57606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92960" y="980728"/>
            <a:ext cx="2808312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err="1" smtClean="0"/>
              <a:t>Tupel</a:t>
            </a:r>
            <a:r>
              <a:rPr lang="en-US" altLang="de-DE" smtClean="0"/>
              <a:t> </a:t>
            </a:r>
            <a:r>
              <a:rPr lang="en-US" altLang="de-DE" err="1" smtClean="0"/>
              <a:t>als</a:t>
            </a:r>
            <a:r>
              <a:rPr lang="en-US" altLang="de-DE" smtClean="0"/>
              <a:t> </a:t>
            </a:r>
            <a:r>
              <a:rPr lang="en-US" altLang="de-DE" err="1" smtClean="0"/>
              <a:t>Rückgabewert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getHTTPResponseCode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String?) 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(200,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"Erfolg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nachricht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getHTTPResponseCode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Tupel</a:t>
            </a:r>
            <a:endParaRPr lang="de-DE" smtClean="0"/>
          </a:p>
          <a:p>
            <a:pPr algn="ctr"/>
            <a:r>
              <a:rPr lang="de-DE" smtClean="0"/>
              <a:t>(Tripel, Quadrupel, …)</a:t>
            </a:r>
            <a:endParaRPr lang="de-DE"/>
          </a:p>
        </p:txBody>
      </p: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Implizierte Typen </a:t>
            </a:r>
            <a:br>
              <a:rPr lang="de-DE" smtClean="0"/>
            </a:br>
            <a:r>
              <a:rPr 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/>
              <a:t> und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String?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203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7"/>
          <p:cNvCxnSpPr/>
          <p:nvPr/>
        </p:nvCxnSpPr>
        <p:spPr>
          <a:xfrm flipH="1">
            <a:off x="4232920" y="4221088"/>
            <a:ext cx="2880320" cy="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92960" y="980728"/>
            <a:ext cx="2808312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err="1" smtClean="0"/>
              <a:t>Benannte</a:t>
            </a:r>
            <a:r>
              <a:rPr lang="en-US" altLang="de-DE" smtClean="0"/>
              <a:t> </a:t>
            </a:r>
            <a:r>
              <a:rPr lang="en-US" altLang="de-DE" err="1" smtClean="0"/>
              <a:t>Tupel-Komponenten</a:t>
            </a:r>
            <a:r>
              <a:rPr lang="en-US" altLang="de-DE" smtClean="0"/>
              <a:t> </a:t>
            </a:r>
            <a:r>
              <a:rPr lang="en-US" altLang="de-DE" err="1" smtClean="0"/>
              <a:t>als</a:t>
            </a:r>
            <a:r>
              <a:rPr lang="en-US" altLang="de-DE" smtClean="0"/>
              <a:t> </a:t>
            </a:r>
            <a:r>
              <a:rPr lang="en-US" altLang="de-DE" err="1" smtClean="0"/>
              <a:t>Rückgabewert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getHTTPResponseCode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kode:Int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nachricht:String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?) 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(200, “Erfolg")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getHTTPResponseCode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status.kode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nachricht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status.nachricht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Tupel</a:t>
            </a:r>
            <a:r>
              <a:rPr lang="de-DE" smtClean="0"/>
              <a:t> mit benannten Komponenten</a:t>
            </a:r>
            <a:endParaRPr lang="de-DE"/>
          </a:p>
        </p:txBody>
      </p: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Auflösen des </a:t>
            </a:r>
            <a:r>
              <a:rPr lang="de-DE" err="1" smtClean="0"/>
              <a:t>Tupels</a:t>
            </a:r>
            <a:r>
              <a:rPr lang="de-DE" smtClean="0"/>
              <a:t> anhand der Komponenten-Namen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048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H="1" flipV="1">
            <a:off x="704528" y="2420888"/>
            <a:ext cx="1980220" cy="3167481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"/>
          <p:cNvCxnSpPr/>
          <p:nvPr/>
        </p:nvCxnSpPr>
        <p:spPr>
          <a:xfrm flipH="1" flipV="1">
            <a:off x="1424608" y="2780928"/>
            <a:ext cx="6012668" cy="115125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"/>
          <p:cNvCxnSpPr/>
          <p:nvPr/>
        </p:nvCxnSpPr>
        <p:spPr>
          <a:xfrm flipH="1" flipV="1">
            <a:off x="2864768" y="2420888"/>
            <a:ext cx="4536504" cy="14314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56656" y="980728"/>
            <a:ext cx="5544616" cy="115212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4806379" cy="585565"/>
          </a:xfrm>
        </p:spPr>
        <p:txBody>
          <a:bodyPr/>
          <a:lstStyle/>
          <a:p>
            <a:r>
              <a:rPr lang="de-DE" altLang="de-DE" err="1" smtClean="0"/>
              <a:t>Funktionsabschluß</a:t>
            </a:r>
            <a:r>
              <a:rPr lang="de-DE" altLang="de-DE" smtClean="0"/>
              <a:t> (</a:t>
            </a:r>
            <a:r>
              <a:rPr lang="de-DE" altLang="de-DE" err="1" smtClean="0"/>
              <a:t>Closure</a:t>
            </a:r>
            <a:r>
              <a:rPr lang="de-DE" altLang="de-DE" smtClean="0"/>
              <a:t>)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Lambda-</a:t>
            </a:r>
            <a:r>
              <a:rPr lang="en-US" altLang="de-DE" err="1" smtClean="0"/>
              <a:t>Ausdruck</a:t>
            </a:r>
            <a:r>
              <a:rPr lang="en-US" altLang="de-DE" smtClean="0"/>
              <a:t> 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{(a : String)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doSomethingWith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self.result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 a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200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Parameter</a:t>
            </a:r>
            <a:endParaRPr lang="de-DE"/>
          </a:p>
        </p:txBody>
      </p:sp>
      <p:sp>
        <p:nvSpPr>
          <p:cNvPr id="14" name="Rectangle 8"/>
          <p:cNvSpPr/>
          <p:nvPr/>
        </p:nvSpPr>
        <p:spPr>
          <a:xfrm>
            <a:off x="6357156" y="2060848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Rückgabewert</a:t>
            </a:r>
            <a:endParaRPr lang="de-DE"/>
          </a:p>
        </p:txBody>
      </p:sp>
      <p:sp>
        <p:nvSpPr>
          <p:cNvPr id="17" name="Rectangle 8"/>
          <p:cNvSpPr/>
          <p:nvPr/>
        </p:nvSpPr>
        <p:spPr>
          <a:xfrm>
            <a:off x="6393160" y="342900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Im Kontext einer Klasse explizit auf </a:t>
            </a:r>
            <a:r>
              <a:rPr lang="de-DE" err="1" smtClean="0"/>
              <a:t>self</a:t>
            </a:r>
            <a:r>
              <a:rPr lang="de-DE" smtClean="0"/>
              <a:t> zugreifen</a:t>
            </a:r>
            <a:endParaRPr lang="de-DE"/>
          </a:p>
        </p:txBody>
      </p:sp>
      <p:sp>
        <p:nvSpPr>
          <p:cNvPr id="18" name="Rectangle 8"/>
          <p:cNvSpPr/>
          <p:nvPr/>
        </p:nvSpPr>
        <p:spPr>
          <a:xfrm>
            <a:off x="1640632" y="508518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Wie eine Funktion ohne Namen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7847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Exkurs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de-DE" smtClean="0"/>
              <a:t>Playground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/>
          </a:p>
        </p:txBody>
      </p:sp>
      <p:pic>
        <p:nvPicPr>
          <p:cNvPr id="1026" name="Picture 2" descr="https://blog.wdr.de/digitalistan/wp-content/uploads/sites/2/2015/09/glossary_x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1103181"/>
            <a:ext cx="496855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381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4806379" cy="585565"/>
          </a:xfrm>
        </p:spPr>
        <p:txBody>
          <a:bodyPr/>
          <a:lstStyle/>
          <a:p>
            <a:r>
              <a:rPr lang="de-DE" altLang="de-DE" err="1" smtClean="0"/>
              <a:t>Funktionsabschluß</a:t>
            </a:r>
            <a:r>
              <a:rPr lang="de-DE" altLang="de-DE" smtClean="0"/>
              <a:t> (</a:t>
            </a:r>
            <a:r>
              <a:rPr lang="de-DE" altLang="de-DE" err="1" smtClean="0"/>
              <a:t>Closure</a:t>
            </a:r>
            <a:r>
              <a:rPr lang="de-DE" altLang="de-DE" smtClean="0"/>
              <a:t>)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Lambda-</a:t>
            </a:r>
            <a:r>
              <a:rPr lang="en-US" altLang="de-DE" err="1" smtClean="0"/>
              <a:t>Ausdruck</a:t>
            </a:r>
            <a:r>
              <a:rPr lang="en-US" altLang="de-DE" smtClean="0"/>
              <a:t> – </a:t>
            </a:r>
            <a:r>
              <a:rPr lang="en-US" altLang="de-DE" err="1" smtClean="0"/>
              <a:t>Eine</a:t>
            </a:r>
            <a:r>
              <a:rPr lang="en-US" altLang="de-DE" smtClean="0"/>
              <a:t> </a:t>
            </a:r>
            <a:r>
              <a:rPr lang="en-US" altLang="de-DE" err="1" smtClean="0"/>
              <a:t>Gegenüberstellung</a:t>
            </a:r>
            <a:r>
              <a:rPr lang="en-US" altLang="de-DE" smtClean="0"/>
              <a:t> 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218357"/>
            <a:ext cx="3629247" cy="29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55" y="2255515"/>
            <a:ext cx="4749117" cy="196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232920" y="1967483"/>
            <a:ext cx="36004" cy="3333725"/>
          </a:xfrm>
          <a:prstGeom prst="line">
            <a:avLst/>
          </a:prstGeom>
          <a:ln w="12700">
            <a:solidFill>
              <a:srgbClr val="004A8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449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4806379" cy="585565"/>
          </a:xfrm>
        </p:spPr>
        <p:txBody>
          <a:bodyPr/>
          <a:lstStyle/>
          <a:p>
            <a:r>
              <a:rPr lang="de-DE" altLang="de-DE" err="1" smtClean="0"/>
              <a:t>Funktionsabschluß</a:t>
            </a:r>
            <a:r>
              <a:rPr lang="de-DE" altLang="de-DE" smtClean="0"/>
              <a:t> (</a:t>
            </a:r>
            <a:r>
              <a:rPr lang="de-DE" altLang="de-DE" err="1" smtClean="0"/>
              <a:t>Closure</a:t>
            </a:r>
            <a:r>
              <a:rPr lang="de-DE" altLang="de-DE" smtClean="0"/>
              <a:t>)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en-US" altLang="de-DE" smtClean="0"/>
              <a:t>Lambda-</a:t>
            </a:r>
            <a:r>
              <a:rPr lang="en-US" altLang="de-DE" err="1" smtClean="0"/>
              <a:t>Ausdruck</a:t>
            </a:r>
            <a:r>
              <a:rPr lang="en-US" altLang="de-DE" smtClean="0"/>
              <a:t> 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b="1" smtClean="0">
              <a:latin typeface="+mj-lt"/>
              <a:cs typeface="Courier New" panose="02070309020205020404" pitchFamily="49" charset="0"/>
            </a:endParaRPr>
          </a:p>
          <a:p>
            <a:endParaRPr lang="de-DE" sz="2800" b="1">
              <a:latin typeface="+mj-lt"/>
              <a:cs typeface="Courier New" panose="02070309020205020404" pitchFamily="49" charset="0"/>
            </a:endParaRPr>
          </a:p>
          <a:p>
            <a:endParaRPr lang="de-DE" sz="2800" b="1" smtClean="0">
              <a:latin typeface="+mj-lt"/>
              <a:cs typeface="Courier New" panose="02070309020205020404" pitchFamily="49" charset="0"/>
            </a:endParaRPr>
          </a:p>
          <a:p>
            <a:r>
              <a:rPr lang="de-DE" sz="2800" b="1" smtClean="0">
                <a:latin typeface="+mj-lt"/>
                <a:cs typeface="Courier New" panose="02070309020205020404" pitchFamily="49" charset="0"/>
              </a:rPr>
              <a:t>Welche Anwendungsfälle könnte es für Lambda-Ausdrücke geben? </a:t>
            </a:r>
            <a:endParaRPr lang="de-DE" sz="2800" b="1">
              <a:latin typeface="+mj-lt"/>
              <a:cs typeface="Courier New" panose="02070309020205020404" pitchFamily="49" charset="0"/>
            </a:endParaRPr>
          </a:p>
          <a:p>
            <a:endParaRPr lang="de-DE" sz="2800" b="1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912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7"/>
          <p:cNvCxnSpPr/>
          <p:nvPr/>
        </p:nvCxnSpPr>
        <p:spPr>
          <a:xfrm flipH="1" flipV="1">
            <a:off x="1640632" y="2708920"/>
            <a:ext cx="5670320" cy="152727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"/>
          <p:cNvCxnSpPr/>
          <p:nvPr/>
        </p:nvCxnSpPr>
        <p:spPr>
          <a:xfrm flipH="1">
            <a:off x="3800872" y="4221088"/>
            <a:ext cx="3312368" cy="7200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In-Line Deklaration der Funktion</a:t>
            </a:r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69024" y="980728"/>
            <a:ext cx="2232248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Funktionen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814239"/>
          </a:xfrm>
        </p:spPr>
        <p:txBody>
          <a:bodyPr/>
          <a:lstStyle/>
          <a:p>
            <a:r>
              <a:rPr lang="de-DE" altLang="de-DE" dirty="0" smtClean="0"/>
              <a:t>Funktionsabschluss </a:t>
            </a:r>
            <a:r>
              <a:rPr lang="de-DE" altLang="de-DE" dirty="0"/>
              <a:t>(</a:t>
            </a:r>
            <a:r>
              <a:rPr lang="de-DE" altLang="de-DE" dirty="0" err="1"/>
              <a:t>Closure</a:t>
            </a:r>
            <a:r>
              <a:rPr lang="de-DE" altLang="de-DE" dirty="0"/>
              <a:t>)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1102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wiederholeGruss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anzahl:Int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gruss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()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()) {</a:t>
            </a: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gruss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wiederholeGruss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gruss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:{() -&gt; () in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("Hallo")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Funktionsabschluss als Parameter</a:t>
            </a:r>
            <a:endParaRPr lang="de-DE"/>
          </a:p>
        </p:txBody>
      </p:sp>
      <p:cxnSp>
        <p:nvCxnSpPr>
          <p:cNvPr id="19" name="Straight Arrow Connector 7"/>
          <p:cNvCxnSpPr/>
          <p:nvPr/>
        </p:nvCxnSpPr>
        <p:spPr>
          <a:xfrm flipH="1">
            <a:off x="3872880" y="5661248"/>
            <a:ext cx="3312368" cy="7200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/>
        </p:nvSpPr>
        <p:spPr>
          <a:xfrm>
            <a:off x="6177136" y="51571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Hängender Funktionsabschluss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4056" y="5139189"/>
            <a:ext cx="4953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wiederholeGruss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(3){() -&gt; () in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8"/>
          <p:cNvSpPr/>
          <p:nvPr/>
        </p:nvSpPr>
        <p:spPr>
          <a:xfrm>
            <a:off x="6302840" y="2357591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XCode</a:t>
            </a:r>
            <a:r>
              <a:rPr lang="de-DE" dirty="0" smtClean="0"/>
              <a:t>-Warnung unterdrücken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742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20" grpId="0" animBg="1"/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3: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/>
              <a:t>Schreiben Sie eine Funktion, die die Summe von zwei </a:t>
            </a:r>
            <a:r>
              <a:rPr lang="de-DE" altLang="de-DE" err="1" smtClean="0"/>
              <a:t>Integern</a:t>
            </a:r>
            <a:r>
              <a:rPr lang="de-DE" altLang="de-DE" smtClean="0"/>
              <a:t> a und b zurück gibt. Wird die Funktion ohne Parameter aufgerufen, soll sie aufgrund einer Vorbelegung eine Summe von 0 liefern.</a:t>
            </a: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e-DE" err="1">
                <a:latin typeface="+mn-lt"/>
                <a:cs typeface="Courier New" panose="02070309020205020404" pitchFamily="49" charset="0"/>
              </a:rPr>
              <a:t>Implementieren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Sie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dieselbe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Logik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(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ohne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 smtClean="0">
                <a:latin typeface="+mn-lt"/>
                <a:cs typeface="Courier New" panose="02070309020205020404" pitchFamily="49" charset="0"/>
              </a:rPr>
              <a:t>Vorbelegung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)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als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Lambda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Ausdruck</a:t>
            </a:r>
            <a:r>
              <a:rPr lang="en-US" altLang="de-DE" smtClean="0">
                <a:latin typeface="+mn-lt"/>
                <a:cs typeface="Courier New" panose="02070309020205020404" pitchFamily="49" charset="0"/>
              </a:rPr>
              <a:t>.</a:t>
            </a:r>
            <a:endParaRPr lang="de-DE" altLang="de-DE">
              <a:latin typeface="+mn-lt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28893328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3: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/>
              <a:t>Schreiben Sie eine Funktion, die die Summe von zwei </a:t>
            </a:r>
            <a:r>
              <a:rPr lang="de-DE" altLang="de-DE" err="1" smtClean="0"/>
              <a:t>Integern</a:t>
            </a:r>
            <a:r>
              <a:rPr lang="de-DE" altLang="de-DE" smtClean="0"/>
              <a:t> a und b zurück gibt. Wird die Funktion ohne Parameter aufgerufen, soll sie aufgrund einer Vorbelegung eine Summe von 0 liefern.</a:t>
            </a: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e-DE" err="1">
                <a:latin typeface="+mn-lt"/>
                <a:cs typeface="Courier New" panose="02070309020205020404" pitchFamily="49" charset="0"/>
              </a:rPr>
              <a:t>Implementieren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Sie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dieselbe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Logik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(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ohne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 smtClean="0">
                <a:latin typeface="+mn-lt"/>
                <a:cs typeface="Courier New" panose="02070309020205020404" pitchFamily="49" charset="0"/>
              </a:rPr>
              <a:t>Vorbelegung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)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als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Lambda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Ausdruck</a:t>
            </a:r>
            <a:r>
              <a:rPr lang="en-US" altLang="de-DE" smtClean="0">
                <a:latin typeface="+mn-lt"/>
                <a:cs typeface="Courier New" panose="02070309020205020404" pitchFamily="49" charset="0"/>
              </a:rPr>
              <a:t>.</a:t>
            </a:r>
            <a:endParaRPr lang="de-DE" altLang="de-DE">
              <a:latin typeface="+mn-lt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2492896"/>
            <a:ext cx="3838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29" y="3789040"/>
            <a:ext cx="43338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59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smtClean="0"/>
              <a:t>Definition</a:t>
            </a:r>
          </a:p>
          <a:p>
            <a:r>
              <a:rPr lang="de-DE" altLang="de-DE" smtClean="0"/>
              <a:t>Vererbung und Initialisierung</a:t>
            </a:r>
          </a:p>
          <a:p>
            <a:r>
              <a:rPr lang="de-DE" altLang="de-DE" smtClean="0"/>
              <a:t>Eigenschaften und deren Überschreibung</a:t>
            </a:r>
          </a:p>
          <a:p>
            <a:r>
              <a:rPr lang="de-DE" altLang="de-DE" smtClean="0"/>
              <a:t>Eigenschaften-Beobachter</a:t>
            </a:r>
            <a:endParaRPr lang="de-DE" altLang="de-DE"/>
          </a:p>
          <a:p>
            <a:r>
              <a:rPr lang="de-DE" altLang="de-DE" smtClean="0"/>
              <a:t>Methoden</a:t>
            </a:r>
          </a:p>
          <a:p>
            <a:r>
              <a:rPr lang="de-DE" altLang="de-DE" smtClean="0"/>
              <a:t>Zugriffsbeschränkungen</a:t>
            </a:r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15240785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7"/>
          <p:cNvCxnSpPr/>
          <p:nvPr/>
        </p:nvCxnSpPr>
        <p:spPr>
          <a:xfrm flipH="1" flipV="1">
            <a:off x="3800872" y="3429000"/>
            <a:ext cx="3312368" cy="79208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Abgeleitete bzw. errechnete Eigenschaft</a:t>
            </a:r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88704" y="980728"/>
            <a:ext cx="5112568" cy="129614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Klassendefinition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2933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Fahrzeug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anzahlRäder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Keine Header-Datei,</a:t>
            </a:r>
          </a:p>
          <a:p>
            <a:pPr algn="ctr"/>
            <a:r>
              <a:rPr lang="de-DE"/>
              <a:t>k</a:t>
            </a:r>
            <a:r>
              <a:rPr lang="de-DE" smtClean="0"/>
              <a:t>eine Basisklasse notwendig</a:t>
            </a:r>
            <a:endParaRPr lang="de-DE"/>
          </a:p>
        </p:txBody>
      </p:sp>
      <p:cxnSp>
        <p:nvCxnSpPr>
          <p:cNvPr id="19" name="Straight Arrow Connector 7"/>
          <p:cNvCxnSpPr/>
          <p:nvPr/>
        </p:nvCxnSpPr>
        <p:spPr>
          <a:xfrm flipH="1" flipV="1">
            <a:off x="1784648" y="3573463"/>
            <a:ext cx="5400600" cy="208778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/>
        </p:nvSpPr>
        <p:spPr>
          <a:xfrm>
            <a:off x="6177136" y="51571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Hier könnte auch ein Setter stehen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936104" y="2547481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beschreibung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„\(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anzahlRäder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Räder“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Arrow Connector 7"/>
          <p:cNvCxnSpPr/>
          <p:nvPr/>
        </p:nvCxnSpPr>
        <p:spPr>
          <a:xfrm flipH="1">
            <a:off x="3368824" y="2492896"/>
            <a:ext cx="3888432" cy="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Gespeicherte Eigenschaft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650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20" grpId="0" animBg="1"/>
      <p:bldP spid="16" grpId="0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7"/>
          <p:cNvCxnSpPr/>
          <p:nvPr/>
        </p:nvCxnSpPr>
        <p:spPr>
          <a:xfrm flipH="1" flipV="1">
            <a:off x="2216696" y="3933056"/>
            <a:ext cx="4896544" cy="28803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Implizite </a:t>
            </a:r>
            <a:r>
              <a:rPr lang="de-DE" err="1" smtClean="0"/>
              <a:t>Typsierung</a:t>
            </a:r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08784" y="980728"/>
            <a:ext cx="4392488" cy="165618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Klassendefinition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2933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Fahrzeug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anzahlRäder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Bei Nur-Lesen-Eigenschaften muss der Getter nicht explizit ausgeschrieben werden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936104" y="2547481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beschreibung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„\(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anzahlRäder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Räder“    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7"/>
          <p:cNvCxnSpPr/>
          <p:nvPr/>
        </p:nvCxnSpPr>
        <p:spPr>
          <a:xfrm flipH="1">
            <a:off x="3296816" y="2492896"/>
            <a:ext cx="3960440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Instanziierung ohne </a:t>
            </a:r>
            <a:r>
              <a:rPr lang="de-DE" err="1" smtClean="0"/>
              <a:t>new</a:t>
            </a:r>
            <a:r>
              <a:rPr lang="de-DE" smtClean="0"/>
              <a:t> und ohne </a:t>
            </a:r>
            <a:r>
              <a:rPr lang="de-DE" err="1" smtClean="0"/>
              <a:t>alloc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88504" y="3717032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einFahrzeug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Fahrzeug()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621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008784" y="980728"/>
            <a:ext cx="4392488" cy="165618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Vererbung</a:t>
            </a:r>
            <a:r>
              <a:rPr lang="en-US" altLang="de-DE" smtClean="0"/>
              <a:t> und </a:t>
            </a:r>
            <a:r>
              <a:rPr lang="en-US" altLang="de-DE" err="1" smtClean="0"/>
              <a:t>Initialisierung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2933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Fahrrad : Fahrzeug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init(){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super.init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anzahlRäder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Der </a:t>
            </a:r>
            <a:r>
              <a:rPr lang="de-DE" err="1" smtClean="0"/>
              <a:t>Konstruktor</a:t>
            </a:r>
            <a:r>
              <a:rPr lang="de-DE" smtClean="0"/>
              <a:t> heißt immer </a:t>
            </a:r>
            <a:r>
              <a:rPr lang="de-DE" err="1" smtClean="0"/>
              <a:t>init</a:t>
            </a:r>
            <a:r>
              <a:rPr lang="de-DE" smtClean="0"/>
              <a:t>()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88504" y="3717032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einFahrrad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Fahrrad()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einFahrrad.beschreibung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713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7"/>
          <p:cNvCxnSpPr/>
          <p:nvPr/>
        </p:nvCxnSpPr>
        <p:spPr>
          <a:xfrm flipH="1">
            <a:off x="1712640" y="2492896"/>
            <a:ext cx="5544616" cy="144016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"/>
          <p:cNvCxnSpPr/>
          <p:nvPr/>
        </p:nvCxnSpPr>
        <p:spPr>
          <a:xfrm flipH="1">
            <a:off x="4376936" y="4221088"/>
            <a:ext cx="2736304" cy="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Geschwindigkeit als Zusatz zur ererbten Beschreibung</a:t>
            </a:r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68824" y="980728"/>
            <a:ext cx="4032448" cy="144016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Überschreiben</a:t>
            </a:r>
            <a:r>
              <a:rPr lang="en-US" altLang="de-DE" smtClean="0"/>
              <a:t> </a:t>
            </a:r>
            <a:r>
              <a:rPr lang="en-US" altLang="de-DE" err="1" smtClean="0"/>
              <a:t>einer</a:t>
            </a:r>
            <a:r>
              <a:rPr lang="en-US" altLang="de-DE" smtClean="0"/>
              <a:t> </a:t>
            </a:r>
            <a:r>
              <a:rPr lang="en-US" altLang="de-DE" err="1" smtClean="0"/>
              <a:t>Eigenschaft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51660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Auto: Fahrzeug{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geschwindigkeit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 0.0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super.init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anzahlRäder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beschreibung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super.beschreibung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 „ \(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geschwindigkeit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km/h“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Implizierter Typ Double</a:t>
            </a:r>
            <a:endParaRPr lang="de-DE"/>
          </a:p>
        </p:txBody>
      </p:sp>
      <p:sp>
        <p:nvSpPr>
          <p:cNvPr id="17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Explizites Überschreiben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378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Literatur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de-DE" err="1" smtClean="0"/>
              <a:t>Bücher</a:t>
            </a:r>
            <a:r>
              <a:rPr lang="en-US" altLang="de-DE" smtClean="0"/>
              <a:t> </a:t>
            </a:r>
            <a:r>
              <a:rPr lang="en-US" altLang="de-DE" err="1" smtClean="0"/>
              <a:t>kostenlos</a:t>
            </a:r>
            <a:r>
              <a:rPr lang="en-US" altLang="de-DE" smtClean="0"/>
              <a:t> </a:t>
            </a:r>
            <a:r>
              <a:rPr lang="en-US" altLang="de-DE" err="1" smtClean="0"/>
              <a:t>als</a:t>
            </a:r>
            <a:r>
              <a:rPr lang="en-US" altLang="de-DE" smtClean="0"/>
              <a:t> </a:t>
            </a:r>
            <a:r>
              <a:rPr lang="en-US" altLang="de-DE" err="1" smtClean="0"/>
              <a:t>iBooks</a:t>
            </a:r>
            <a:r>
              <a:rPr lang="en-US" altLang="de-DE" smtClean="0"/>
              <a:t> (</a:t>
            </a:r>
            <a:r>
              <a:rPr lang="en-US" altLang="de-DE" err="1" smtClean="0"/>
              <a:t>auch</a:t>
            </a:r>
            <a:r>
              <a:rPr lang="en-US" altLang="de-DE" smtClean="0"/>
              <a:t> PDF) </a:t>
            </a:r>
            <a:r>
              <a:rPr lang="en-US" altLang="de-DE" err="1" smtClean="0"/>
              <a:t>über</a:t>
            </a:r>
            <a:r>
              <a:rPr lang="en-US" altLang="de-DE" smtClean="0"/>
              <a:t> iTunes </a:t>
            </a:r>
            <a:r>
              <a:rPr lang="en-US" altLang="de-DE" err="1" smtClean="0"/>
              <a:t>erhältlich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pic>
        <p:nvPicPr>
          <p:cNvPr id="2050" name="Picture 2" descr="http://a3.mzstatic.com/us/r30/Publication5/v4/a0/d0/7d/a0d07df4-c061-9ffe-6a10-e02b6cb3580b/cover150x25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2683369"/>
            <a:ext cx="2376264" cy="3564396"/>
          </a:xfrm>
          <a:prstGeom prst="rect">
            <a:avLst/>
          </a:prstGeom>
          <a:noFill/>
          <a:effectLst>
            <a:outerShdw blurRad="190500" dist="38100" dir="2700000" algn="tl" rotWithShape="0">
              <a:srgbClr val="004A8C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4.mzstatic.com/us/r30/Publication4/v4/27/8e/62/278e6261-60dc-bf83-10ab-d03a340437f0/tspl_cover.225x225-7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708920"/>
            <a:ext cx="2376264" cy="3564396"/>
          </a:xfrm>
          <a:prstGeom prst="rect">
            <a:avLst/>
          </a:prstGeom>
          <a:noFill/>
          <a:effectLst>
            <a:outerShdw blurRad="190500" dist="38100" dir="2700000" algn="tl" rotWithShape="0">
              <a:srgbClr val="004A8C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939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7"/>
          <p:cNvCxnSpPr/>
          <p:nvPr/>
        </p:nvCxnSpPr>
        <p:spPr>
          <a:xfrm flipH="1">
            <a:off x="2720752" y="2492896"/>
            <a:ext cx="4536504" cy="28803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"/>
          <p:cNvCxnSpPr/>
          <p:nvPr/>
        </p:nvCxnSpPr>
        <p:spPr>
          <a:xfrm flipH="1" flipV="1">
            <a:off x="2576736" y="3573463"/>
            <a:ext cx="4536504" cy="64762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Wird nach dem Ändern der Eigenschaft aufgerufen</a:t>
            </a:r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68824" y="980728"/>
            <a:ext cx="4032448" cy="144016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Eigenschaften-Beobachter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5166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PapasAuto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Auto{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geschwindigkeit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willSet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    //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didSet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Überschreiben als gespeicherte Eigenschaft</a:t>
            </a:r>
            <a:endParaRPr lang="de-DE"/>
          </a:p>
        </p:txBody>
      </p:sp>
      <p:sp>
        <p:nvSpPr>
          <p:cNvPr id="17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Wird vor dem Ändern der Eigenschaft aufgerufen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826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Eigenschaften-Beobachter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542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PapasAuto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Auto{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geschwindigkeit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willSet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130.0) &amp;&amp;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geschwindigkeit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130.0)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("Fahr vorsichtig!")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7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 flipH="1" flipV="1">
            <a:off x="1712640" y="4725144"/>
            <a:ext cx="5688632" cy="107925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 flipH="1">
            <a:off x="3440832" y="2565774"/>
            <a:ext cx="3960440" cy="57519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296816" y="4004628"/>
            <a:ext cx="4104456" cy="35960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Methoden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51660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Zähler{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zahl = 0;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erhöheUm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differenz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zahl +=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differenz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setzeAuf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(zahl: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self.zahl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zahl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dopple(zahl: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zahl * 2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6357156" y="206258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ahl</a:t>
            </a:r>
            <a:r>
              <a:rPr lang="de-DE" smtClean="0"/>
              <a:t> und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differenz</a:t>
            </a:r>
            <a:r>
              <a:rPr lang="de-DE" smtClean="0"/>
              <a:t> </a:t>
            </a:r>
            <a:br>
              <a:rPr lang="de-DE" smtClean="0"/>
            </a:br>
            <a:r>
              <a:rPr lang="de-DE" smtClean="0"/>
              <a:t>sind eindeutig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393160" y="3861048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de-DE"/>
              <a:t> und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zahl</a:t>
            </a:r>
            <a:r>
              <a:rPr lang="de-DE"/>
              <a:t>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sind nicht eindeutig</a:t>
            </a:r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6393160" y="5301208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+mj-lt"/>
                <a:cs typeface="Courier New" panose="02070309020205020404" pitchFamily="49" charset="0"/>
              </a:rPr>
              <a:t>S</a:t>
            </a:r>
            <a:r>
              <a:rPr lang="de-DE" smtClean="0">
                <a:latin typeface="+mj-lt"/>
                <a:cs typeface="Courier New" panose="02070309020205020404" pitchFamily="49" charset="0"/>
              </a:rPr>
              <a:t>tatische Klassenmethode</a:t>
            </a:r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2900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1847651" y="4303123"/>
            <a:ext cx="5400600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68624" y="3573016"/>
            <a:ext cx="5688632" cy="43204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 flipH="1">
            <a:off x="1208584" y="980728"/>
            <a:ext cx="6192688" cy="129614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424608" y="2492896"/>
            <a:ext cx="5832648" cy="43204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Zugriffsbeschränkungen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516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öffentlicheAPI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6249144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Verfügbar von überall, auch von außerhalb einer Library oder App.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Zugriff nur innerhalb der Klasse</a:t>
            </a:r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6249144" y="350274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Zugriff nur innerhalb der App bzw. Bibliothek</a:t>
            </a:r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6249144" y="5014917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Wie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000" y="2766407"/>
            <a:ext cx="516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privateMethode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000" y="3414479"/>
            <a:ext cx="516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modulweiteMethode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000" y="4149080"/>
            <a:ext cx="516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normaleMethode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101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9" grpId="0" animBg="1"/>
      <p:bldP spid="14" grpId="0" animBg="1"/>
      <p:bldP spid="17" grpId="0" animBg="1"/>
      <p:bldP spid="24" grpId="0"/>
      <p:bldP spid="25" grpId="0"/>
      <p:bldP spid="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4: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>
                <a:latin typeface="+mn-lt"/>
              </a:rPr>
              <a:t>Schreiben Sie eine Klasse Smartphone, die von Telefon </a:t>
            </a:r>
            <a:r>
              <a:rPr lang="de-DE" altLang="de-DE">
                <a:latin typeface="+mn-lt"/>
              </a:rPr>
              <a:t>e</a:t>
            </a:r>
            <a:r>
              <a:rPr lang="de-DE" altLang="de-DE" smtClean="0">
                <a:latin typeface="+mn-lt"/>
              </a:rPr>
              <a:t>rbt und </a:t>
            </a:r>
            <a:r>
              <a:rPr lang="de-DE" altLang="de-DE" err="1" smtClean="0">
                <a:latin typeface="+mn-lt"/>
              </a:rPr>
              <a:t>hatKabel</a:t>
            </a:r>
            <a:r>
              <a:rPr lang="de-DE" altLang="de-DE" smtClean="0">
                <a:latin typeface="+mn-lt"/>
              </a:rPr>
              <a:t> überschreibt.  </a:t>
            </a:r>
            <a:endParaRPr lang="de-DE" altLang="de-DE">
              <a:latin typeface="+mn-lt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5046453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4: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>
                <a:latin typeface="+mn-lt"/>
              </a:rPr>
              <a:t>Schreiben Sie eine Klasse Smartphone, die von Telefon </a:t>
            </a:r>
            <a:r>
              <a:rPr lang="de-DE" altLang="de-DE">
                <a:latin typeface="+mn-lt"/>
              </a:rPr>
              <a:t>e</a:t>
            </a:r>
            <a:r>
              <a:rPr lang="de-DE" altLang="de-DE" smtClean="0">
                <a:latin typeface="+mn-lt"/>
              </a:rPr>
              <a:t>rbt und </a:t>
            </a:r>
            <a:r>
              <a:rPr lang="de-DE" altLang="de-DE" err="1" smtClean="0">
                <a:latin typeface="+mn-lt"/>
              </a:rPr>
              <a:t>hatKabel</a:t>
            </a:r>
            <a:r>
              <a:rPr lang="de-DE" altLang="de-DE" smtClean="0">
                <a:latin typeface="+mn-lt"/>
              </a:rPr>
              <a:t> überschreibt.  </a:t>
            </a:r>
            <a:endParaRPr lang="de-DE" altLang="de-DE">
              <a:latin typeface="+mn-lt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507000" y="2265834"/>
            <a:ext cx="70382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Telefon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hatKabel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wählen (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nummer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: String) {}   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annehmen () {}     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auflegen ()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Smartphone : Telefon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hatKabel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Telefon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hatKabel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hatKabel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1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smtClean="0"/>
              <a:t>Strukturen</a:t>
            </a:r>
            <a:br>
              <a:rPr lang="de-DE" altLang="de-DE" smtClean="0"/>
            </a:br>
            <a:r>
              <a:rPr lang="de-DE" altLang="de-DE" smtClean="0"/>
              <a:t>Aufzählungstypen</a:t>
            </a:r>
            <a:br>
              <a:rPr lang="de-DE" altLang="de-DE" smtClean="0"/>
            </a:br>
            <a:r>
              <a:rPr lang="de-DE" altLang="de-DE" smtClean="0"/>
              <a:t>Erweiterungen</a:t>
            </a:r>
          </a:p>
          <a:p>
            <a:r>
              <a:rPr lang="de-DE" altLang="de-DE" smtClean="0"/>
              <a:t>Generische Typen</a:t>
            </a:r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Komplexe Datentypen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4206620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Strukturen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Beispiel</a:t>
            </a:r>
            <a:r>
              <a:rPr lang="en-US" altLang="de-DE" smtClean="0"/>
              <a:t> </a:t>
            </a:r>
            <a:r>
              <a:rPr lang="en-US" altLang="de-DE" err="1" smtClean="0"/>
              <a:t>für</a:t>
            </a:r>
            <a:r>
              <a:rPr lang="en-US" altLang="de-DE" smtClean="0"/>
              <a:t> </a:t>
            </a:r>
            <a:r>
              <a:rPr lang="en-US" altLang="de-DE" err="1" smtClean="0"/>
              <a:t>eine</a:t>
            </a:r>
            <a:r>
              <a:rPr lang="en-US" altLang="de-DE" smtClean="0"/>
              <a:t> </a:t>
            </a:r>
            <a:r>
              <a:rPr lang="en-US" altLang="de-DE" err="1" smtClean="0"/>
              <a:t>Struktur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000" y="2132856"/>
            <a:ext cx="7038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Punkt{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x, y : Double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Größe{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breite, höhe: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Rechteck{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ursprung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Punkt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größe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Größe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punkt     = Punkt(x: 0.0, y: 0.0)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größe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Größe(breite: 640, höhe: 480)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rechteck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= Rechteck(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ursprung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punkt, größe: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größe)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892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7"/>
          <p:cNvCxnSpPr/>
          <p:nvPr/>
        </p:nvCxnSpPr>
        <p:spPr>
          <a:xfrm flipH="1">
            <a:off x="2648744" y="980728"/>
            <a:ext cx="4752528" cy="201448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/>
          <p:nvPr/>
        </p:nvCxnSpPr>
        <p:spPr>
          <a:xfrm flipH="1" flipV="1">
            <a:off x="1784648" y="4797152"/>
            <a:ext cx="5724636" cy="93697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8"/>
          <p:cNvSpPr/>
          <p:nvPr/>
        </p:nvSpPr>
        <p:spPr>
          <a:xfrm>
            <a:off x="6465168" y="5230941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utating</a:t>
            </a:r>
            <a:r>
              <a:rPr lang="de-DE" smtClean="0"/>
              <a:t> deklariert, dass ein Wert geändert wird</a:t>
            </a:r>
            <a:endParaRPr lang="de-DE"/>
          </a:p>
        </p:txBody>
      </p:sp>
      <p:cxnSp>
        <p:nvCxnSpPr>
          <p:cNvPr id="13" name="Straight Arrow Connector 7"/>
          <p:cNvCxnSpPr/>
          <p:nvPr/>
        </p:nvCxnSpPr>
        <p:spPr>
          <a:xfrm flipH="1" flipV="1">
            <a:off x="2504728" y="3933059"/>
            <a:ext cx="5004556" cy="22531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flipH="1">
            <a:off x="1496616" y="2492025"/>
            <a:ext cx="6012668" cy="684947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Strukturen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Strukturen</a:t>
            </a:r>
            <a:r>
              <a:rPr lang="en-US" altLang="de-DE" smtClean="0"/>
              <a:t> in Swift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8504" y="2132856"/>
            <a:ext cx="5886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Rechteck{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ursprung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Punkt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größe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Größe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465168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Berechnete Eigenschaft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465168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Muss dennoch mit </a:t>
            </a:r>
            <a:r>
              <a:rPr 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/>
              <a:t> deklariert werden.</a:t>
            </a:r>
            <a:endParaRPr lang="de-DE"/>
          </a:p>
        </p:txBody>
      </p:sp>
      <p:sp>
        <p:nvSpPr>
          <p:cNvPr id="14" name="TextBox 11"/>
          <p:cNvSpPr txBox="1"/>
          <p:nvPr/>
        </p:nvSpPr>
        <p:spPr>
          <a:xfrm>
            <a:off x="488504" y="3789040"/>
            <a:ext cx="588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istGrößerAls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rechteck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Rechteck)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self.fläche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rechteck.fläche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88504" y="2978949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fläche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größe.breite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größe.höhe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6465168" y="364502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Methode</a:t>
            </a:r>
            <a:endParaRPr lang="de-DE"/>
          </a:p>
        </p:txBody>
      </p:sp>
      <p:sp>
        <p:nvSpPr>
          <p:cNvPr id="17" name="TextBox 11"/>
          <p:cNvSpPr txBox="1"/>
          <p:nvPr/>
        </p:nvSpPr>
        <p:spPr>
          <a:xfrm>
            <a:off x="488504" y="4562544"/>
            <a:ext cx="588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mutating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flächeVerdoppeln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größe.breite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*= 1.41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größe.höhe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*= 1.41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131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  <p:bldP spid="14" grpId="0"/>
      <p:bldP spid="15" grpId="0"/>
      <p:bldP spid="16" grpId="0" animBg="1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Wozu gibt es dann überhaupt Klassen?</a:t>
            </a:r>
          </a:p>
        </p:txBody>
      </p:sp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5704992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8838488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504" y="333840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#include &lt;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("Hallo Swift");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504" y="333724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("Hallo Swift")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81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8478787" cy="585565"/>
          </a:xfrm>
        </p:spPr>
        <p:txBody>
          <a:bodyPr/>
          <a:lstStyle/>
          <a:p>
            <a:r>
              <a:rPr lang="de-DE" altLang="de-DE" smtClean="0"/>
              <a:t>Unterschiede zwischen Strukturen und Klassen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9126520" cy="1822351"/>
          </a:xfrm>
        </p:spPr>
        <p:txBody>
          <a:bodyPr/>
          <a:lstStyle/>
          <a:p>
            <a:r>
              <a:rPr lang="en-US" altLang="de-DE" err="1" smtClean="0"/>
              <a:t>Strukturen</a:t>
            </a:r>
            <a:r>
              <a:rPr lang="en-US" altLang="de-DE" smtClean="0"/>
              <a:t> </a:t>
            </a:r>
            <a:r>
              <a:rPr lang="en-US" altLang="de-DE" err="1" smtClean="0"/>
              <a:t>können</a:t>
            </a:r>
            <a:r>
              <a:rPr lang="en-US" altLang="de-DE" smtClean="0"/>
              <a:t> </a:t>
            </a:r>
            <a:r>
              <a:rPr lang="en-US" altLang="de-DE" err="1" smtClean="0"/>
              <a:t>nicht</a:t>
            </a:r>
            <a:r>
              <a:rPr lang="en-US" altLang="de-DE" smtClean="0"/>
              <a:t> </a:t>
            </a:r>
            <a:r>
              <a:rPr lang="en-US" altLang="de-DE" err="1" smtClean="0"/>
              <a:t>voneinander</a:t>
            </a:r>
            <a:r>
              <a:rPr lang="en-US" altLang="de-DE" smtClean="0"/>
              <a:t> </a:t>
            </a:r>
            <a:r>
              <a:rPr lang="en-US" altLang="de-DE" err="1" smtClean="0"/>
              <a:t>erben</a:t>
            </a:r>
            <a:endParaRPr lang="en-US" altLang="de-DE" smtClean="0"/>
          </a:p>
          <a:p>
            <a:r>
              <a:rPr lang="en-US" altLang="de-DE" err="1" smtClean="0"/>
              <a:t>Strukturen</a:t>
            </a:r>
            <a:r>
              <a:rPr lang="en-US" altLang="de-DE" smtClean="0"/>
              <a:t> </a:t>
            </a:r>
            <a:r>
              <a:rPr lang="en-US" altLang="de-DE" err="1" smtClean="0"/>
              <a:t>werden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“Call by Value” </a:t>
            </a:r>
            <a:r>
              <a:rPr lang="en-US" altLang="de-DE" err="1" smtClean="0"/>
              <a:t>übergeben</a:t>
            </a:r>
            <a:r>
              <a:rPr lang="en-US" altLang="de-DE" smtClean="0"/>
              <a:t/>
            </a:r>
            <a:br>
              <a:rPr lang="en-US" altLang="de-DE" smtClean="0"/>
            </a:br>
            <a:r>
              <a:rPr lang="en-US" altLang="de-DE" err="1" smtClean="0"/>
              <a:t>Eine</a:t>
            </a:r>
            <a:r>
              <a:rPr lang="en-US" altLang="de-DE" smtClean="0"/>
              <a:t> </a:t>
            </a:r>
            <a:r>
              <a:rPr lang="en-US" altLang="de-DE" err="1" smtClean="0"/>
              <a:t>Struktur</a:t>
            </a:r>
            <a:r>
              <a:rPr lang="en-US" altLang="de-DE" smtClean="0"/>
              <a:t> </a:t>
            </a:r>
            <a:r>
              <a:rPr lang="en-US" altLang="de-DE" err="1" smtClean="0"/>
              <a:t>wird</a:t>
            </a:r>
            <a:r>
              <a:rPr lang="en-US" altLang="de-DE" smtClean="0"/>
              <a:t> </a:t>
            </a:r>
            <a:r>
              <a:rPr lang="en-US" altLang="de-DE" err="1" smtClean="0"/>
              <a:t>bei</a:t>
            </a:r>
            <a:r>
              <a:rPr lang="en-US" altLang="de-DE" smtClean="0"/>
              <a:t> </a:t>
            </a:r>
            <a:r>
              <a:rPr lang="en-US" altLang="de-DE" err="1" smtClean="0"/>
              <a:t>jeder</a:t>
            </a:r>
            <a:r>
              <a:rPr lang="en-US" altLang="de-DE" smtClean="0"/>
              <a:t> </a:t>
            </a:r>
            <a:r>
              <a:rPr lang="en-US" altLang="de-DE" err="1" smtClean="0"/>
              <a:t>Übergabe</a:t>
            </a:r>
            <a:r>
              <a:rPr lang="en-US" altLang="de-DE"/>
              <a:t> </a:t>
            </a:r>
            <a:r>
              <a:rPr lang="en-US" altLang="de-DE" err="1" smtClean="0"/>
              <a:t>oder</a:t>
            </a:r>
            <a:r>
              <a:rPr lang="en-US" altLang="de-DE" smtClean="0"/>
              <a:t> </a:t>
            </a:r>
            <a:r>
              <a:rPr lang="en-US" altLang="de-DE" err="1" smtClean="0"/>
              <a:t>Zuweisung</a:t>
            </a:r>
            <a:r>
              <a:rPr lang="en-US" altLang="de-DE" smtClean="0"/>
              <a:t> </a:t>
            </a:r>
            <a:r>
              <a:rPr lang="en-US" altLang="de-DE" err="1" smtClean="0"/>
              <a:t>kopiert</a:t>
            </a:r>
            <a:endParaRPr lang="en-US" altLang="de-DE"/>
          </a:p>
          <a:p>
            <a:r>
              <a:rPr lang="en-US" altLang="de-DE" err="1" smtClean="0"/>
              <a:t>Klassen</a:t>
            </a:r>
            <a:r>
              <a:rPr lang="en-US" altLang="de-DE" smtClean="0"/>
              <a:t> </a:t>
            </a:r>
            <a:r>
              <a:rPr lang="en-US" altLang="de-DE" err="1" smtClean="0"/>
              <a:t>bzw</a:t>
            </a:r>
            <a:r>
              <a:rPr lang="en-US" altLang="de-DE" smtClean="0"/>
              <a:t> </a:t>
            </a:r>
            <a:r>
              <a:rPr lang="en-US" altLang="de-DE" err="1" smtClean="0"/>
              <a:t>Objekte</a:t>
            </a:r>
            <a:r>
              <a:rPr lang="en-US" altLang="de-DE" smtClean="0"/>
              <a:t> </a:t>
            </a:r>
            <a:r>
              <a:rPr lang="en-US" altLang="de-DE" err="1" smtClean="0"/>
              <a:t>werden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“Call by Reference” </a:t>
            </a:r>
            <a:r>
              <a:rPr lang="en-US" altLang="de-DE" err="1" smtClean="0"/>
              <a:t>übergeben</a:t>
            </a:r>
            <a:r>
              <a:rPr lang="en-US" altLang="de-DE" smtClean="0"/>
              <a:t/>
            </a:r>
            <a:br>
              <a:rPr lang="en-US" altLang="de-DE" smtClean="0"/>
            </a:br>
            <a:r>
              <a:rPr lang="en-US" altLang="de-DE" err="1" smtClean="0"/>
              <a:t>Zu</a:t>
            </a:r>
            <a:r>
              <a:rPr lang="en-US" altLang="de-DE" smtClean="0"/>
              <a:t> </a:t>
            </a:r>
            <a:r>
              <a:rPr lang="en-US" altLang="de-DE" err="1" smtClean="0"/>
              <a:t>Klassen</a:t>
            </a:r>
            <a:r>
              <a:rPr lang="en-US" altLang="de-DE" smtClean="0"/>
              <a:t> </a:t>
            </a:r>
            <a:r>
              <a:rPr lang="en-US" altLang="de-DE" err="1" smtClean="0"/>
              <a:t>bzw</a:t>
            </a:r>
            <a:r>
              <a:rPr lang="en-US" altLang="de-DE" smtClean="0"/>
              <a:t>. </a:t>
            </a:r>
            <a:r>
              <a:rPr lang="en-US" altLang="de-DE" err="1" smtClean="0"/>
              <a:t>Objekten</a:t>
            </a:r>
            <a:r>
              <a:rPr lang="en-US" altLang="de-DE" smtClean="0"/>
              <a:t> </a:t>
            </a:r>
            <a:r>
              <a:rPr lang="en-US" altLang="de-DE" err="1" smtClean="0"/>
              <a:t>wird</a:t>
            </a:r>
            <a:r>
              <a:rPr lang="en-US" altLang="de-DE" smtClean="0"/>
              <a:t> </a:t>
            </a:r>
            <a:r>
              <a:rPr lang="en-US" altLang="de-DE" err="1" smtClean="0"/>
              <a:t>bei</a:t>
            </a:r>
            <a:r>
              <a:rPr lang="en-US" altLang="de-DE" smtClean="0"/>
              <a:t> </a:t>
            </a:r>
            <a:r>
              <a:rPr lang="en-US" altLang="de-DE" err="1" smtClean="0"/>
              <a:t>jeder</a:t>
            </a:r>
            <a:r>
              <a:rPr lang="en-US" altLang="de-DE" smtClean="0"/>
              <a:t> </a:t>
            </a:r>
            <a:r>
              <a:rPr lang="en-US" altLang="de-DE" err="1" smtClean="0"/>
              <a:t>Übergabe</a:t>
            </a:r>
            <a:r>
              <a:rPr lang="en-US" altLang="de-DE" smtClean="0"/>
              <a:t> </a:t>
            </a:r>
            <a:r>
              <a:rPr lang="en-US" altLang="de-DE" err="1" smtClean="0"/>
              <a:t>oder</a:t>
            </a:r>
            <a:r>
              <a:rPr lang="en-US" altLang="de-DE" smtClean="0"/>
              <a:t> </a:t>
            </a:r>
            <a:r>
              <a:rPr lang="en-US" altLang="de-DE" err="1" smtClean="0"/>
              <a:t>Zuweisung</a:t>
            </a:r>
            <a:r>
              <a:rPr lang="en-US" altLang="de-DE" smtClean="0"/>
              <a:t> </a:t>
            </a:r>
            <a:r>
              <a:rPr lang="en-US" altLang="de-DE" err="1" smtClean="0"/>
              <a:t>eine</a:t>
            </a:r>
            <a:r>
              <a:rPr lang="en-US" altLang="de-DE" smtClean="0"/>
              <a:t> </a:t>
            </a:r>
            <a:r>
              <a:rPr lang="en-US" altLang="de-DE" err="1" smtClean="0"/>
              <a:t>Referenz</a:t>
            </a:r>
            <a:r>
              <a:rPr lang="en-US" altLang="de-DE" smtClean="0"/>
              <a:t> </a:t>
            </a:r>
            <a:r>
              <a:rPr lang="en-US" altLang="de-DE" err="1" smtClean="0"/>
              <a:t>kopiert</a:t>
            </a:r>
            <a:endParaRPr lang="en-US" altLang="de-DE" smtClean="0"/>
          </a:p>
          <a:p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6" name="TextBox 11"/>
          <p:cNvSpPr txBox="1"/>
          <p:nvPr/>
        </p:nvSpPr>
        <p:spPr>
          <a:xfrm>
            <a:off x="488504" y="3501008"/>
            <a:ext cx="76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b="1" err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meinObjekt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EineKlasse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(wert1, wert2)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meinObjekt.eineEigenschaft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err="1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solidFill>
                  <a:srgbClr val="004A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meineStuktur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EineStruktur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(a:wert1, b:wert2)</a:t>
            </a:r>
          </a:p>
          <a:p>
            <a:r>
              <a:rPr lang="de-DE" b="1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meineStuktur</a:t>
            </a:r>
            <a:r>
              <a:rPr lang="de-DE" b="1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de-DE" b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b="1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endParaRPr lang="de-DE" b="1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7"/>
          <p:cNvCxnSpPr/>
          <p:nvPr/>
        </p:nvCxnSpPr>
        <p:spPr>
          <a:xfrm flipH="1">
            <a:off x="4736976" y="3933056"/>
            <a:ext cx="3816424" cy="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7545288" y="342900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Die Referenz zum Objekt ist konstant. </a:t>
            </a:r>
            <a:br>
              <a:rPr lang="de-DE" smtClean="0"/>
            </a:br>
            <a:r>
              <a:rPr lang="de-DE" smtClean="0"/>
              <a:t>Das Objekt kann verändert werden.</a:t>
            </a:r>
            <a:endParaRPr lang="de-DE"/>
          </a:p>
        </p:txBody>
      </p:sp>
      <p:cxnSp>
        <p:nvCxnSpPr>
          <p:cNvPr id="13" name="Straight Arrow Connector 7"/>
          <p:cNvCxnSpPr/>
          <p:nvPr/>
        </p:nvCxnSpPr>
        <p:spPr>
          <a:xfrm flipH="1" flipV="1">
            <a:off x="3656856" y="4670559"/>
            <a:ext cx="4968552" cy="1062697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8"/>
          <p:cNvSpPr/>
          <p:nvPr/>
        </p:nvSpPr>
        <p:spPr>
          <a:xfrm>
            <a:off x="7473280" y="522920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Die Struktur ist konstant und kann nicht verändert werden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3373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7"/>
          <p:cNvCxnSpPr/>
          <p:nvPr/>
        </p:nvCxnSpPr>
        <p:spPr>
          <a:xfrm flipH="1">
            <a:off x="1928664" y="980728"/>
            <a:ext cx="5472608" cy="222237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/>
          <p:nvPr/>
        </p:nvCxnSpPr>
        <p:spPr>
          <a:xfrm flipH="1">
            <a:off x="2648744" y="5661250"/>
            <a:ext cx="4536504" cy="14401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8"/>
          <p:cNvSpPr/>
          <p:nvPr/>
        </p:nvSpPr>
        <p:spPr>
          <a:xfrm>
            <a:off x="6177136" y="51571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cs typeface="Courier New" panose="02070309020205020404" pitchFamily="49" charset="0"/>
              </a:rPr>
              <a:t>Sie werden dann erwartungsgemäß verwendet</a:t>
            </a:r>
            <a:endParaRPr lang="de-DE"/>
          </a:p>
        </p:txBody>
      </p:sp>
      <p:cxnSp>
        <p:nvCxnSpPr>
          <p:cNvPr id="13" name="Straight Arrow Connector 7"/>
          <p:cNvCxnSpPr/>
          <p:nvPr/>
        </p:nvCxnSpPr>
        <p:spPr>
          <a:xfrm flipH="1">
            <a:off x="2504728" y="4256869"/>
            <a:ext cx="4644516" cy="54028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flipH="1">
            <a:off x="3188804" y="2492896"/>
            <a:ext cx="4068452" cy="108012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Aufzählungstypen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814239"/>
          </a:xfrm>
        </p:spPr>
        <p:txBody>
          <a:bodyPr/>
          <a:lstStyle/>
          <a:p>
            <a:r>
              <a:rPr lang="en-US" altLang="de-DE" err="1" smtClean="0"/>
              <a:t>Enum</a:t>
            </a:r>
            <a:r>
              <a:rPr lang="en-US" altLang="de-DE" smtClean="0"/>
              <a:t> in Swift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8504" y="2132856"/>
            <a:ext cx="588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TagProWoche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Montag = 1, Dienstag, Mittwoch, Donnerstag, Freitag, Samstag, Sonntag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Ergibt 2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Weitere Typen sind als </a:t>
            </a:r>
            <a:r>
              <a:rPr lang="de-DE" err="1" smtClean="0"/>
              <a:t>Enum</a:t>
            </a:r>
            <a:r>
              <a:rPr lang="de-DE" smtClean="0"/>
              <a:t> zulässig</a:t>
            </a:r>
            <a:endParaRPr lang="de-DE"/>
          </a:p>
        </p:txBody>
      </p:sp>
      <p:sp>
        <p:nvSpPr>
          <p:cNvPr id="14" name="TextBox 11"/>
          <p:cNvSpPr txBox="1"/>
          <p:nvPr/>
        </p:nvSpPr>
        <p:spPr>
          <a:xfrm>
            <a:off x="488504" y="3483585"/>
            <a:ext cx="5886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Steuerzeichen: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Tabulator = "\t"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Zeilenvorschub = "\n"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Wagenrücklauf = "\r"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488504" y="304921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wochentag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TagProWoche.Dienstag.rawValue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6105128" y="37170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Aufzählungen müssen keinen zugrunde liegenden Typ bzw. Werte haben</a:t>
            </a:r>
            <a:endParaRPr lang="de-DE"/>
          </a:p>
        </p:txBody>
      </p:sp>
      <p:sp>
        <p:nvSpPr>
          <p:cNvPr id="17" name="TextBox 11"/>
          <p:cNvSpPr txBox="1"/>
          <p:nvPr/>
        </p:nvSpPr>
        <p:spPr>
          <a:xfrm>
            <a:off x="488504" y="4725144"/>
            <a:ext cx="588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Richtung 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rechts, links, vor, zurück, rauf, runter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88504" y="5499229"/>
            <a:ext cx="588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ichtung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Richtung.rechts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ichtung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.links</a:t>
            </a:r>
          </a:p>
        </p:txBody>
      </p:sp>
    </p:spTree>
    <p:extLst>
      <p:ext uri="{BB962C8B-B14F-4D97-AF65-F5344CB8AC3E}">
        <p14:creationId xmlns:p14="http://schemas.microsoft.com/office/powerpoint/2010/main" val="22415039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  <p:bldP spid="14" grpId="0"/>
      <p:bldP spid="15" grpId="0"/>
      <p:bldP spid="16" grpId="0" animBg="1"/>
      <p:bldP spid="17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7"/>
          <p:cNvCxnSpPr/>
          <p:nvPr/>
        </p:nvCxnSpPr>
        <p:spPr>
          <a:xfrm flipH="1">
            <a:off x="1928664" y="835841"/>
            <a:ext cx="4446000" cy="187307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"/>
          <p:cNvCxnSpPr/>
          <p:nvPr/>
        </p:nvCxnSpPr>
        <p:spPr>
          <a:xfrm flipH="1">
            <a:off x="4232920" y="2420017"/>
            <a:ext cx="4356484" cy="187307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504" y="2132856"/>
            <a:ext cx="58861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ServerStatus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läuft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steht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NSDate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serverStatus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ServerStatus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serverStatus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.steht(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NSDate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6" name="Rectangle 8"/>
          <p:cNvSpPr/>
          <p:nvPr/>
        </p:nvSpPr>
        <p:spPr>
          <a:xfrm>
            <a:off x="7514042" y="19168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Bindet den assoziierten Wert an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seit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7"/>
          <p:cNvCxnSpPr/>
          <p:nvPr/>
        </p:nvCxnSpPr>
        <p:spPr>
          <a:xfrm flipH="1">
            <a:off x="3728864" y="3859741"/>
            <a:ext cx="4608512" cy="86366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8"/>
          <p:cNvSpPr/>
          <p:nvPr/>
        </p:nvSpPr>
        <p:spPr>
          <a:xfrm>
            <a:off x="7514042" y="3356556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cs typeface="Courier New" panose="02070309020205020404" pitchFamily="49" charset="0"/>
              </a:rPr>
              <a:t>Differenz zwischen „jetzt“ und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seit</a:t>
            </a:r>
            <a:endParaRPr lang="de-DE"/>
          </a:p>
        </p:txBody>
      </p:sp>
      <p:cxnSp>
        <p:nvCxnSpPr>
          <p:cNvPr id="7" name="Straight Arrow Connector 7"/>
          <p:cNvCxnSpPr/>
          <p:nvPr/>
        </p:nvCxnSpPr>
        <p:spPr>
          <a:xfrm flipH="1">
            <a:off x="4304928" y="1051865"/>
            <a:ext cx="4176464" cy="225170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Aufzählungstypen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4013952" cy="382191"/>
          </a:xfrm>
        </p:spPr>
        <p:txBody>
          <a:bodyPr/>
          <a:lstStyle/>
          <a:p>
            <a:r>
              <a:rPr lang="de-DE" altLang="de-DE" err="1" smtClean="0"/>
              <a:t>Enum</a:t>
            </a:r>
            <a:r>
              <a:rPr lang="de-DE" altLang="de-DE" smtClean="0"/>
              <a:t> mit assoziiertem Wert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8" name="Rectangle 8"/>
          <p:cNvSpPr/>
          <p:nvPr/>
        </p:nvSpPr>
        <p:spPr>
          <a:xfrm>
            <a:off x="5206287" y="323071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Initialisiert jede Instanz des Aufzählungstypen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7545288" y="54868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NSTimeInterval</a:t>
            </a:r>
            <a:r>
              <a:rPr lang="de-DE" smtClean="0"/>
              <a:t> entspricht Double; Zeitabstand in Sekunden</a:t>
            </a:r>
            <a:endParaRPr lang="de-DE"/>
          </a:p>
        </p:txBody>
      </p:sp>
      <p:sp>
        <p:nvSpPr>
          <p:cNvPr id="14" name="TextBox 11"/>
          <p:cNvSpPr txBox="1"/>
          <p:nvPr/>
        </p:nvSpPr>
        <p:spPr>
          <a:xfrm>
            <a:off x="488504" y="3503754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stehtBereits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NSTimeInterval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läuft: </a:t>
            </a:r>
            <a:b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steht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seit):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NSDate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timeIntervalSinceDate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(seit)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88504" y="2834352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init()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läuft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cxnSp>
        <p:nvCxnSpPr>
          <p:cNvPr id="24" name="Straight Arrow Connector 7"/>
          <p:cNvCxnSpPr/>
          <p:nvPr/>
        </p:nvCxnSpPr>
        <p:spPr>
          <a:xfrm flipH="1" flipV="1">
            <a:off x="2000672" y="4869160"/>
            <a:ext cx="6557486" cy="982764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8"/>
          <p:cNvSpPr/>
          <p:nvPr/>
        </p:nvSpPr>
        <p:spPr>
          <a:xfrm>
            <a:off x="7447711" y="534873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cs typeface="Courier New" panose="02070309020205020404" pitchFamily="49" charset="0"/>
              </a:rPr>
              <a:t>Kein </a:t>
            </a:r>
            <a:r>
              <a:rPr 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mtClean="0">
                <a:cs typeface="Courier New" panose="02070309020205020404" pitchFamily="49" charset="0"/>
              </a:rPr>
              <a:t>, da das Case-Statement vollständig ist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539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8" grpId="0" animBg="1"/>
      <p:bldP spid="9" grpId="0" animBg="1"/>
      <p:bldP spid="14" grpId="0"/>
      <p:bldP spid="15" grpId="0"/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7"/>
          <p:cNvCxnSpPr/>
          <p:nvPr/>
        </p:nvCxnSpPr>
        <p:spPr>
          <a:xfrm flipH="1">
            <a:off x="2288704" y="980728"/>
            <a:ext cx="5112568" cy="122413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"/>
          <p:cNvCxnSpPr/>
          <p:nvPr/>
        </p:nvCxnSpPr>
        <p:spPr>
          <a:xfrm flipH="1" flipV="1">
            <a:off x="4772980" y="3645024"/>
            <a:ext cx="3600400" cy="43204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504" y="1844824"/>
            <a:ext cx="5886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xtension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Größe 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mutating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vergrößern(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faktor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Double)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breite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*= 0.7071 *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faktor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höhe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*= 0.7071 *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faktor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8"/>
          <p:cNvSpPr/>
          <p:nvPr/>
        </p:nvSpPr>
        <p:spPr>
          <a:xfrm>
            <a:off x="7293260" y="352063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Der Funktion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wiederholen</a:t>
            </a:r>
            <a:r>
              <a:rPr lang="de-DE" smtClean="0"/>
              <a:t> wird ein Lambda-Ausdruck übergeben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7"/>
          <p:cNvCxnSpPr/>
          <p:nvPr/>
        </p:nvCxnSpPr>
        <p:spPr>
          <a:xfrm flipH="1" flipV="1">
            <a:off x="3080792" y="3941187"/>
            <a:ext cx="4104456" cy="172006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8"/>
          <p:cNvSpPr/>
          <p:nvPr/>
        </p:nvSpPr>
        <p:spPr>
          <a:xfrm>
            <a:off x="6177136" y="51571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cs typeface="Courier New" panose="02070309020205020404" pitchFamily="49" charset="0"/>
              </a:rPr>
              <a:t>Das Lambda wird so häufig ausgeführt wie es dem Wert des </a:t>
            </a:r>
            <a:r>
              <a:rPr lang="de-DE" err="1" smtClean="0">
                <a:cs typeface="Courier New" panose="02070309020205020404" pitchFamily="49" charset="0"/>
              </a:rPr>
              <a:t>Int</a:t>
            </a:r>
            <a:r>
              <a:rPr lang="de-DE" smtClean="0">
                <a:cs typeface="Courier New" panose="02070309020205020404" pitchFamily="49" charset="0"/>
              </a:rPr>
              <a:t> entspricht</a:t>
            </a:r>
            <a:endParaRPr lang="de-DE"/>
          </a:p>
        </p:txBody>
      </p:sp>
      <p:cxnSp>
        <p:nvCxnSpPr>
          <p:cNvPr id="7" name="Straight Arrow Connector 7"/>
          <p:cNvCxnSpPr/>
          <p:nvPr/>
        </p:nvCxnSpPr>
        <p:spPr>
          <a:xfrm flipH="1">
            <a:off x="2288704" y="2492896"/>
            <a:ext cx="4968552" cy="79208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Erweiterungen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Jeder benannte Typ kann erweitert werden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8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Würde ganz analog z.B. mit </a:t>
            </a:r>
            <a:r>
              <a:rPr lang="de-DE" err="1" smtClean="0"/>
              <a:t>CGSize</a:t>
            </a:r>
            <a:r>
              <a:rPr lang="de-DE" smtClean="0"/>
              <a:t> funktionieren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Int</a:t>
            </a:r>
            <a:r>
              <a:rPr lang="de-DE" smtClean="0"/>
              <a:t> ist intern in Swift eine Struktur</a:t>
            </a:r>
            <a:endParaRPr lang="de-DE"/>
          </a:p>
        </p:txBody>
      </p:sp>
      <p:sp>
        <p:nvSpPr>
          <p:cNvPr id="14" name="TextBox 11"/>
          <p:cNvSpPr txBox="1"/>
          <p:nvPr/>
        </p:nvSpPr>
        <p:spPr>
          <a:xfrm>
            <a:off x="488504" y="3140968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xtension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wiederholen 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strategie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()-&gt;())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1...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strategie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488504" y="4869160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500.wiederholen({ 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("\(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Int.self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Wiederholung")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500.wiederholen{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("\(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Int.self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). Wiederholung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0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8" grpId="0" animBg="1"/>
      <p:bldP spid="9" grpId="0" animBg="1"/>
      <p:bldP spid="14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7"/>
          <p:cNvCxnSpPr/>
          <p:nvPr/>
        </p:nvCxnSpPr>
        <p:spPr>
          <a:xfrm flipH="1" flipV="1">
            <a:off x="4232920" y="3212976"/>
            <a:ext cx="2952328" cy="2447401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7"/>
          <p:cNvCxnSpPr/>
          <p:nvPr/>
        </p:nvCxnSpPr>
        <p:spPr>
          <a:xfrm flipH="1" flipV="1">
            <a:off x="2720752" y="2852936"/>
            <a:ext cx="4520529" cy="280831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7"/>
          <p:cNvCxnSpPr/>
          <p:nvPr/>
        </p:nvCxnSpPr>
        <p:spPr>
          <a:xfrm flipH="1" flipV="1">
            <a:off x="1928664" y="2636912"/>
            <a:ext cx="5312617" cy="304708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 flipH="1">
            <a:off x="2792760" y="980728"/>
            <a:ext cx="4608512" cy="1511297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"/>
          <p:cNvCxnSpPr/>
          <p:nvPr/>
        </p:nvCxnSpPr>
        <p:spPr>
          <a:xfrm flipH="1" flipV="1">
            <a:off x="3728864" y="4023824"/>
            <a:ext cx="4644516" cy="5324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504" y="2334939"/>
            <a:ext cx="58861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LiFo</a:t>
            </a:r>
            <a:r>
              <a:rPr lang="de-DE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inhalt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de-DE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mutating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eingeben(neu: </a:t>
            </a:r>
            <a:r>
              <a:rPr lang="de-DE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inhalt.append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(neu)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mutating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ausgeben() -&gt; </a:t>
            </a:r>
            <a:r>
              <a:rPr lang="de-DE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inhalt.removeLast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6" name="Rectangle 8"/>
          <p:cNvSpPr/>
          <p:nvPr/>
        </p:nvSpPr>
        <p:spPr>
          <a:xfrm>
            <a:off x="7293260" y="352063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Gibt das jeweils zuletzt hinzugefügte </a:t>
            </a:r>
            <a:r>
              <a:rPr lang="de-DE" err="1" smtClean="0"/>
              <a:t>Int</a:t>
            </a:r>
            <a:r>
              <a:rPr lang="de-DE" smtClean="0"/>
              <a:t> zurück und entfernt es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7"/>
          <p:cNvCxnSpPr/>
          <p:nvPr/>
        </p:nvCxnSpPr>
        <p:spPr>
          <a:xfrm flipH="1">
            <a:off x="4016896" y="2492896"/>
            <a:ext cx="3240360" cy="50231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Generische Typen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Beispiel: Einfacher </a:t>
            </a:r>
            <a:r>
              <a:rPr lang="de-DE" altLang="de-DE" err="1" smtClean="0"/>
              <a:t>LiFo</a:t>
            </a:r>
            <a:r>
              <a:rPr lang="de-DE" altLang="de-DE" smtClean="0"/>
              <a:t>-Stack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8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Enthält Objekte des Typs </a:t>
            </a:r>
            <a:r>
              <a:rPr lang="de-DE" err="1" smtClean="0"/>
              <a:t>Int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249144" y="1988840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Fügt neue </a:t>
            </a:r>
            <a:r>
              <a:rPr lang="de-DE" err="1" smtClean="0"/>
              <a:t>Int</a:t>
            </a:r>
            <a:r>
              <a:rPr lang="de-DE" smtClean="0"/>
              <a:t> hinzu</a:t>
            </a:r>
            <a:endParaRPr lang="de-DE"/>
          </a:p>
        </p:txBody>
      </p:sp>
      <p:cxnSp>
        <p:nvCxnSpPr>
          <p:cNvPr id="22" name="Straight Arrow Connector 7"/>
          <p:cNvCxnSpPr/>
          <p:nvPr/>
        </p:nvCxnSpPr>
        <p:spPr>
          <a:xfrm flipH="1" flipV="1">
            <a:off x="4376936" y="4149080"/>
            <a:ext cx="2808312" cy="151217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8"/>
          <p:cNvSpPr/>
          <p:nvPr/>
        </p:nvSpPr>
        <p:spPr>
          <a:xfrm>
            <a:off x="6177136" y="51571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cs typeface="Courier New" panose="02070309020205020404" pitchFamily="49" charset="0"/>
              </a:rPr>
              <a:t>Was tun, wenn man das für viele Typen machen wollte?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659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  <p:bldP spid="2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7"/>
          <p:cNvCxnSpPr/>
          <p:nvPr/>
        </p:nvCxnSpPr>
        <p:spPr>
          <a:xfrm flipH="1">
            <a:off x="2720752" y="991941"/>
            <a:ext cx="4680520" cy="171697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"/>
          <p:cNvCxnSpPr/>
          <p:nvPr/>
        </p:nvCxnSpPr>
        <p:spPr>
          <a:xfrm flipH="1">
            <a:off x="4160912" y="979857"/>
            <a:ext cx="3240360" cy="2161111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"/>
          <p:cNvCxnSpPr/>
          <p:nvPr/>
        </p:nvCxnSpPr>
        <p:spPr>
          <a:xfrm flipH="1">
            <a:off x="4232920" y="991941"/>
            <a:ext cx="3164862" cy="294111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Generische Typen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/>
              <a:t>Beispiel: Einfacher </a:t>
            </a:r>
            <a:r>
              <a:rPr lang="de-DE" altLang="de-DE" err="1"/>
              <a:t>LiFo</a:t>
            </a:r>
            <a:r>
              <a:rPr lang="de-DE" altLang="de-DE"/>
              <a:t>-Stack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58861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LiFo</a:t>
            </a:r>
            <a:r>
              <a:rPr lang="de-DE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inhalt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de-DE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mutating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eingeben(neu: </a:t>
            </a:r>
            <a:r>
              <a:rPr lang="de-DE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inhalt.append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(neu)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mutating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ausgeben() -&gt; </a:t>
            </a:r>
            <a:r>
              <a:rPr lang="de-DE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inhalt.removeLast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0" name="Straight Arrow Connector 7"/>
          <p:cNvCxnSpPr/>
          <p:nvPr/>
        </p:nvCxnSpPr>
        <p:spPr>
          <a:xfrm flipH="1">
            <a:off x="2216696" y="980728"/>
            <a:ext cx="5184576" cy="144016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Generischer Typ T</a:t>
            </a:r>
            <a:endParaRPr lang="de-DE"/>
          </a:p>
        </p:txBody>
      </p:sp>
      <p:sp>
        <p:nvSpPr>
          <p:cNvPr id="30" name="TextBox 29"/>
          <p:cNvSpPr txBox="1"/>
          <p:nvPr/>
        </p:nvSpPr>
        <p:spPr>
          <a:xfrm>
            <a:off x="488504" y="4999235"/>
            <a:ext cx="588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liFoInt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LiFo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liFoInt.eingeben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(99)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letzterWert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liFoInt.ausgeben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7223346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5: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>
                <a:latin typeface="+mn-lt"/>
              </a:rPr>
              <a:t>Definieren Sie eine sehr simple Klasse und eine Struktur, die der simplen Klasse im Prinzip gleicht. </a:t>
            </a:r>
          </a:p>
          <a:p>
            <a:r>
              <a:rPr lang="de-DE" altLang="de-DE" smtClean="0">
                <a:latin typeface="+mn-lt"/>
              </a:rPr>
              <a:t>Belegen Sie durch Ausprobieren im </a:t>
            </a:r>
            <a:r>
              <a:rPr lang="de-DE" altLang="de-DE" err="1" smtClean="0">
                <a:latin typeface="+mn-lt"/>
              </a:rPr>
              <a:t>Playground</a:t>
            </a:r>
            <a:r>
              <a:rPr lang="de-DE" altLang="de-DE" smtClean="0">
                <a:latin typeface="+mn-lt"/>
              </a:rPr>
              <a:t> die Unterschiede bei der Werteübergabe.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12813683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5: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>
                <a:latin typeface="+mn-lt"/>
              </a:rPr>
              <a:t>Beispiellösung  Struktur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488504" y="2210620"/>
            <a:ext cx="58326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SimpleStruct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a, b, c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struct1 =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SimpleStruct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(a: 1, b: 2, c: 3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struct2 =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SimpleStruct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(a: 4, b: 5, c: 6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struct1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struct2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struct1.a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struct1.b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struct1.c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(struct1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 //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SimpleStruct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(a: 7, b: 8, c: 9)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(struct2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 //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SimpleStruct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4,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c: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474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5: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>
                <a:latin typeface="+mn-lt"/>
              </a:rPr>
              <a:t>Beispiellösung  Klasse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3800872" y="836712"/>
            <a:ext cx="64087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SimpleClass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a, b, c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b:Int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c:Int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self.b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self.c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: String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("\(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)(a: \(a), b: \(b), c: \(c))")   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class1 =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SimpleClass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(a: 1, b: 2, c: 3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class2 =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SimpleClass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(a: 4, b: 5, c: 6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class1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class1.a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class1.b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class1.c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(class1.description) 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SimpleClass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: 7, b: 8, c: 9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(class2.description)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SimpleClass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(a: 7, b: 8, c: 9)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631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smtClean="0"/>
              <a:t>Protokolle</a:t>
            </a:r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Schnittstellen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34696194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smtClean="0"/>
              <a:t>Deklaration</a:t>
            </a:r>
          </a:p>
          <a:p>
            <a:r>
              <a:rPr lang="de-DE" altLang="de-DE" smtClean="0"/>
              <a:t>Implizite Typen</a:t>
            </a:r>
          </a:p>
          <a:p>
            <a:r>
              <a:rPr lang="en-US" altLang="de-DE" smtClean="0"/>
              <a:t>Strings</a:t>
            </a:r>
            <a:endParaRPr lang="de-DE" altLang="de-DE" smtClean="0"/>
          </a:p>
          <a:p>
            <a:r>
              <a:rPr lang="de-DE" altLang="de-DE" smtClean="0"/>
              <a:t>Optionale Typen</a:t>
            </a:r>
          </a:p>
          <a:p>
            <a:r>
              <a:rPr lang="en-US" altLang="de-DE" err="1" smtClean="0"/>
              <a:t>Sammlungen</a:t>
            </a:r>
            <a:r>
              <a:rPr lang="en-US" altLang="de-DE" smtClean="0"/>
              <a:t>: Arrays und Dictionaries</a:t>
            </a:r>
          </a:p>
          <a:p>
            <a:r>
              <a:rPr lang="en-US" altLang="de-DE" err="1" smtClean="0"/>
              <a:t>Operatoren</a:t>
            </a:r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Variablen, Konstante und Datentypen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36251455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7"/>
          <p:cNvCxnSpPr/>
          <p:nvPr/>
        </p:nvCxnSpPr>
        <p:spPr>
          <a:xfrm flipH="1">
            <a:off x="1208584" y="3758643"/>
            <a:ext cx="6192688" cy="750477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8"/>
          <p:cNvSpPr/>
          <p:nvPr/>
        </p:nvSpPr>
        <p:spPr>
          <a:xfrm>
            <a:off x="6393160" y="3243374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Strukturen können Schnittstellen implementieren</a:t>
            </a:r>
            <a:endParaRPr lang="de-DE"/>
          </a:p>
        </p:txBody>
      </p:sp>
      <p:cxnSp>
        <p:nvCxnSpPr>
          <p:cNvPr id="24" name="Straight Arrow Connector 7"/>
          <p:cNvCxnSpPr/>
          <p:nvPr/>
        </p:nvCxnSpPr>
        <p:spPr>
          <a:xfrm flipH="1">
            <a:off x="3224808" y="991941"/>
            <a:ext cx="4176464" cy="1788987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Schnittstellen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Protokoll mit Eigenschaften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5886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NameUndAdresse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 {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String {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Rectangle 8"/>
          <p:cNvSpPr/>
          <p:nvPr/>
        </p:nvSpPr>
        <p:spPr>
          <a:xfrm>
            <a:off x="6393160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Lesen und schreiben</a:t>
            </a:r>
            <a:endParaRPr lang="de-DE"/>
          </a:p>
        </p:txBody>
      </p:sp>
      <p:sp>
        <p:nvSpPr>
          <p:cNvPr id="30" name="TextBox 29"/>
          <p:cNvSpPr txBox="1"/>
          <p:nvPr/>
        </p:nvSpPr>
        <p:spPr>
          <a:xfrm>
            <a:off x="488504" y="4347101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NameUndAdresse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String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String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4" name="Straight Arrow Connector 7"/>
          <p:cNvCxnSpPr/>
          <p:nvPr/>
        </p:nvCxnSpPr>
        <p:spPr>
          <a:xfrm flipH="1">
            <a:off x="3728864" y="2216077"/>
            <a:ext cx="3672408" cy="89449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/>
          <p:nvPr/>
        </p:nvSpPr>
        <p:spPr>
          <a:xfrm>
            <a:off x="6393160" y="1700808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Nur lesen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1410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  <p:bldP spid="21" grpId="0" animBg="1"/>
      <p:bldP spid="30" grpId="0"/>
      <p:bldP spid="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7"/>
          <p:cNvCxnSpPr/>
          <p:nvPr/>
        </p:nvCxnSpPr>
        <p:spPr>
          <a:xfrm flipH="1" flipV="1">
            <a:off x="1568624" y="3487357"/>
            <a:ext cx="5940660" cy="50318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2936776" y="991941"/>
            <a:ext cx="4572508" cy="1788987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Schnittstellen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Protokoll mit Methoden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Lokalisierbar 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geoKoordinaten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(Double, Double)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breite:Double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länge:Double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-&gt; String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Rectangle 8"/>
          <p:cNvSpPr/>
          <p:nvPr/>
        </p:nvSpPr>
        <p:spPr>
          <a:xfrm>
            <a:off x="6465168" y="47667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Instanzmethode</a:t>
            </a:r>
            <a:endParaRPr lang="de-DE"/>
          </a:p>
        </p:txBody>
      </p:sp>
      <p:sp>
        <p:nvSpPr>
          <p:cNvPr id="30" name="TextBox 29"/>
          <p:cNvSpPr txBox="1"/>
          <p:nvPr/>
        </p:nvSpPr>
        <p:spPr>
          <a:xfrm>
            <a:off x="488504" y="3990543"/>
            <a:ext cx="66967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Standort: Lokalisierbar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breite, länge : Double?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geoKoordinaten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(Double, Double)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(breite!, länge!)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(breite: Double, länge: Double){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doReverseGeoCoding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(breite, länge)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8"/>
          <p:cNvSpPr/>
          <p:nvPr/>
        </p:nvSpPr>
        <p:spPr>
          <a:xfrm>
            <a:off x="6465168" y="3487357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Klassenmethode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551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30" grpId="0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/>
              <a:t>6</a:t>
            </a:r>
            <a:r>
              <a:rPr lang="en-US" altLang="de-DE" smtClean="0">
                <a:latin typeface="+mj-lt"/>
              </a:rPr>
              <a:t>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>
                <a:latin typeface="+mn-lt"/>
              </a:rPr>
              <a:t>Entwerfen Sie zwei gekoppelte Klassen, die sich gegenseitig aufrufen.</a:t>
            </a:r>
          </a:p>
          <a:p>
            <a:r>
              <a:rPr lang="de-DE" altLang="de-DE" smtClean="0">
                <a:latin typeface="+mn-lt"/>
              </a:rPr>
              <a:t>Entkoppeln Sie diese Klassen durch die Verwendung eines Protokolls.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38217070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Typenprüfung und -umwandlung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40414497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7"/>
          <p:cNvCxnSpPr/>
          <p:nvPr/>
        </p:nvCxnSpPr>
        <p:spPr>
          <a:xfrm flipH="1">
            <a:off x="2936776" y="3860177"/>
            <a:ext cx="4551976" cy="93697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2072680" y="2420017"/>
            <a:ext cx="5416072" cy="2161111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Typenprüfung und Umwandlung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Prüfung und Umwandlung bzgl. Unterklasse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53285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 {…}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B:A {…}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D {…}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 : A?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 : B?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 = B()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b = a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B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c = a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! B 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d = a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D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Rectangle 8"/>
          <p:cNvSpPr/>
          <p:nvPr/>
        </p:nvSpPr>
        <p:spPr>
          <a:xfrm>
            <a:off x="6444636" y="19168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Optional</a:t>
            </a:r>
            <a:endParaRPr lang="de-DE"/>
          </a:p>
        </p:txBody>
      </p:sp>
      <p:sp>
        <p:nvSpPr>
          <p:cNvPr id="15" name="Rectangle 8"/>
          <p:cNvSpPr/>
          <p:nvPr/>
        </p:nvSpPr>
        <p:spPr>
          <a:xfrm>
            <a:off x="6465168" y="33569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Auspacken erzwungen</a:t>
            </a:r>
            <a:endParaRPr lang="de-DE"/>
          </a:p>
        </p:txBody>
      </p:sp>
      <p:cxnSp>
        <p:nvCxnSpPr>
          <p:cNvPr id="19" name="Straight Arrow Connector 7"/>
          <p:cNvCxnSpPr/>
          <p:nvPr/>
        </p:nvCxnSpPr>
        <p:spPr>
          <a:xfrm flipH="1">
            <a:off x="2720752" y="5300337"/>
            <a:ext cx="4768000" cy="288903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/>
        </p:nvSpPr>
        <p:spPr>
          <a:xfrm>
            <a:off x="6465168" y="479715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Optional für inkompatible Umwandlungs-Versuche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147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15" grpId="0" animBg="1"/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Speicherverwaltung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25971542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Speicherverwaltung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Automatische Referenzzählung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29523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 {…}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x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 = A(1)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3280" y="1408258"/>
            <a:ext cx="1870046" cy="720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de-DE" sz="1600" smtClean="0">
                <a:solidFill>
                  <a:srgbClr val="004A8C"/>
                </a:solidFill>
                <a:latin typeface="+mj-lt"/>
              </a:rPr>
              <a:t>a</a:t>
            </a:r>
            <a:endParaRPr lang="de-DE" sz="2000">
              <a:solidFill>
                <a:srgbClr val="004A8C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5442" y="4576442"/>
            <a:ext cx="1870046" cy="720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de-DE" sz="1600" smtClean="0">
                <a:solidFill>
                  <a:srgbClr val="004A8C"/>
                </a:solidFill>
                <a:latin typeface="+mj-lt"/>
              </a:rPr>
              <a:t>A (1)</a:t>
            </a:r>
            <a:endParaRPr lang="de-DE" sz="1600">
              <a:solidFill>
                <a:srgbClr val="004A8C"/>
              </a:solidFill>
              <a:latin typeface="+mj-lt"/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8408303" y="2128506"/>
            <a:ext cx="2162" cy="2447936"/>
          </a:xfrm>
          <a:prstGeom prst="straightConnector1">
            <a:avLst/>
          </a:prstGeom>
          <a:ln w="38100">
            <a:solidFill>
              <a:srgbClr val="004A8C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504" y="3284984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 = A(2)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3040" y="1412776"/>
            <a:ext cx="1870046" cy="720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de-DE" sz="1600" smtClean="0">
                <a:solidFill>
                  <a:srgbClr val="004A8C"/>
                </a:solidFill>
                <a:latin typeface="+mj-lt"/>
              </a:rPr>
              <a:t>b</a:t>
            </a:r>
            <a:endParaRPr lang="de-DE" sz="2000">
              <a:solidFill>
                <a:srgbClr val="004A8C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15202" y="4580960"/>
            <a:ext cx="1870046" cy="720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de-DE" sz="1600" smtClean="0">
                <a:solidFill>
                  <a:srgbClr val="004A8C"/>
                </a:solidFill>
                <a:latin typeface="+mj-lt"/>
              </a:rPr>
              <a:t>A (2)</a:t>
            </a:r>
            <a:endParaRPr lang="de-DE" sz="1600">
              <a:solidFill>
                <a:srgbClr val="004A8C"/>
              </a:solidFill>
              <a:latin typeface="+mj-lt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>
            <a:off x="6248063" y="2133024"/>
            <a:ext cx="2162" cy="2447936"/>
          </a:xfrm>
          <a:prstGeom prst="straightConnector1">
            <a:avLst/>
          </a:prstGeom>
          <a:ln w="38100">
            <a:solidFill>
              <a:srgbClr val="004A8C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8504" y="355327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b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 flipH="1">
            <a:off x="6248063" y="2128506"/>
            <a:ext cx="2160240" cy="2447936"/>
          </a:xfrm>
          <a:prstGeom prst="straightConnector1">
            <a:avLst/>
          </a:prstGeom>
          <a:ln w="38100">
            <a:solidFill>
              <a:srgbClr val="004A8C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8504" y="378904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0552" y="400506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604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7" grpId="0" animBg="1"/>
      <p:bldP spid="7" grpId="1" animBg="1"/>
      <p:bldP spid="16" grpId="0"/>
      <p:bldP spid="18" grpId="0" animBg="1"/>
      <p:bldP spid="19" grpId="0" animBg="1"/>
      <p:bldP spid="19" grpId="1" animBg="1"/>
      <p:bldP spid="21" grpId="0"/>
      <p:bldP spid="24" grpId="0"/>
      <p:bldP spid="2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7"/>
          <p:cNvCxnSpPr/>
          <p:nvPr/>
        </p:nvCxnSpPr>
        <p:spPr>
          <a:xfrm flipH="1" flipV="1">
            <a:off x="3440832" y="3289046"/>
            <a:ext cx="4047920" cy="57113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368824" y="2420017"/>
            <a:ext cx="4119928" cy="7287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/>
              <a:t>Speicherverwaltung</a:t>
            </a:r>
            <a:endParaRPr lang="de-DE" altLang="de-DE" smtClean="0"/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Starke und  schwache Referenzen 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strong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UIView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subView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UIView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 8"/>
          <p:cNvSpPr/>
          <p:nvPr/>
        </p:nvSpPr>
        <p:spPr>
          <a:xfrm>
            <a:off x="6465168" y="191683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Eine starke Referenz wirkt auf die Referenzzählung</a:t>
            </a:r>
            <a:endParaRPr lang="de-DE"/>
          </a:p>
        </p:txBody>
      </p:sp>
      <p:sp>
        <p:nvSpPr>
          <p:cNvPr id="15" name="Rectangle 8"/>
          <p:cNvSpPr/>
          <p:nvPr/>
        </p:nvSpPr>
        <p:spPr>
          <a:xfrm>
            <a:off x="6465168" y="33569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Eine schwache Referenz wirkt nicht auf die Referenzzählung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3782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Fehlerbehandlung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4510191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Fehlerbehandlung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Do – Try - Catch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53285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kannFehlerWerfen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 catch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MeinFehler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behandleMeinenFehler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 catch {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behandleAlleFehler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" name="Straight Arrow Connector 7"/>
          <p:cNvCxnSpPr/>
          <p:nvPr/>
        </p:nvCxnSpPr>
        <p:spPr>
          <a:xfrm flipH="1">
            <a:off x="2720752" y="2379450"/>
            <a:ext cx="4817941" cy="97754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/>
          <p:nvPr/>
        </p:nvSpPr>
        <p:spPr>
          <a:xfrm>
            <a:off x="6494577" y="1876265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Fängt einen speziellen Fehler</a:t>
            </a:r>
            <a:endParaRPr lang="de-DE"/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1856656" y="4005935"/>
            <a:ext cx="5632096" cy="18045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8"/>
          <p:cNvSpPr/>
          <p:nvPr/>
        </p:nvSpPr>
        <p:spPr>
          <a:xfrm>
            <a:off x="6465168" y="350274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Fängt alle Fehler, die bisher nicht gefangen wurden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505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H="1">
            <a:off x="776536" y="4671720"/>
            <a:ext cx="360040" cy="70149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85048" y="3338408"/>
            <a:ext cx="2719418" cy="152400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" idx="0"/>
          </p:cNvCxnSpPr>
          <p:nvPr/>
        </p:nvCxnSpPr>
        <p:spPr>
          <a:xfrm flipH="1">
            <a:off x="4376936" y="2636912"/>
            <a:ext cx="2016224" cy="70149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8744" y="2636912"/>
            <a:ext cx="2016224" cy="70149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12640" y="2636912"/>
            <a:ext cx="1296144" cy="70149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76536" y="2636912"/>
            <a:ext cx="360040" cy="701496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Variablen</a:t>
            </a:r>
            <a:r>
              <a:rPr lang="en-US" altLang="de-DE" smtClean="0">
                <a:latin typeface="+mj-lt"/>
              </a:rPr>
              <a:t> und </a:t>
            </a:r>
            <a:r>
              <a:rPr lang="en-US" altLang="de-DE" err="1" smtClean="0">
                <a:latin typeface="+mj-lt"/>
              </a:rPr>
              <a:t>Konstanten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Deklaration</a:t>
            </a:r>
            <a:r>
              <a:rPr lang="en-US" altLang="de-DE" smtClean="0"/>
              <a:t> </a:t>
            </a:r>
            <a:r>
              <a:rPr lang="en-US" altLang="de-DE" err="1" smtClean="0"/>
              <a:t>mit</a:t>
            </a:r>
            <a:r>
              <a:rPr lang="en-US" altLang="de-DE" smtClean="0"/>
              <a:t> </a:t>
            </a:r>
            <a:r>
              <a:rPr lang="en-US" altLang="de-DE" err="1" smtClean="0"/>
              <a:t>var</a:t>
            </a:r>
            <a:r>
              <a:rPr lang="en-US" altLang="de-DE" smtClean="0"/>
              <a:t> und let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333840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String = "NovaTec GmbH"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plzFirma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70771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8462" y="2348880"/>
            <a:ext cx="1584176" cy="576064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Ausdruck-</a:t>
            </a:r>
            <a:br>
              <a:rPr lang="de-DE" smtClean="0"/>
            </a:br>
            <a:r>
              <a:rPr lang="de-DE" smtClean="0"/>
              <a:t>Name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4488" y="2348880"/>
            <a:ext cx="1584176" cy="576064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Variable = veränderlich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3872880" y="2348880"/>
            <a:ext cx="1584176" cy="576064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Typ</a:t>
            </a:r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601072" y="2348880"/>
            <a:ext cx="1584176" cy="576064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Initialisierung</a:t>
            </a:r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7312378" y="3050376"/>
            <a:ext cx="1584176" cy="576064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Kein Trennzeichen</a:t>
            </a:r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488504" y="5354632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String = "NovaTec GmbH"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plzFirma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70771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488" y="4374396"/>
            <a:ext cx="1584176" cy="576064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Konstante = unveränderlich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850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Fehlerbehandlung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Fehler werfen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5328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kannFehlerWerfen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istEtwasSchiefGelaufen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MeinFehler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4276834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MeinFehler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Fehler1, Fehler2, Fehler3 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fehlercode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7"/>
          <p:cNvCxnSpPr/>
          <p:nvPr/>
        </p:nvCxnSpPr>
        <p:spPr>
          <a:xfrm flipH="1">
            <a:off x="3728864" y="3860178"/>
            <a:ext cx="3759888" cy="503185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/>
          <p:nvPr/>
        </p:nvSpPr>
        <p:spPr>
          <a:xfrm>
            <a:off x="6465168" y="3356992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Jedes Objekt, dass </a:t>
            </a:r>
            <a:r>
              <a:rPr lang="de-DE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de-DE" smtClean="0"/>
              <a:t> implementiert, kann geworfen werden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8842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Jetzt können Sie Swift!</a:t>
            </a:r>
            <a:endParaRPr lang="de-DE" alt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724" name="Rectangle 3"/>
          <p:cNvSpPr txBox="1">
            <a:spLocks/>
          </p:cNvSpPr>
          <p:nvPr/>
        </p:nvSpPr>
        <p:spPr bwMode="auto">
          <a:xfrm>
            <a:off x="200025" y="4511675"/>
            <a:ext cx="92900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b="1">
                <a:solidFill>
                  <a:srgbClr val="FFFFFF"/>
                </a:solidFill>
              </a:rPr>
              <a:t>NovaTec Consulting GmbH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500">
              <a:solidFill>
                <a:srgbClr val="FFFFFF"/>
              </a:solidFill>
            </a:endParaRP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Hauptniederlassung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Dieselstr. 18/1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D-70771 Leinfelden-Echterdingen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100">
              <a:solidFill>
                <a:srgbClr val="FFFFFF"/>
              </a:solidFill>
            </a:endParaRP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Telefon:	+49 711 22040-700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Fax:	+49 711 22040-899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200">
              <a:solidFill>
                <a:srgbClr val="FFFFFF"/>
              </a:solidFill>
            </a:endParaRP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E-Mail:   info@novatec-gmbh.de 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Internet: www.novatec-gmbh.de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200">
              <a:solidFill>
                <a:srgbClr val="FFFFFF"/>
              </a:solidFill>
            </a:endParaRPr>
          </a:p>
        </p:txBody>
      </p:sp>
      <p:sp>
        <p:nvSpPr>
          <p:cNvPr id="30725" name="Rectangle 3"/>
          <p:cNvSpPr txBox="1">
            <a:spLocks/>
          </p:cNvSpPr>
          <p:nvPr/>
        </p:nvSpPr>
        <p:spPr bwMode="auto">
          <a:xfrm>
            <a:off x="3429000" y="5492750"/>
            <a:ext cx="2301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Frankfurt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Friedrich-Ebert-Anlage 36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D-60325 Frankfurt am Main</a:t>
            </a:r>
          </a:p>
        </p:txBody>
      </p:sp>
      <p:sp>
        <p:nvSpPr>
          <p:cNvPr id="30726" name="Rectangle 3"/>
          <p:cNvSpPr txBox="1">
            <a:spLocks/>
          </p:cNvSpPr>
          <p:nvPr/>
        </p:nvSpPr>
        <p:spPr bwMode="auto">
          <a:xfrm>
            <a:off x="3430588" y="4792663"/>
            <a:ext cx="244792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München</a:t>
            </a:r>
          </a:p>
          <a:p>
            <a:pPr eaLnBrk="1" hangingPunct="1"/>
            <a:r>
              <a:rPr lang="de-DE" altLang="de-DE" sz="1200" smtClean="0">
                <a:solidFill>
                  <a:srgbClr val="FFFFFF"/>
                </a:solidFill>
              </a:rPr>
              <a:t>Landshuter </a:t>
            </a:r>
            <a:r>
              <a:rPr lang="de-DE" altLang="de-DE" sz="1200">
                <a:solidFill>
                  <a:srgbClr val="FFFFFF"/>
                </a:solidFill>
              </a:rPr>
              <a:t>Allee 8-10</a:t>
            </a:r>
          </a:p>
          <a:p>
            <a:pPr eaLnBrk="1" hangingPunct="1"/>
            <a:r>
              <a:rPr lang="de-DE" altLang="de-DE" sz="1200">
                <a:solidFill>
                  <a:srgbClr val="FFFFFF"/>
                </a:solidFill>
              </a:rPr>
              <a:t>D-80637 München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100">
              <a:solidFill>
                <a:srgbClr val="FFFFFF"/>
              </a:solidFill>
            </a:endParaRPr>
          </a:p>
        </p:txBody>
      </p:sp>
      <p:sp>
        <p:nvSpPr>
          <p:cNvPr id="30727" name="Rectangle 3"/>
          <p:cNvSpPr txBox="1">
            <a:spLocks/>
          </p:cNvSpPr>
          <p:nvPr/>
        </p:nvSpPr>
        <p:spPr bwMode="auto">
          <a:xfrm>
            <a:off x="6299200" y="5483225"/>
            <a:ext cx="27813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Naher Osten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P.O. Box 140611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Jeddah 21333, Saudi-Arabien</a:t>
            </a:r>
          </a:p>
        </p:txBody>
      </p:sp>
      <p:sp>
        <p:nvSpPr>
          <p:cNvPr id="30728" name="Rectangle 3"/>
          <p:cNvSpPr txBox="1">
            <a:spLocks/>
          </p:cNvSpPr>
          <p:nvPr/>
        </p:nvSpPr>
        <p:spPr bwMode="auto">
          <a:xfrm>
            <a:off x="6280150" y="4784725"/>
            <a:ext cx="2301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Berlin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Potsdamer Platz 11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D-10785 Berlin</a:t>
            </a:r>
          </a:p>
        </p:txBody>
      </p:sp>
    </p:spTree>
    <p:extLst>
      <p:ext uri="{BB962C8B-B14F-4D97-AF65-F5344CB8AC3E}">
        <p14:creationId xmlns:p14="http://schemas.microsoft.com/office/powerpoint/2010/main" val="3266442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Kapitel</a:t>
            </a:r>
            <a:r>
              <a:rPr lang="en-US" altLang="de-DE" smtClean="0">
                <a:latin typeface="+mj-lt"/>
              </a:rPr>
              <a:t> 3: Do it yourself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4774679"/>
          </a:xfrm>
        </p:spPr>
        <p:txBody>
          <a:bodyPr/>
          <a:lstStyle/>
          <a:p>
            <a:r>
              <a:rPr lang="de-DE" altLang="de-DE" smtClean="0"/>
              <a:t>Schreiben Sie eine Funktion, die die Summe von zwei </a:t>
            </a:r>
            <a:r>
              <a:rPr lang="de-DE" altLang="de-DE" err="1" smtClean="0"/>
              <a:t>Integern</a:t>
            </a:r>
            <a:r>
              <a:rPr lang="de-DE" altLang="de-DE" smtClean="0"/>
              <a:t> a und b zurück gibt. Wird die Funktion ohne Parameter aufgerufen, soll sie aufgrund einer Vorbelegung eine Summe von 0 liefern.</a:t>
            </a: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de-DE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e-DE" err="1">
                <a:latin typeface="+mn-lt"/>
                <a:cs typeface="Courier New" panose="02070309020205020404" pitchFamily="49" charset="0"/>
              </a:rPr>
              <a:t>Implementieren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Sie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dieselbe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Logik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(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ohne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de-DE" err="1" smtClean="0">
                <a:latin typeface="+mn-lt"/>
                <a:cs typeface="Courier New" panose="02070309020205020404" pitchFamily="49" charset="0"/>
              </a:rPr>
              <a:t>Vorbelegung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)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als</a:t>
            </a:r>
            <a:r>
              <a:rPr lang="en-US" altLang="de-DE">
                <a:latin typeface="+mn-lt"/>
                <a:cs typeface="Courier New" panose="02070309020205020404" pitchFamily="49" charset="0"/>
              </a:rPr>
              <a:t> Lambda </a:t>
            </a:r>
            <a:r>
              <a:rPr lang="en-US" altLang="de-DE" err="1">
                <a:latin typeface="+mn-lt"/>
                <a:cs typeface="Courier New" panose="02070309020205020404" pitchFamily="49" charset="0"/>
              </a:rPr>
              <a:t>Ausdruck</a:t>
            </a:r>
            <a:r>
              <a:rPr lang="en-US" altLang="de-DE" smtClean="0">
                <a:latin typeface="+mn-lt"/>
                <a:cs typeface="Courier New" panose="02070309020205020404" pitchFamily="49" charset="0"/>
              </a:rPr>
              <a:t>.</a:t>
            </a:r>
            <a:endParaRPr lang="de-DE" altLang="de-DE">
              <a:latin typeface="+mn-lt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2492896"/>
            <a:ext cx="3838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29" y="3789040"/>
            <a:ext cx="43338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136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TO DO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smtClean="0"/>
              <a:t>Getter und Setter auf Deutsch?</a:t>
            </a:r>
          </a:p>
          <a:p>
            <a:r>
              <a:rPr lang="en-US" altLang="de-DE" err="1" smtClean="0"/>
              <a:t>NeoSans</a:t>
            </a:r>
            <a:r>
              <a:rPr lang="en-US" altLang="de-DE" smtClean="0"/>
              <a:t> Font Umlaut-Problem </a:t>
            </a:r>
            <a:r>
              <a:rPr lang="en-US" altLang="de-DE" err="1" smtClean="0"/>
              <a:t>lösen</a:t>
            </a:r>
            <a:r>
              <a:rPr lang="en-US" altLang="de-DE" smtClean="0"/>
              <a:t>, </a:t>
            </a:r>
            <a:r>
              <a:rPr lang="en-US" altLang="de-DE" err="1" smtClean="0"/>
              <a:t>ggf</a:t>
            </a:r>
            <a:r>
              <a:rPr lang="en-US" altLang="de-DE" smtClean="0"/>
              <a:t>, </a:t>
            </a:r>
            <a:r>
              <a:rPr lang="en-US" altLang="de-DE" err="1" smtClean="0"/>
              <a:t>anderen</a:t>
            </a:r>
            <a:r>
              <a:rPr lang="en-US" altLang="de-DE" smtClean="0"/>
              <a:t> Font </a:t>
            </a:r>
            <a:r>
              <a:rPr lang="en-US" altLang="de-DE" err="1" smtClean="0"/>
              <a:t>verwenden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956739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Speicherverwaltung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err="1" smtClean="0"/>
              <a:t>ToDo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8064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DO: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 mit Grafik für zyklische Referenz 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Die Objekte sind gefangen, weil sie sich gegenseitig referenzieren. </a:t>
            </a:r>
          </a:p>
        </p:txBody>
      </p:sp>
    </p:spTree>
    <p:extLst>
      <p:ext uri="{BB962C8B-B14F-4D97-AF65-F5344CB8AC3E}">
        <p14:creationId xmlns:p14="http://schemas.microsoft.com/office/powerpoint/2010/main" val="2511589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Speicherverwaltung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Schwache Referenzen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DO: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einführen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Sind optionale Werte, können also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annehmen. Sie nehmen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an, sobald es keine starke Referenz mehr gibt auf das Objekt</a:t>
            </a:r>
          </a:p>
        </p:txBody>
      </p:sp>
    </p:spTree>
    <p:extLst>
      <p:ext uri="{BB962C8B-B14F-4D97-AF65-F5344CB8AC3E}">
        <p14:creationId xmlns:p14="http://schemas.microsoft.com/office/powerpoint/2010/main" val="2511589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smtClean="0"/>
              <a:t>…</a:t>
            </a:r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Vererbung, Schnittstellen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2831657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>
          <a:xfrm>
            <a:off x="506661" y="1012388"/>
            <a:ext cx="5238427" cy="585565"/>
          </a:xfrm>
        </p:spPr>
        <p:txBody>
          <a:bodyPr/>
          <a:lstStyle/>
          <a:p>
            <a:r>
              <a:rPr lang="de-DE" altLang="de-DE" smtClean="0"/>
              <a:t>Speicherverwaltung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5094072" cy="382191"/>
          </a:xfrm>
        </p:spPr>
        <p:txBody>
          <a:bodyPr/>
          <a:lstStyle/>
          <a:p>
            <a:r>
              <a:rPr lang="de-DE" altLang="de-DE" smtClean="0"/>
              <a:t>Schwache Referenzen</a:t>
            </a:r>
            <a:endParaRPr lang="de-DE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504" y="2334939"/>
            <a:ext cx="8064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DO: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Unowned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einführen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Ab ca. 20:57.</a:t>
            </a:r>
          </a:p>
        </p:txBody>
      </p:sp>
    </p:spTree>
    <p:extLst>
      <p:ext uri="{BB962C8B-B14F-4D97-AF65-F5344CB8AC3E}">
        <p14:creationId xmlns:p14="http://schemas.microsoft.com/office/powerpoint/2010/main" val="3394264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724" name="Rectangle 3"/>
          <p:cNvSpPr txBox="1">
            <a:spLocks/>
          </p:cNvSpPr>
          <p:nvPr/>
        </p:nvSpPr>
        <p:spPr bwMode="auto">
          <a:xfrm>
            <a:off x="200025" y="4511675"/>
            <a:ext cx="92900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5475" algn="l"/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b="1">
                <a:solidFill>
                  <a:srgbClr val="FFFFFF"/>
                </a:solidFill>
              </a:rPr>
              <a:t>NovaTec Consulting GmbH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500">
              <a:solidFill>
                <a:srgbClr val="FFFFFF"/>
              </a:solidFill>
            </a:endParaRP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Hauptniederlassung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Dieselstr. 18/1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D-70771 Leinfelden-Echterdingen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100">
              <a:solidFill>
                <a:srgbClr val="FFFFFF"/>
              </a:solidFill>
            </a:endParaRP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Telefon:	+49 711 22040-700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Fax:	+49 711 22040-899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200">
              <a:solidFill>
                <a:srgbClr val="FFFFFF"/>
              </a:solidFill>
            </a:endParaRP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E-Mail:   info@novatec-gmbh.de 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Internet: www.novatec-gmbh.de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200">
              <a:solidFill>
                <a:srgbClr val="FFFFFF"/>
              </a:solidFill>
            </a:endParaRPr>
          </a:p>
        </p:txBody>
      </p:sp>
      <p:sp>
        <p:nvSpPr>
          <p:cNvPr id="30725" name="Rectangle 3"/>
          <p:cNvSpPr txBox="1">
            <a:spLocks/>
          </p:cNvSpPr>
          <p:nvPr/>
        </p:nvSpPr>
        <p:spPr bwMode="auto">
          <a:xfrm>
            <a:off x="3429000" y="5492750"/>
            <a:ext cx="2301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Frankfurt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Friedrich-Ebert-Anlage 36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D-60325 Frankfurt am Main</a:t>
            </a:r>
          </a:p>
        </p:txBody>
      </p:sp>
      <p:sp>
        <p:nvSpPr>
          <p:cNvPr id="30726" name="Rectangle 3"/>
          <p:cNvSpPr txBox="1">
            <a:spLocks/>
          </p:cNvSpPr>
          <p:nvPr/>
        </p:nvSpPr>
        <p:spPr bwMode="auto">
          <a:xfrm>
            <a:off x="3430588" y="4792663"/>
            <a:ext cx="244792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München</a:t>
            </a:r>
          </a:p>
          <a:p>
            <a:pPr eaLnBrk="1" hangingPunct="1"/>
            <a:r>
              <a:rPr lang="de-DE" altLang="de-DE" sz="1200" smtClean="0">
                <a:solidFill>
                  <a:srgbClr val="FFFFFF"/>
                </a:solidFill>
              </a:rPr>
              <a:t>Landshuter </a:t>
            </a:r>
            <a:r>
              <a:rPr lang="de-DE" altLang="de-DE" sz="1200">
                <a:solidFill>
                  <a:srgbClr val="FFFFFF"/>
                </a:solidFill>
              </a:rPr>
              <a:t>Allee 8-10</a:t>
            </a:r>
          </a:p>
          <a:p>
            <a:pPr eaLnBrk="1" hangingPunct="1"/>
            <a:r>
              <a:rPr lang="de-DE" altLang="de-DE" sz="1200">
                <a:solidFill>
                  <a:srgbClr val="FFFFFF"/>
                </a:solidFill>
              </a:rPr>
              <a:t>D-80637 München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endParaRPr lang="de-DE" altLang="de-DE" sz="1100">
              <a:solidFill>
                <a:srgbClr val="FFFFFF"/>
              </a:solidFill>
            </a:endParaRPr>
          </a:p>
        </p:txBody>
      </p:sp>
      <p:sp>
        <p:nvSpPr>
          <p:cNvPr id="30727" name="Rectangle 3"/>
          <p:cNvSpPr txBox="1">
            <a:spLocks/>
          </p:cNvSpPr>
          <p:nvPr/>
        </p:nvSpPr>
        <p:spPr bwMode="auto">
          <a:xfrm>
            <a:off x="6299200" y="5483225"/>
            <a:ext cx="27813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Naher Osten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P.O. Box 140611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Jeddah 21333, Saudi-Arabien</a:t>
            </a:r>
          </a:p>
        </p:txBody>
      </p:sp>
      <p:sp>
        <p:nvSpPr>
          <p:cNvPr id="30728" name="Rectangle 3"/>
          <p:cNvSpPr txBox="1">
            <a:spLocks/>
          </p:cNvSpPr>
          <p:nvPr/>
        </p:nvSpPr>
        <p:spPr bwMode="auto">
          <a:xfrm>
            <a:off x="6280150" y="4784725"/>
            <a:ext cx="2301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175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Niederlassung Berlin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Potsdamer Platz 11</a:t>
            </a:r>
          </a:p>
          <a:p>
            <a:pPr eaLnBrk="1" hangingPunct="1">
              <a:buClr>
                <a:srgbClr val="1F497D"/>
              </a:buClr>
              <a:buFont typeface="Arial" charset="0"/>
              <a:buNone/>
            </a:pPr>
            <a:r>
              <a:rPr lang="de-DE" altLang="de-DE" sz="1200">
                <a:solidFill>
                  <a:srgbClr val="FFFFFF"/>
                </a:solidFill>
              </a:rPr>
              <a:t>D-10785 Berlin</a:t>
            </a:r>
          </a:p>
        </p:txBody>
      </p:sp>
    </p:spTree>
    <p:extLst>
      <p:ext uri="{BB962C8B-B14F-4D97-AF65-F5344CB8AC3E}">
        <p14:creationId xmlns:p14="http://schemas.microsoft.com/office/powerpoint/2010/main" val="18341981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de-DE" altLang="de-DE" smtClean="0"/>
              <a:t>…</a:t>
            </a:r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de-DE" altLang="de-DE" smtClean="0"/>
              <a:t>Weiter bei 17:30</a:t>
            </a:r>
          </a:p>
        </p:txBody>
      </p:sp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28741148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 flipV="1">
            <a:off x="1928664" y="3717032"/>
            <a:ext cx="3600400" cy="10801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136576" y="4030905"/>
            <a:ext cx="2155062" cy="141431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16696" y="2492896"/>
            <a:ext cx="1074942" cy="845512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Implizite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 err="1" smtClean="0">
                <a:latin typeface="+mj-lt"/>
              </a:rPr>
              <a:t>Typen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Deklaration</a:t>
            </a:r>
            <a:r>
              <a:rPr lang="en-US" altLang="de-DE" smtClean="0"/>
              <a:t> </a:t>
            </a:r>
            <a:r>
              <a:rPr lang="en-US" altLang="de-DE" err="1" smtClean="0"/>
              <a:t>ohne</a:t>
            </a:r>
            <a:r>
              <a:rPr lang="en-US" altLang="de-DE" smtClean="0"/>
              <a:t> </a:t>
            </a:r>
            <a:r>
              <a:rPr lang="en-US" altLang="de-DE" err="1" smtClean="0"/>
              <a:t>explizte</a:t>
            </a:r>
            <a:r>
              <a:rPr lang="en-US" altLang="de-DE" smtClean="0"/>
              <a:t> </a:t>
            </a:r>
            <a:r>
              <a:rPr lang="en-US" altLang="de-DE" err="1" smtClean="0"/>
              <a:t>Typangabe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333840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"NovaTec GmbH"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plzFirma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70771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mtClean="0">
                <a:latin typeface="Courier New" panose="02070309020205020404" pitchFamily="49" charset="0"/>
                <a:cs typeface="Courier New" panose="02070309020205020404" pitchFamily="49" charset="0"/>
              </a:rPr>
              <a:t>π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3.14159</a:t>
            </a:r>
          </a:p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e = 1.602176E-19</a:t>
            </a: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isSwiftCool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9550" y="2204864"/>
            <a:ext cx="1584176" cy="576064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Kein expliziter Typ</a:t>
            </a:r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2360712" y="5013176"/>
            <a:ext cx="2088232" cy="792088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Jedes Unicode-Zeichen kann für Bezeichner verwendet werden</a:t>
            </a:r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4601344" y="3429000"/>
            <a:ext cx="2088232" cy="792088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Typen werden aus dem Kontext abgeleitet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046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4" grpId="0" animBg="1"/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Sammlung Eigenschaften von Swift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err="1" smtClean="0"/>
              <a:t>Klassendefinitionen</a:t>
            </a:r>
            <a:r>
              <a:rPr lang="en-US" altLang="de-DE" smtClean="0"/>
              <a:t> </a:t>
            </a:r>
            <a:r>
              <a:rPr lang="en-US" altLang="de-DE" err="1" smtClean="0"/>
              <a:t>wie</a:t>
            </a:r>
            <a:r>
              <a:rPr lang="en-US" altLang="de-DE" smtClean="0"/>
              <a:t> in Java (</a:t>
            </a:r>
            <a:r>
              <a:rPr lang="en-US" altLang="de-DE" err="1" smtClean="0"/>
              <a:t>keine</a:t>
            </a:r>
            <a:r>
              <a:rPr lang="en-US" altLang="de-DE" smtClean="0"/>
              <a:t> Header-Files)</a:t>
            </a:r>
          </a:p>
          <a:p>
            <a:r>
              <a:rPr lang="en-US" altLang="de-DE" err="1" smtClean="0"/>
              <a:t>Tupel</a:t>
            </a:r>
            <a:r>
              <a:rPr lang="en-US" altLang="de-DE" smtClean="0"/>
              <a:t> </a:t>
            </a:r>
            <a:r>
              <a:rPr lang="en-US" altLang="de-DE" err="1" smtClean="0"/>
              <a:t>wie</a:t>
            </a:r>
            <a:r>
              <a:rPr lang="en-US" altLang="de-DE" smtClean="0"/>
              <a:t> in PHP</a:t>
            </a:r>
          </a:p>
          <a:p>
            <a:r>
              <a:rPr lang="en-US" altLang="de-DE" err="1" smtClean="0"/>
              <a:t>Beispiele</a:t>
            </a:r>
            <a:r>
              <a:rPr lang="en-US" altLang="de-DE" smtClean="0"/>
              <a:t> </a:t>
            </a:r>
            <a:r>
              <a:rPr lang="en-US" altLang="de-DE" err="1" smtClean="0"/>
              <a:t>compilieren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19544382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Links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smtClean="0"/>
              <a:t>Swift Basics</a:t>
            </a:r>
            <a:br>
              <a:rPr lang="en-US" altLang="de-DE" smtClean="0"/>
            </a:br>
            <a:r>
              <a:rPr lang="en-US" altLang="de-DE">
                <a:hlinkClick r:id="rId3"/>
              </a:rPr>
              <a:t>https://</a:t>
            </a:r>
            <a:r>
              <a:rPr lang="en-US" altLang="de-DE" smtClean="0">
                <a:hlinkClick r:id="rId3"/>
              </a:rPr>
              <a:t>www.youtube.com/watch?v=A0C6L4XmrZM</a:t>
            </a:r>
            <a:endParaRPr lang="en-US" altLang="de-DE" smtClean="0"/>
          </a:p>
          <a:p>
            <a:r>
              <a:rPr lang="en-US" altLang="de-DE"/>
              <a:t>Intermediate Swift</a:t>
            </a:r>
            <a:br>
              <a:rPr lang="en-US" altLang="de-DE"/>
            </a:br>
            <a:r>
              <a:rPr lang="en-US" altLang="de-DE">
                <a:hlinkClick r:id="rId4"/>
              </a:rPr>
              <a:t>https://</a:t>
            </a:r>
            <a:r>
              <a:rPr lang="en-US" altLang="de-DE" smtClean="0">
                <a:hlinkClick r:id="rId4"/>
              </a:rPr>
              <a:t>www.youtube.com/watch?v=W1s9ZjDkSN0</a:t>
            </a:r>
            <a:r>
              <a:rPr lang="en-US" altLang="de-DE" smtClean="0"/>
              <a:t> </a:t>
            </a:r>
          </a:p>
          <a:p>
            <a:endParaRPr lang="en-US" altLang="de-DE" smtClean="0"/>
          </a:p>
          <a:p>
            <a:r>
              <a:rPr lang="en-US" altLang="de-DE"/>
              <a:t>Swift Tutorial</a:t>
            </a:r>
            <a:br>
              <a:rPr lang="en-US" altLang="de-DE"/>
            </a:br>
            <a:r>
              <a:rPr lang="en-US" altLang="de-DE">
                <a:hlinkClick r:id="rId5"/>
              </a:rPr>
              <a:t>https://</a:t>
            </a:r>
            <a:r>
              <a:rPr lang="en-US" altLang="de-DE" smtClean="0">
                <a:hlinkClick r:id="rId5"/>
              </a:rPr>
              <a:t>www.youtube.com/watch?v=war0gHL26ns</a:t>
            </a:r>
            <a:r>
              <a:rPr lang="en-US" altLang="de-DE" smtClean="0"/>
              <a:t> </a:t>
            </a:r>
            <a:endParaRPr lang="en-US" altLang="de-DE"/>
          </a:p>
          <a:p>
            <a:endParaRPr lang="en-US" altLang="de-DE"/>
          </a:p>
          <a:p>
            <a:r>
              <a:rPr lang="en-US" altLang="de-DE" smtClean="0"/>
              <a:t> Hello-World App in Swift: </a:t>
            </a:r>
            <a:r>
              <a:rPr lang="en-US" altLang="de-DE"/>
              <a:t/>
            </a:r>
            <a:br>
              <a:rPr lang="en-US" altLang="de-DE"/>
            </a:br>
            <a:r>
              <a:rPr lang="en-US" altLang="de-DE">
                <a:hlinkClick r:id="rId6"/>
              </a:rPr>
              <a:t>https://</a:t>
            </a:r>
            <a:r>
              <a:rPr lang="en-US" altLang="de-DE" smtClean="0">
                <a:hlinkClick r:id="rId6"/>
              </a:rPr>
              <a:t>www.youtube.com/watch?v=N-GNV7jhKV4</a:t>
            </a:r>
            <a:r>
              <a:rPr lang="en-US" altLang="de-DE" smtClean="0"/>
              <a:t> 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</p:spTree>
    <p:extLst>
      <p:ext uri="{BB962C8B-B14F-4D97-AF65-F5344CB8AC3E}">
        <p14:creationId xmlns:p14="http://schemas.microsoft.com/office/powerpoint/2010/main" val="1023568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 flipV="1">
            <a:off x="3291638" y="3933056"/>
            <a:ext cx="2885498" cy="7200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6856" y="4030905"/>
            <a:ext cx="2520280" cy="33419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Titelzeile in Deutsch</a:t>
            </a: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2110383"/>
          </a:xfrm>
        </p:spPr>
        <p:txBody>
          <a:bodyPr/>
          <a:lstStyle/>
          <a:p>
            <a:r>
              <a:rPr lang="en-US" altLang="de-DE" smtClean="0"/>
              <a:t>Bullets in Deutsch</a:t>
            </a: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33384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4007" y="352771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Erklärung auf Deutsch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7390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1"/>
          <p:cNvSpPr>
            <a:spLocks noGrp="1"/>
          </p:cNvSpPr>
          <p:nvPr>
            <p:ph type="subTitle" idx="1"/>
          </p:nvPr>
        </p:nvSpPr>
        <p:spPr>
          <a:xfrm>
            <a:off x="416496" y="3429000"/>
            <a:ext cx="8892000" cy="585565"/>
          </a:xfrm>
        </p:spPr>
        <p:txBody>
          <a:bodyPr/>
          <a:lstStyle/>
          <a:p>
            <a:r>
              <a:rPr lang="en-US" altLang="de-DE" smtClean="0"/>
              <a:t>Introduced in 2014</a:t>
            </a:r>
          </a:p>
          <a:p>
            <a:r>
              <a:rPr lang="en-US" altLang="de-DE" smtClean="0"/>
              <a:t>Presented on WWDC</a:t>
            </a:r>
          </a:p>
          <a:p>
            <a:endParaRPr lang="en-US" altLang="de-DE" smtClean="0"/>
          </a:p>
          <a:p>
            <a:r>
              <a:rPr lang="en-US" altLang="de-DE" smtClean="0"/>
              <a:t>Not a replacement for Objective-C</a:t>
            </a:r>
          </a:p>
          <a:p>
            <a:endParaRPr lang="en-US" altLang="de-DE"/>
          </a:p>
          <a:p>
            <a:endParaRPr lang="en-US" altLang="de-DE" smtClean="0"/>
          </a:p>
        </p:txBody>
      </p:sp>
      <p:sp>
        <p:nvSpPr>
          <p:cNvPr id="22531" name="Titel 2"/>
          <p:cNvSpPr>
            <a:spLocks noGrp="1"/>
          </p:cNvSpPr>
          <p:nvPr>
            <p:ph type="ctrTitle"/>
          </p:nvPr>
        </p:nvSpPr>
        <p:spPr>
          <a:xfrm>
            <a:off x="416496" y="2924944"/>
            <a:ext cx="6708000" cy="703675"/>
          </a:xfrm>
        </p:spPr>
        <p:txBody>
          <a:bodyPr/>
          <a:lstStyle/>
          <a:p>
            <a:r>
              <a:rPr lang="en-US" altLang="de-DE" smtClean="0"/>
              <a:t>Objective-C without the C</a:t>
            </a:r>
          </a:p>
        </p:txBody>
      </p:sp>
      <p:pic>
        <p:nvPicPr>
          <p:cNvPr id="4" name="Picture 2" descr="http://www.wired.com/wp-content/uploads/2014/07/Apple_Swif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404664"/>
            <a:ext cx="2288704" cy="22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5"/>
          <p:cNvSpPr txBox="1">
            <a:spLocks/>
          </p:cNvSpPr>
          <p:nvPr/>
        </p:nvSpPr>
        <p:spPr>
          <a:xfrm>
            <a:off x="507000" y="288001"/>
            <a:ext cx="6708000" cy="7036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457200" indent="-457200" algn="l" defTabSz="457200" rtl="0" eaLnBrk="1" fontAlgn="base" hangingPunct="1">
              <a:lnSpc>
                <a:spcPts val="258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1" kern="1200" baseline="0">
                <a:solidFill>
                  <a:srgbClr val="004A8C"/>
                </a:solidFill>
                <a:latin typeface="NeoSans" panose="02000506020000020004" pitchFamily="50" charset="0"/>
                <a:ea typeface="NeoSans" panose="02000506020000020004" pitchFamily="50" charset="0"/>
                <a:cs typeface="Arial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Arial" charset="-128"/>
              </a:defRPr>
            </a:lvl9pPr>
          </a:lstStyle>
          <a:p>
            <a:r>
              <a:rPr lang="en-US" altLang="de-DE" smtClean="0">
                <a:latin typeface="Arial Rounded MT Bold" pitchFamily="34" charset="0"/>
              </a:rPr>
              <a:t>Die </a:t>
            </a:r>
            <a:r>
              <a:rPr lang="en-US" altLang="de-DE" err="1" smtClean="0">
                <a:latin typeface="Arial Rounded MT Bold" pitchFamily="34" charset="0"/>
              </a:rPr>
              <a:t>Programmiersprache</a:t>
            </a:r>
            <a:r>
              <a:rPr lang="en-US" altLang="de-DE" smtClean="0">
                <a:latin typeface="Arial Rounded MT Bold" pitchFamily="34" charset="0"/>
              </a:rPr>
              <a:t> Swift</a:t>
            </a:r>
          </a:p>
        </p:txBody>
      </p:sp>
    </p:spTree>
    <p:extLst>
      <p:ext uri="{BB962C8B-B14F-4D97-AF65-F5344CB8AC3E}">
        <p14:creationId xmlns:p14="http://schemas.microsoft.com/office/powerpoint/2010/main" val="36251455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 flipV="1">
            <a:off x="3291638" y="3933056"/>
            <a:ext cx="2885498" cy="72008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6856" y="4030905"/>
            <a:ext cx="2520280" cy="334199"/>
          </a:xfrm>
          <a:prstGeom prst="straightConnector1">
            <a:avLst/>
          </a:prstGeom>
          <a:ln w="63500">
            <a:solidFill>
              <a:srgbClr val="92939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err="1" smtClean="0">
                <a:latin typeface="+mj-lt"/>
              </a:rPr>
              <a:t>Optionale</a:t>
            </a:r>
            <a:r>
              <a:rPr lang="en-US" altLang="de-DE" smtClean="0">
                <a:latin typeface="+mj-lt"/>
              </a:rPr>
              <a:t> </a:t>
            </a:r>
            <a:r>
              <a:rPr lang="en-US" altLang="de-DE" err="1" smtClean="0">
                <a:latin typeface="+mj-lt"/>
              </a:rPr>
              <a:t>Typen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670223"/>
          </a:xfrm>
        </p:spPr>
        <p:txBody>
          <a:bodyPr/>
          <a:lstStyle/>
          <a:p>
            <a:r>
              <a:rPr lang="en-US" altLang="de-DE" err="1" smtClean="0"/>
              <a:t>Zugriff</a:t>
            </a:r>
            <a:r>
              <a:rPr lang="en-US" altLang="de-DE" smtClean="0"/>
              <a:t> auf und Manipulation von </a:t>
            </a:r>
            <a:r>
              <a:rPr lang="en-US" altLang="de-DE" err="1" smtClean="0"/>
              <a:t>Sammlungen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Die </a:t>
            </a:r>
            <a:r>
              <a:rPr lang="en-US" altLang="de-DE" err="1" smtClean="0"/>
              <a:t>Programmiersprache</a:t>
            </a:r>
            <a:r>
              <a:rPr lang="en-US" altLang="de-DE" smtClean="0"/>
              <a:t> Swift</a:t>
            </a:r>
            <a:endParaRPr lang="en-US" altLang="de-DE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88504" y="198884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namesListe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["Robby", "Kalle", "Paul", "Peter", "Klaus", "Otto"]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4007" y="3527719"/>
            <a:ext cx="2088232" cy="1006371"/>
          </a:xfrm>
          <a:prstGeom prst="rect">
            <a:avLst/>
          </a:prstGeom>
          <a:solidFill>
            <a:srgbClr val="929395"/>
          </a:solidFill>
          <a:ln>
            <a:solidFill>
              <a:srgbClr val="9293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Erläuterungen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36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SOLID Design</a:t>
            </a:r>
          </a:p>
        </p:txBody>
      </p:sp>
      <p:sp>
        <p:nvSpPr>
          <p:cNvPr id="27651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mtClean="0"/>
              <a:t>Code Smells</a:t>
            </a:r>
            <a:endParaRPr lang="en-US" altLang="de-DE"/>
          </a:p>
        </p:txBody>
      </p:sp>
      <p:sp>
        <p:nvSpPr>
          <p:cNvPr id="27652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/>
            <a:r>
              <a:rPr lang="en-US" altLang="de-DE"/>
              <a:t>At least it appears to be easier in the first place. </a:t>
            </a:r>
            <a:r>
              <a:rPr lang="en-US" altLang="de-DE" smtClean="0"/>
              <a:t/>
            </a:r>
            <a:br>
              <a:rPr lang="en-US" altLang="de-DE" smtClean="0"/>
            </a:br>
            <a:r>
              <a:rPr lang="en-US" altLang="de-DE" smtClean="0"/>
              <a:t>On </a:t>
            </a:r>
            <a:r>
              <a:rPr lang="en-US" altLang="de-DE"/>
              <a:t>the long run, doing things wrong, is the more difficult choice because it leads to needless complexity.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Doing things wrong is easier than </a:t>
            </a:r>
            <a:r>
              <a:rPr lang="en-US" smtClean="0"/>
              <a:t>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238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51" y="3612822"/>
            <a:ext cx="4091221" cy="273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216696" y="2305034"/>
            <a:ext cx="280831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004A8C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6696" y="1844824"/>
            <a:ext cx="2808312" cy="4602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004A8C"/>
              </a:solidFill>
              <a:latin typeface="+mj-lt"/>
            </a:endParaRPr>
          </a:p>
        </p:txBody>
      </p:sp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mtClean="0"/>
              <a:t>Single Responsibility Principle</a:t>
            </a:r>
            <a:endParaRPr lang="en-US" altLang="de-DE" smtClean="0">
              <a:latin typeface="+mj-lt"/>
            </a:endParaRPr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SOLID Design</a:t>
            </a:r>
            <a:endParaRPr lang="en-US" altLang="de-DE" b="1" smtClean="0"/>
          </a:p>
        </p:txBody>
      </p:sp>
      <p:sp>
        <p:nvSpPr>
          <p:cNvPr id="5" name="Rectangle 4"/>
          <p:cNvSpPr/>
          <p:nvPr/>
        </p:nvSpPr>
        <p:spPr>
          <a:xfrm>
            <a:off x="416496" y="1612537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Modem {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dial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hangup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</a:p>
          <a:p>
            <a:pPr lvl="1"/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536" y="4005064"/>
            <a:ext cx="2304256" cy="720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de-DE" sz="2000" smtClean="0">
                <a:solidFill>
                  <a:srgbClr val="004A8C"/>
                </a:solidFill>
                <a:latin typeface="+mj-lt"/>
              </a:rPr>
              <a:t>Communication</a:t>
            </a:r>
            <a:endParaRPr lang="de-DE" sz="2000">
              <a:solidFill>
                <a:srgbClr val="004A8C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85248" y="1612537"/>
            <a:ext cx="2304256" cy="720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de-DE" sz="2000" smtClean="0">
                <a:solidFill>
                  <a:srgbClr val="004A8C"/>
                </a:solidFill>
                <a:latin typeface="+mj-lt"/>
              </a:rPr>
              <a:t>Connection</a:t>
            </a:r>
            <a:endParaRPr lang="de-DE" sz="2000">
              <a:solidFill>
                <a:srgbClr val="004A8C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69024" y="1972661"/>
            <a:ext cx="1656184" cy="0"/>
          </a:xfrm>
          <a:prstGeom prst="straightConnector1">
            <a:avLst/>
          </a:prstGeom>
          <a:ln w="38100">
            <a:solidFill>
              <a:srgbClr val="004A8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00672" y="2924944"/>
            <a:ext cx="576064" cy="936104"/>
          </a:xfrm>
          <a:prstGeom prst="straightConnector1">
            <a:avLst/>
          </a:prstGeom>
          <a:ln w="38100">
            <a:solidFill>
              <a:srgbClr val="004A8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96816" y="4365104"/>
            <a:ext cx="2036676" cy="0"/>
          </a:xfrm>
          <a:prstGeom prst="straightConnector1">
            <a:avLst/>
          </a:prstGeom>
          <a:ln w="38100">
            <a:solidFill>
              <a:srgbClr val="004A8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01372" y="2538363"/>
            <a:ext cx="396044" cy="962645"/>
          </a:xfrm>
          <a:prstGeom prst="straightConnector1">
            <a:avLst/>
          </a:prstGeom>
          <a:ln w="38100">
            <a:solidFill>
              <a:srgbClr val="004A8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20368094">
            <a:off x="2927026" y="2268729"/>
            <a:ext cx="35590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MIXED</a:t>
            </a:r>
            <a:endParaRPr lang="en-US" sz="5400" b="1" cap="none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 rot="20100124">
            <a:off x="3776896" y="5229200"/>
            <a:ext cx="35590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SINGLE</a:t>
            </a:r>
            <a:endParaRPr lang="en-US" sz="5400" b="1" cap="none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9009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6" grpId="0" animBg="1"/>
      <p:bldP spid="14" grpId="0" animBg="1"/>
      <p:bldP spid="22" grpId="0"/>
      <p:bldP spid="3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mtClean="0"/>
              <a:t>Open/Closed Principle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xfrm>
            <a:off x="507000" y="1606649"/>
            <a:ext cx="8892000" cy="670223"/>
          </a:xfrm>
          <a:noFill/>
        </p:spPr>
        <p:txBody>
          <a:bodyPr/>
          <a:lstStyle/>
          <a:p>
            <a:r>
              <a:rPr lang="en-US" altLang="de-DE" smtClean="0"/>
              <a:t>Abstraction is the key</a:t>
            </a:r>
            <a:endParaRPr lang="en-US" altLang="de-DE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SOLID Design</a:t>
            </a:r>
            <a:endParaRPr lang="en-US" altLang="de-DE" b="1" smtClean="0"/>
          </a:p>
        </p:txBody>
      </p:sp>
      <p:sp>
        <p:nvSpPr>
          <p:cNvPr id="3" name="Flowchart: Predefined Process 2"/>
          <p:cNvSpPr/>
          <p:nvPr/>
        </p:nvSpPr>
        <p:spPr>
          <a:xfrm>
            <a:off x="4953000" y="1412776"/>
            <a:ext cx="1872208" cy="720080"/>
          </a:xfrm>
          <a:prstGeom prst="flowChartPredefinedProcess">
            <a:avLst/>
          </a:prstGeom>
          <a:solidFill>
            <a:srgbClr val="FFE500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080808"/>
                </a:solidFill>
              </a:rPr>
              <a:t>Client</a:t>
            </a:r>
            <a:endParaRPr lang="de-DE">
              <a:solidFill>
                <a:srgbClr val="080808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7545288" y="1412776"/>
            <a:ext cx="1872208" cy="720080"/>
          </a:xfrm>
          <a:prstGeom prst="flowChartPredefinedProcess">
            <a:avLst/>
          </a:prstGeom>
          <a:solidFill>
            <a:srgbClr val="FFE500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080808"/>
                </a:solidFill>
              </a:rPr>
              <a:t>Server</a:t>
            </a:r>
            <a:endParaRPr lang="de-DE">
              <a:solidFill>
                <a:srgbClr val="080808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25208" y="1763886"/>
            <a:ext cx="720080" cy="0"/>
          </a:xfrm>
          <a:prstGeom prst="line">
            <a:avLst/>
          </a:prstGeom>
          <a:ln>
            <a:solidFill>
              <a:srgbClr val="08080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edefined Process 9"/>
          <p:cNvSpPr/>
          <p:nvPr/>
        </p:nvSpPr>
        <p:spPr>
          <a:xfrm>
            <a:off x="590992" y="4011352"/>
            <a:ext cx="1872208" cy="720080"/>
          </a:xfrm>
          <a:prstGeom prst="flowChartPredefinedProcess">
            <a:avLst/>
          </a:prstGeom>
          <a:solidFill>
            <a:srgbClr val="FFE500"/>
          </a:solidFill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080808"/>
                </a:solidFill>
              </a:rPr>
              <a:t>Client</a:t>
            </a:r>
            <a:endParaRPr lang="de-DE">
              <a:solidFill>
                <a:srgbClr val="080808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63200" y="4368248"/>
            <a:ext cx="741144" cy="6288"/>
          </a:xfrm>
          <a:prstGeom prst="line">
            <a:avLst/>
          </a:prstGeom>
          <a:ln>
            <a:solidFill>
              <a:srgbClr val="08080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3204344" y="4011352"/>
            <a:ext cx="18722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C8C9CA"/>
                </a:solidFill>
              </a:rPr>
              <a:t>Server</a:t>
            </a:r>
            <a:br>
              <a:rPr lang="de-DE" smtClean="0">
                <a:solidFill>
                  <a:srgbClr val="C8C9CA"/>
                </a:solidFill>
              </a:rPr>
            </a:br>
            <a:r>
              <a:rPr lang="de-DE" smtClean="0">
                <a:solidFill>
                  <a:srgbClr val="C8C9CA"/>
                </a:solidFill>
              </a:rPr>
              <a:t>{</a:t>
            </a:r>
            <a:r>
              <a:rPr lang="de-DE" err="1" smtClean="0">
                <a:solidFill>
                  <a:srgbClr val="C8C9CA"/>
                </a:solidFill>
              </a:rPr>
              <a:t>abstract</a:t>
            </a:r>
            <a:r>
              <a:rPr lang="de-DE" smtClean="0">
                <a:solidFill>
                  <a:srgbClr val="C8C9CA"/>
                </a:solidFill>
              </a:rPr>
              <a:t>}</a:t>
            </a:r>
            <a:endParaRPr lang="de-DE">
              <a:solidFill>
                <a:srgbClr val="C8C9CA"/>
              </a:solidFill>
            </a:endParaRPr>
          </a:p>
        </p:txBody>
      </p:sp>
      <p:sp>
        <p:nvSpPr>
          <p:cNvPr id="14" name="Flowchart: Predefined Process 13"/>
          <p:cNvSpPr/>
          <p:nvPr/>
        </p:nvSpPr>
        <p:spPr>
          <a:xfrm>
            <a:off x="2144688" y="5373216"/>
            <a:ext cx="1872208" cy="720080"/>
          </a:xfrm>
          <a:prstGeom prst="flowChartPredefinedProcess">
            <a:avLst/>
          </a:prstGeom>
          <a:solidFill>
            <a:srgbClr val="FFE5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Server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  <a:endCxn id="6" idx="2"/>
          </p:cNvCxnSpPr>
          <p:nvPr/>
        </p:nvCxnSpPr>
        <p:spPr>
          <a:xfrm flipV="1">
            <a:off x="3080792" y="4731432"/>
            <a:ext cx="1059656" cy="6417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4397400" y="5373216"/>
            <a:ext cx="1872208" cy="720080"/>
          </a:xfrm>
          <a:prstGeom prst="flowChartPredefinedProcess">
            <a:avLst/>
          </a:prstGeom>
          <a:solidFill>
            <a:srgbClr val="004A8C"/>
          </a:solidFill>
          <a:ln>
            <a:solidFill>
              <a:srgbClr val="C8C9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MyServer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6" idx="2"/>
          </p:cNvCxnSpPr>
          <p:nvPr/>
        </p:nvCxnSpPr>
        <p:spPr>
          <a:xfrm flipH="1" flipV="1">
            <a:off x="4140448" y="4731432"/>
            <a:ext cx="1193056" cy="6417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edefined Process 24"/>
          <p:cNvSpPr/>
          <p:nvPr/>
        </p:nvSpPr>
        <p:spPr>
          <a:xfrm>
            <a:off x="7556832" y="2924944"/>
            <a:ext cx="1872208" cy="720080"/>
          </a:xfrm>
          <a:prstGeom prst="flowChartPredefinedProcess">
            <a:avLst/>
          </a:prstGeom>
          <a:solidFill>
            <a:srgbClr val="004A8C"/>
          </a:solidFill>
          <a:ln>
            <a:solidFill>
              <a:srgbClr val="C8C9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MyServer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8492936" y="2132856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5" idx="1"/>
          </p:cNvCxnSpPr>
          <p:nvPr/>
        </p:nvCxnSpPr>
        <p:spPr>
          <a:xfrm>
            <a:off x="6825208" y="1772816"/>
            <a:ext cx="731624" cy="1512168"/>
          </a:xfrm>
          <a:prstGeom prst="line">
            <a:avLst/>
          </a:prstGeom>
          <a:ln>
            <a:solidFill>
              <a:srgbClr val="08080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8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6" grpId="0" animBg="1"/>
      <p:bldP spid="14" grpId="0" animBg="1"/>
      <p:bldP spid="21" grpId="0" animBg="1"/>
      <p:bldP spid="2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7"/>
          </p:nvPr>
        </p:nvSpPr>
        <p:spPr>
          <a:xfrm>
            <a:off x="505454" y="3548875"/>
            <a:ext cx="8624010" cy="584200"/>
          </a:xfrm>
        </p:spPr>
        <p:txBody>
          <a:bodyPr/>
          <a:lstStyle/>
          <a:p>
            <a:r>
              <a:rPr lang="en-US" smtClean="0"/>
              <a:t>Using an object oriented language is not enough</a:t>
            </a:r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07000" y="288001"/>
            <a:ext cx="6708000" cy="703675"/>
          </a:xfrm>
        </p:spPr>
        <p:txBody>
          <a:bodyPr/>
          <a:lstStyle/>
          <a:p>
            <a:r>
              <a:rPr lang="de-DE" altLang="de-DE"/>
              <a:t>SOLID Design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507000" y="1021714"/>
            <a:ext cx="8892000" cy="585565"/>
          </a:xfrm>
        </p:spPr>
        <p:txBody>
          <a:bodyPr/>
          <a:lstStyle/>
          <a:p>
            <a:r>
              <a:rPr lang="en-US" altLang="de-DE"/>
              <a:t>Open/Closed Principle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5"/>
          </p:nvPr>
        </p:nvSpPr>
        <p:spPr>
          <a:xfrm>
            <a:off x="507001" y="1764189"/>
            <a:ext cx="8084740" cy="584200"/>
          </a:xfrm>
        </p:spPr>
        <p:txBody>
          <a:bodyPr/>
          <a:lstStyle/>
          <a:p>
            <a:r>
              <a:rPr lang="en-US" smtClean="0"/>
              <a:t>The OCP is at the heart of OOD</a:t>
            </a:r>
            <a:endParaRPr lang="en-US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507000" y="2276314"/>
            <a:ext cx="8085079" cy="917967"/>
          </a:xfrm>
        </p:spPr>
        <p:txBody>
          <a:bodyPr>
            <a:normAutofit/>
          </a:bodyPr>
          <a:lstStyle/>
          <a:p>
            <a:pPr marL="0" indent="0"/>
            <a:r>
              <a:rPr lang="en-US" sz="1800" smtClean="0"/>
              <a:t>Conformance to this principle is what yields the greatest benefits claimed for object oriented technology; i.e. reusability and maintainability</a:t>
            </a:r>
            <a:r>
              <a:rPr lang="en-US" sz="1800" b="0" smtClean="0"/>
              <a:t>.</a:t>
            </a:r>
            <a:endParaRPr lang="en-US" altLang="de-DE" sz="180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800"/>
              <a:t>Rather, it requires a dedication on the part of </a:t>
            </a:r>
            <a:r>
              <a:rPr lang="en-US" sz="1800" smtClean="0"/>
              <a:t>the designer </a:t>
            </a:r>
            <a:r>
              <a:rPr lang="en-US" sz="1800"/>
              <a:t>to apply abstraction to those parts of the program that the designer feels are </a:t>
            </a:r>
            <a:r>
              <a:rPr lang="en-US" sz="1800" smtClean="0"/>
              <a:t>going to </a:t>
            </a:r>
            <a:r>
              <a:rPr lang="en-US" sz="1800"/>
              <a:t>be subject to change.</a:t>
            </a:r>
          </a:p>
        </p:txBody>
      </p:sp>
    </p:spTree>
    <p:extLst>
      <p:ext uri="{BB962C8B-B14F-4D97-AF65-F5344CB8AC3E}">
        <p14:creationId xmlns:p14="http://schemas.microsoft.com/office/powerpoint/2010/main" val="3173640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/>
              <a:t>Interface Segregation Principle</a:t>
            </a:r>
            <a:endParaRPr lang="en-US" altLang="de-DE" smtClean="0">
              <a:latin typeface="+mj-lt"/>
            </a:endParaRPr>
          </a:p>
        </p:txBody>
      </p:sp>
      <p:sp>
        <p:nvSpPr>
          <p:cNvPr id="18435" name="Textplatzhalter 7"/>
          <p:cNvSpPr>
            <a:spLocks noGrp="1"/>
          </p:cNvSpPr>
          <p:nvPr>
            <p:ph type="body" sz="quarter" idx="28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de-DE" altLang="de-DE" smtClean="0"/>
              <a:t>Table in iOS</a:t>
            </a:r>
          </a:p>
          <a:p>
            <a:r>
              <a:rPr lang="de-DE" altLang="de-DE" smtClean="0"/>
              <a:t>(Delegation-Pattern)</a:t>
            </a:r>
            <a:endParaRPr lang="en-US" altLang="de-DE" smtClean="0"/>
          </a:p>
        </p:txBody>
      </p:sp>
      <p:sp>
        <p:nvSpPr>
          <p:cNvPr id="1843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SOLID Design</a:t>
            </a:r>
            <a:endParaRPr lang="en-US" altLang="de-DE" b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3262536" y="2636912"/>
            <a:ext cx="2325012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C8C9CA"/>
                </a:solidFill>
              </a:rPr>
              <a:t>&lt;</a:t>
            </a:r>
            <a:r>
              <a:rPr lang="de-DE" err="1" smtClean="0">
                <a:solidFill>
                  <a:srgbClr val="C8C9CA"/>
                </a:solidFill>
              </a:rPr>
              <a:t>interface</a:t>
            </a:r>
            <a:r>
              <a:rPr lang="de-DE" smtClean="0">
                <a:solidFill>
                  <a:srgbClr val="C8C9CA"/>
                </a:solidFill>
              </a:rPr>
              <a:t>&gt;</a:t>
            </a:r>
            <a:br>
              <a:rPr lang="de-DE" smtClean="0">
                <a:solidFill>
                  <a:srgbClr val="C8C9CA"/>
                </a:solidFill>
              </a:rPr>
            </a:br>
            <a:r>
              <a:rPr lang="de-DE" err="1" smtClean="0">
                <a:solidFill>
                  <a:srgbClr val="C8C9CA"/>
                </a:solidFill>
              </a:rPr>
              <a:t>UITableViewDelegate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6" name="Straight Arrow Connector 5"/>
          <p:cNvCxnSpPr>
            <a:stCxn id="9" idx="0"/>
            <a:endCxn id="8" idx="2"/>
          </p:cNvCxnSpPr>
          <p:nvPr/>
        </p:nvCxnSpPr>
        <p:spPr>
          <a:xfrm rot="16200000" flipV="1">
            <a:off x="1762918" y="3099858"/>
            <a:ext cx="1008112" cy="15223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272480" y="2636912"/>
            <a:ext cx="2466608" cy="720080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C8C9CA"/>
                </a:solidFill>
              </a:rPr>
              <a:t>&lt;</a:t>
            </a:r>
            <a:r>
              <a:rPr lang="de-DE" err="1" smtClean="0">
                <a:solidFill>
                  <a:srgbClr val="C8C9CA"/>
                </a:solidFill>
              </a:rPr>
              <a:t>interface</a:t>
            </a:r>
            <a:r>
              <a:rPr lang="de-DE" smtClean="0">
                <a:solidFill>
                  <a:srgbClr val="C8C9CA"/>
                </a:solidFill>
              </a:rPr>
              <a:t>&gt;</a:t>
            </a:r>
            <a:br>
              <a:rPr lang="de-DE" smtClean="0">
                <a:solidFill>
                  <a:srgbClr val="C8C9CA"/>
                </a:solidFill>
              </a:rPr>
            </a:br>
            <a:r>
              <a:rPr lang="de-DE" err="1" smtClean="0">
                <a:solidFill>
                  <a:srgbClr val="C8C9CA"/>
                </a:solidFill>
              </a:rPr>
              <a:t>UITableViewDataSource</a:t>
            </a:r>
            <a:endParaRPr lang="de-DE">
              <a:solidFill>
                <a:srgbClr val="C8C9CA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912040" y="4365104"/>
            <a:ext cx="2232248" cy="1512168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UITableViewController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18" name="Straight Arrow Connector 17"/>
          <p:cNvCxnSpPr>
            <a:stCxn id="9" idx="0"/>
            <a:endCxn id="5" idx="2"/>
          </p:cNvCxnSpPr>
          <p:nvPr/>
        </p:nvCxnSpPr>
        <p:spPr>
          <a:xfrm rot="5400000" flipH="1" flipV="1">
            <a:off x="3222547" y="3162609"/>
            <a:ext cx="1008112" cy="1396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6725626" y="4365104"/>
            <a:ext cx="2232248" cy="1512168"/>
          </a:xfrm>
          <a:prstGeom prst="flowChartProcess">
            <a:avLst/>
          </a:prstGeom>
          <a:solidFill>
            <a:srgbClr val="004A8C"/>
          </a:solidFill>
          <a:ln>
            <a:solidFill>
              <a:srgbClr val="004A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rgbClr val="C8C9CA"/>
                </a:solidFill>
              </a:rPr>
              <a:t>UITableView</a:t>
            </a:r>
            <a:endParaRPr lang="de-DE">
              <a:solidFill>
                <a:srgbClr val="C8C9CA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6027" y="5581365"/>
            <a:ext cx="25269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58998" y="4605208"/>
            <a:ext cx="2509330" cy="78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7723" y="4296190"/>
            <a:ext cx="2123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UITableViewDataSource</a:t>
            </a:r>
            <a:endParaRPr lang="de-DE"/>
          </a:p>
        </p:txBody>
      </p:sp>
      <p:sp>
        <p:nvSpPr>
          <p:cNvPr id="49" name="TextBox 48"/>
          <p:cNvSpPr txBox="1"/>
          <p:nvPr/>
        </p:nvSpPr>
        <p:spPr>
          <a:xfrm>
            <a:off x="4525750" y="4813411"/>
            <a:ext cx="189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UITableViewDelegate</a:t>
            </a:r>
            <a:endParaRPr lang="de-DE"/>
          </a:p>
        </p:txBody>
      </p:sp>
      <p:sp>
        <p:nvSpPr>
          <p:cNvPr id="50" name="TextBox 49"/>
          <p:cNvSpPr txBox="1"/>
          <p:nvPr/>
        </p:nvSpPr>
        <p:spPr>
          <a:xfrm>
            <a:off x="4640365" y="5273588"/>
            <a:ext cx="117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UITableView</a:t>
            </a:r>
            <a:endParaRPr lang="de-DE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144288" y="5104393"/>
            <a:ext cx="2509330" cy="78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13" y="239412"/>
            <a:ext cx="2565877" cy="389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4162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3" grpId="0" animBg="1"/>
      <p:bldP spid="41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NT_PPT_Vorlage_V1.2_Consulting_DE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E500"/>
      </a:accent1>
      <a:accent2>
        <a:srgbClr val="E08A00"/>
      </a:accent2>
      <a:accent3>
        <a:srgbClr val="0091CF"/>
      </a:accent3>
      <a:accent4>
        <a:srgbClr val="002B55"/>
      </a:accent4>
      <a:accent5>
        <a:srgbClr val="707173"/>
      </a:accent5>
      <a:accent6>
        <a:srgbClr val="000000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ovaTec_PPT_20110905_3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E500"/>
      </a:accent1>
      <a:accent2>
        <a:srgbClr val="E08A00"/>
      </a:accent2>
      <a:accent3>
        <a:srgbClr val="0091CF"/>
      </a:accent3>
      <a:accent4>
        <a:srgbClr val="002B55"/>
      </a:accent4>
      <a:accent5>
        <a:srgbClr val="707173"/>
      </a:accent5>
      <a:accent6>
        <a:srgbClr val="000000"/>
      </a:accent6>
      <a:hlink>
        <a:srgbClr val="0000FF"/>
      </a:hlink>
      <a:folHlink>
        <a:srgbClr val="800080"/>
      </a:folHlink>
    </a:clrScheme>
    <a:fontScheme name="1_NovaTec_PPT_20110905_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9023" tIns="49512" rIns="99023" bIns="4951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9023" tIns="49512" rIns="99023" bIns="4951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NovaTec_PPT_20110905_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Arial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Arial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Arial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Arial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5381</Words>
  <Application>Microsoft Office PowerPoint</Application>
  <PresentationFormat>A4 Paper (210x297 mm)</PresentationFormat>
  <Paragraphs>1576</Paragraphs>
  <Slides>102</Slides>
  <Notes>101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04" baseType="lpstr">
      <vt:lpstr>NT_PPT_Vorlage_V1.2_Consulting_DE</vt:lpstr>
      <vt:lpstr>1_NovaTec_PPT_20110905_3</vt:lpstr>
      <vt:lpstr>Die Programmiersprache SWIFT</vt:lpstr>
      <vt:lpstr>“Objective-C without the C”</vt:lpstr>
      <vt:lpstr>Die Programmiersprache Swift</vt:lpstr>
      <vt:lpstr>Die Programmiersprache Swift</vt:lpstr>
      <vt:lpstr>Die Programmiersprache Swift</vt:lpstr>
      <vt:lpstr>PowerPoint Presentation</vt:lpstr>
      <vt:lpstr>Variablen, Konstante und Datentypen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Schleifen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Funktionen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Klassen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Komplexe Datentypen</vt:lpstr>
      <vt:lpstr>Die Programmiersprache Swift</vt:lpstr>
      <vt:lpstr>Die Programmiersprache Swift</vt:lpstr>
      <vt:lpstr>Wozu gibt es dann überhaupt Klassen?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Die Programmiersprache Swift</vt:lpstr>
      <vt:lpstr>Schnittstellen</vt:lpstr>
      <vt:lpstr>Die Programmiersprache Swift</vt:lpstr>
      <vt:lpstr>Die Programmiersprache Swift</vt:lpstr>
      <vt:lpstr>Die Programmiersprache Swift</vt:lpstr>
      <vt:lpstr>Typenprüfung und -umwandlung</vt:lpstr>
      <vt:lpstr>Die Programmiersprache Swift</vt:lpstr>
      <vt:lpstr>Speicherverwaltung</vt:lpstr>
      <vt:lpstr>Die Programmiersprache Swift</vt:lpstr>
      <vt:lpstr>Die Programmiersprache Swift</vt:lpstr>
      <vt:lpstr>Fehlerbehandlung</vt:lpstr>
      <vt:lpstr>Die Programmiersprache Swift</vt:lpstr>
      <vt:lpstr>Die Programmiersprache Swift</vt:lpstr>
      <vt:lpstr>Jetzt können Sie Swift!</vt:lpstr>
      <vt:lpstr>Die Programmiersprache Swift</vt:lpstr>
      <vt:lpstr>Die Programmiersprache Swift</vt:lpstr>
      <vt:lpstr>Die Programmiersprache Swift</vt:lpstr>
      <vt:lpstr>Die Programmiersprache Swift</vt:lpstr>
      <vt:lpstr>Vererbung, Schnittstellen</vt:lpstr>
      <vt:lpstr>Die Programmiersprache Swift</vt:lpstr>
      <vt:lpstr>Thank you for your attention!</vt:lpstr>
      <vt:lpstr>Weiter bei 17:30</vt:lpstr>
      <vt:lpstr>Die Programmiersprache Swift</vt:lpstr>
      <vt:lpstr>Die Programmiersprache Swift</vt:lpstr>
      <vt:lpstr>Die Programmiersprache Swift</vt:lpstr>
      <vt:lpstr>Objective-C without the C</vt:lpstr>
      <vt:lpstr>Die Programmiersprache Swift</vt:lpstr>
      <vt:lpstr>SOLID Design</vt:lpstr>
      <vt:lpstr>SOLID Design</vt:lpstr>
      <vt:lpstr>SOLID Design</vt:lpstr>
      <vt:lpstr>SOLID Design</vt:lpstr>
      <vt:lpstr>SOLID Design</vt:lpstr>
      <vt:lpstr>SOLID Design</vt:lpstr>
      <vt:lpstr>SOLID Design</vt:lpstr>
      <vt:lpstr>SOLID Design</vt:lpstr>
    </vt:vector>
  </TitlesOfParts>
  <Company>NovaTec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Kompetenz in Software-Engineering</dc:title>
  <dc:creator>Sebastian Dellwig</dc:creator>
  <cp:lastModifiedBy>Hermann Klecker</cp:lastModifiedBy>
  <cp:revision>489</cp:revision>
  <cp:lastPrinted>2015-10-19T17:39:47Z</cp:lastPrinted>
  <dcterms:created xsi:type="dcterms:W3CDTF">2014-03-06T10:06:27Z</dcterms:created>
  <dcterms:modified xsi:type="dcterms:W3CDTF">2016-04-08T13:22:35Z</dcterms:modified>
</cp:coreProperties>
</file>