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68" r:id="rId16"/>
    <p:sldId id="272" r:id="rId17"/>
    <p:sldId id="273" r:id="rId18"/>
    <p:sldId id="275" r:id="rId19"/>
    <p:sldId id="274" r:id="rId20"/>
    <p:sldId id="278" r:id="rId21"/>
    <p:sldId id="276" r:id="rId22"/>
    <p:sldId id="277" r:id="rId23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8" d="100"/>
          <a:sy n="88" d="100"/>
        </p:scale>
        <p:origin x="49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ED7F3-BDAF-49F4-8503-4B29A45E8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Servo Robot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CE8A5-0CE6-41CD-9054-5F997570E5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Brandeis Robotics Lab</a:t>
            </a:r>
          </a:p>
        </p:txBody>
      </p:sp>
    </p:spTree>
    <p:extLst>
      <p:ext uri="{BB962C8B-B14F-4D97-AF65-F5344CB8AC3E}">
        <p14:creationId xmlns:p14="http://schemas.microsoft.com/office/powerpoint/2010/main" val="2412049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57-5B43-41EA-BA71-808CD376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Kinematics Calculation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F193-ABC4-4C1B-8A96-AE250F3E5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Outputs</a:t>
            </a:r>
          </a:p>
          <a:p>
            <a:pPr lvl="1"/>
            <a:r>
              <a:rPr lang="en-US" dirty="0"/>
              <a:t>Base Angle</a:t>
            </a:r>
          </a:p>
          <a:p>
            <a:pPr lvl="1"/>
            <a:r>
              <a:rPr lang="en-US" dirty="0"/>
              <a:t>Shoulder Angle</a:t>
            </a:r>
          </a:p>
          <a:p>
            <a:pPr lvl="1"/>
            <a:r>
              <a:rPr lang="en-US" dirty="0"/>
              <a:t>Elbow Angle</a:t>
            </a:r>
          </a:p>
          <a:p>
            <a:pPr lvl="1"/>
            <a:r>
              <a:rPr lang="en-US" dirty="0"/>
              <a:t>Wrist Angle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7ED01-9AC5-4C2C-8427-F07501AB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67" y="1853754"/>
            <a:ext cx="4682899" cy="42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03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Wrist Location Offset from Tip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7" y="2015732"/>
            <a:ext cx="10976478" cy="3450613"/>
          </a:xfrm>
        </p:spPr>
        <p:txBody>
          <a:bodyPr/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Gripper tip point</a:t>
            </a:r>
          </a:p>
          <a:p>
            <a:pPr lvl="1"/>
            <a:r>
              <a:rPr lang="en-US" dirty="0"/>
              <a:t>Gripper length</a:t>
            </a:r>
          </a:p>
          <a:p>
            <a:pPr lvl="1"/>
            <a:r>
              <a:rPr lang="en-US" dirty="0"/>
              <a:t>Wrist-Gripper Angle</a:t>
            </a:r>
          </a:p>
          <a:p>
            <a:pPr lvl="1"/>
            <a:endParaRPr lang="en-US" dirty="0"/>
          </a:p>
          <a:p>
            <a:r>
              <a:rPr lang="en-US" dirty="0"/>
              <a:t>Solve for Wrist Offsets</a:t>
            </a:r>
          </a:p>
          <a:p>
            <a:pPr lvl="1"/>
            <a:r>
              <a:rPr lang="en-US" dirty="0" err="1"/>
              <a:t>XOffsetwrist</a:t>
            </a:r>
            <a:r>
              <a:rPr lang="en-US" dirty="0"/>
              <a:t> = COS(Wrist Gripper angle)*Gripper Length</a:t>
            </a:r>
          </a:p>
          <a:p>
            <a:pPr lvl="1"/>
            <a:r>
              <a:rPr lang="en-US" dirty="0" err="1"/>
              <a:t>YOffsetwrist</a:t>
            </a:r>
            <a:r>
              <a:rPr lang="en-US" dirty="0"/>
              <a:t> =   SIN(Wrist Gripper angle)*Gripper Length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8" y="1853754"/>
            <a:ext cx="4355505" cy="427708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FC9D70A-17DD-4C52-8CFA-50A9C6636FEF}"/>
              </a:ext>
            </a:extLst>
          </p:cNvPr>
          <p:cNvSpPr/>
          <p:nvPr/>
        </p:nvSpPr>
        <p:spPr>
          <a:xfrm>
            <a:off x="10335082" y="1840543"/>
            <a:ext cx="1733006" cy="1062446"/>
          </a:xfrm>
          <a:prstGeom prst="wedgeRectCallout">
            <a:avLst>
              <a:gd name="adj1" fmla="val -31385"/>
              <a:gd name="adj2" fmla="val 1247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X,Y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386D60-57A8-4096-905E-B7127F661520}"/>
              </a:ext>
            </a:extLst>
          </p:cNvPr>
          <p:cNvCxnSpPr>
            <a:cxnSpLocks/>
          </p:cNvCxnSpPr>
          <p:nvPr/>
        </p:nvCxnSpPr>
        <p:spPr>
          <a:xfrm>
            <a:off x="8708571" y="3213463"/>
            <a:ext cx="1907178" cy="4876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D82E4C6-BA09-496B-8C28-AD2F084E5AAA}"/>
              </a:ext>
            </a:extLst>
          </p:cNvPr>
          <p:cNvCxnSpPr>
            <a:cxnSpLocks/>
          </p:cNvCxnSpPr>
          <p:nvPr/>
        </p:nvCxnSpPr>
        <p:spPr>
          <a:xfrm>
            <a:off x="8724675" y="3631474"/>
            <a:ext cx="1848187" cy="771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F5AA62D-822B-4A92-BC5D-DC82E9846DC6}"/>
              </a:ext>
            </a:extLst>
          </p:cNvPr>
          <p:cNvCxnSpPr>
            <a:cxnSpLocks/>
          </p:cNvCxnSpPr>
          <p:nvPr/>
        </p:nvCxnSpPr>
        <p:spPr>
          <a:xfrm>
            <a:off x="8724675" y="3142548"/>
            <a:ext cx="0" cy="4889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709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Wrist 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/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Wrist  offsets to </a:t>
            </a:r>
            <a:r>
              <a:rPr lang="en-US" dirty="0" err="1"/>
              <a:t>to</a:t>
            </a:r>
            <a:r>
              <a:rPr lang="en-US" dirty="0"/>
              <a:t> Gripper tip</a:t>
            </a:r>
          </a:p>
          <a:p>
            <a:pPr lvl="1"/>
            <a:r>
              <a:rPr lang="en-US" dirty="0"/>
              <a:t>Base Height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Solve for Wrist position</a:t>
            </a:r>
          </a:p>
          <a:p>
            <a:pPr lvl="1"/>
            <a:r>
              <a:rPr lang="en-US" dirty="0" err="1"/>
              <a:t>Xwrist</a:t>
            </a:r>
            <a:r>
              <a:rPr lang="en-US" dirty="0"/>
              <a:t> = X - </a:t>
            </a:r>
            <a:r>
              <a:rPr lang="en-US" dirty="0" err="1"/>
              <a:t>Xoffsetwrist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Ywrist</a:t>
            </a:r>
            <a:r>
              <a:rPr lang="en-US" dirty="0"/>
              <a:t> = Y - </a:t>
            </a:r>
            <a:r>
              <a:rPr lang="en-US" dirty="0" err="1"/>
              <a:t>Yoffsetwrist</a:t>
            </a:r>
            <a:r>
              <a:rPr lang="en-US" dirty="0"/>
              <a:t> - </a:t>
            </a:r>
            <a:r>
              <a:rPr lang="en-US" dirty="0" err="1"/>
              <a:t>BaseHeight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8" y="1853754"/>
            <a:ext cx="4355505" cy="427708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FC9D70A-17DD-4C52-8CFA-50A9C6636FEF}"/>
              </a:ext>
            </a:extLst>
          </p:cNvPr>
          <p:cNvSpPr/>
          <p:nvPr/>
        </p:nvSpPr>
        <p:spPr>
          <a:xfrm>
            <a:off x="10380618" y="2299063"/>
            <a:ext cx="1733006" cy="1062446"/>
          </a:xfrm>
          <a:prstGeom prst="wedgeRectCallout">
            <a:avLst>
              <a:gd name="adj1" fmla="val -33898"/>
              <a:gd name="adj2" fmla="val 7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X,Y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9F8B6978-2FA1-4086-9BEA-AF85AF6AEE92}"/>
              </a:ext>
            </a:extLst>
          </p:cNvPr>
          <p:cNvSpPr/>
          <p:nvPr/>
        </p:nvSpPr>
        <p:spPr>
          <a:xfrm>
            <a:off x="8455345" y="1557663"/>
            <a:ext cx="1733006" cy="1062446"/>
          </a:xfrm>
          <a:prstGeom prst="wedgeRectCallout">
            <a:avLst>
              <a:gd name="adj1" fmla="val -33395"/>
              <a:gd name="adj2" fmla="val 1043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Xwrist,Ywrist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91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07" y="804519"/>
            <a:ext cx="9733782" cy="1049235"/>
          </a:xfrm>
        </p:spPr>
        <p:txBody>
          <a:bodyPr/>
          <a:lstStyle/>
          <a:p>
            <a:r>
              <a:rPr lang="en-US" dirty="0"/>
              <a:t>Calculation of Shoulder to Wrist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/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 err="1"/>
              <a:t>Xwrist</a:t>
            </a:r>
            <a:r>
              <a:rPr lang="en-US" dirty="0"/>
              <a:t>, </a:t>
            </a:r>
            <a:r>
              <a:rPr lang="en-US" dirty="0" err="1"/>
              <a:t>Ywrist</a:t>
            </a:r>
            <a:endParaRPr lang="en-US" dirty="0"/>
          </a:p>
          <a:p>
            <a:r>
              <a:rPr lang="en-US" dirty="0"/>
              <a:t>Solve for Shoulder to Wrist Distance</a:t>
            </a:r>
          </a:p>
          <a:p>
            <a:pPr lvl="1"/>
            <a:r>
              <a:rPr lang="en-US" dirty="0" err="1"/>
              <a:t>SWdistance</a:t>
            </a:r>
            <a:r>
              <a:rPr lang="en-US" dirty="0"/>
              <a:t> = SQRT(Xwrist</a:t>
            </a:r>
            <a:r>
              <a:rPr lang="en-US" baseline="30000" dirty="0"/>
              <a:t>2</a:t>
            </a:r>
            <a:r>
              <a:rPr lang="en-US" dirty="0"/>
              <a:t>+Ywrist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8" y="1853754"/>
            <a:ext cx="4355505" cy="427708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FC9D70A-17DD-4C52-8CFA-50A9C6636FEF}"/>
              </a:ext>
            </a:extLst>
          </p:cNvPr>
          <p:cNvSpPr/>
          <p:nvPr/>
        </p:nvSpPr>
        <p:spPr>
          <a:xfrm>
            <a:off x="8583640" y="1654776"/>
            <a:ext cx="1733006" cy="1062446"/>
          </a:xfrm>
          <a:prstGeom prst="wedgeRectCallout">
            <a:avLst>
              <a:gd name="adj1" fmla="val -33898"/>
              <a:gd name="adj2" fmla="val 7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Xwrist,Ywrist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8464732" y="3204754"/>
            <a:ext cx="226422" cy="18984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36C5E2-896E-431C-9C51-4DBEBF5C2A1E}"/>
              </a:ext>
            </a:extLst>
          </p:cNvPr>
          <p:cNvCxnSpPr>
            <a:cxnSpLocks/>
          </p:cNvCxnSpPr>
          <p:nvPr/>
        </p:nvCxnSpPr>
        <p:spPr>
          <a:xfrm flipH="1">
            <a:off x="8724673" y="3142548"/>
            <a:ext cx="1" cy="196067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13710E-540D-4899-936B-45794910DA34}"/>
              </a:ext>
            </a:extLst>
          </p:cNvPr>
          <p:cNvCxnSpPr>
            <a:cxnSpLocks/>
          </p:cNvCxnSpPr>
          <p:nvPr/>
        </p:nvCxnSpPr>
        <p:spPr>
          <a:xfrm flipH="1">
            <a:off x="8464732" y="5124848"/>
            <a:ext cx="5399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8FD1BF2-7CA3-4C6E-BD16-8562FF1F9EA0}"/>
              </a:ext>
            </a:extLst>
          </p:cNvPr>
          <p:cNvSpPr/>
          <p:nvPr/>
        </p:nvSpPr>
        <p:spPr>
          <a:xfrm>
            <a:off x="6193137" y="2105131"/>
            <a:ext cx="1733006" cy="1062446"/>
          </a:xfrm>
          <a:prstGeom prst="wedgeRectCallout">
            <a:avLst>
              <a:gd name="adj1" fmla="val 81177"/>
              <a:gd name="adj2" fmla="val 1264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Shoulder to Wrist distance</a:t>
            </a:r>
          </a:p>
        </p:txBody>
      </p:sp>
    </p:spTree>
    <p:extLst>
      <p:ext uri="{BB962C8B-B14F-4D97-AF65-F5344CB8AC3E}">
        <p14:creationId xmlns:p14="http://schemas.microsoft.com/office/powerpoint/2010/main" val="2277485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Shoulder  to Wrist Angle</a:t>
            </a:r>
            <a:br>
              <a:rPr lang="en-US" dirty="0"/>
            </a:br>
            <a:r>
              <a:rPr lang="en-US" dirty="0"/>
              <a:t>With respect to 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/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 err="1"/>
              <a:t>Xwrist</a:t>
            </a:r>
            <a:r>
              <a:rPr lang="en-US" dirty="0"/>
              <a:t>, </a:t>
            </a:r>
            <a:r>
              <a:rPr lang="en-US" dirty="0" err="1"/>
              <a:t>Ywrist</a:t>
            </a:r>
            <a:endParaRPr lang="en-US" dirty="0"/>
          </a:p>
          <a:p>
            <a:pPr lvl="1"/>
            <a:r>
              <a:rPr lang="en-US" dirty="0"/>
              <a:t>Shoulder to Wrist Distance ( </a:t>
            </a:r>
            <a:r>
              <a:rPr lang="en-US" dirty="0" err="1"/>
              <a:t>SWdistance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Solve for Shoulder to Wrist Angle</a:t>
            </a:r>
          </a:p>
          <a:p>
            <a:pPr lvl="1"/>
            <a:r>
              <a:rPr lang="en-US" dirty="0"/>
              <a:t>A1 = ATAN2(</a:t>
            </a:r>
            <a:r>
              <a:rPr lang="en-US" dirty="0" err="1"/>
              <a:t>Xwrist</a:t>
            </a:r>
            <a:r>
              <a:rPr lang="en-US" dirty="0"/>
              <a:t>, </a:t>
            </a:r>
            <a:r>
              <a:rPr lang="en-US" dirty="0" err="1"/>
              <a:t>Ywrist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189" y="1853754"/>
            <a:ext cx="4355505" cy="4277080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FC9D70A-17DD-4C52-8CFA-50A9C6636FEF}"/>
              </a:ext>
            </a:extLst>
          </p:cNvPr>
          <p:cNvSpPr/>
          <p:nvPr/>
        </p:nvSpPr>
        <p:spPr>
          <a:xfrm>
            <a:off x="8583640" y="1654776"/>
            <a:ext cx="1733006" cy="1062446"/>
          </a:xfrm>
          <a:prstGeom prst="wedgeRectCallout">
            <a:avLst>
              <a:gd name="adj1" fmla="val -33898"/>
              <a:gd name="adj2" fmla="val 772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Xwrist,Ywrist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F0B13-DFD6-4DF8-A0C9-AE58EA140362}"/>
              </a:ext>
            </a:extLst>
          </p:cNvPr>
          <p:cNvCxnSpPr>
            <a:cxnSpLocks/>
          </p:cNvCxnSpPr>
          <p:nvPr/>
        </p:nvCxnSpPr>
        <p:spPr>
          <a:xfrm flipH="1">
            <a:off x="8464733" y="5103224"/>
            <a:ext cx="16023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8464732" y="3204754"/>
            <a:ext cx="226422" cy="18984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D092ADD9-DB06-4850-8BE5-A911F430A7AF}"/>
              </a:ext>
            </a:extLst>
          </p:cNvPr>
          <p:cNvSpPr/>
          <p:nvPr/>
        </p:nvSpPr>
        <p:spPr>
          <a:xfrm>
            <a:off x="8120741" y="4551946"/>
            <a:ext cx="914400" cy="914400"/>
          </a:xfrm>
          <a:prstGeom prst="arc">
            <a:avLst>
              <a:gd name="adj1" fmla="val 16301829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182A42C0-5640-423B-87E6-FA83C3A64EB1}"/>
              </a:ext>
            </a:extLst>
          </p:cNvPr>
          <p:cNvSpPr/>
          <p:nvPr/>
        </p:nvSpPr>
        <p:spPr>
          <a:xfrm>
            <a:off x="6411586" y="2040915"/>
            <a:ext cx="1733006" cy="1062446"/>
          </a:xfrm>
          <a:prstGeom prst="wedgeRectCallout">
            <a:avLst>
              <a:gd name="adj1" fmla="val 72635"/>
              <a:gd name="adj2" fmla="val 1444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SWdistance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7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DF9B4-CEDF-49D2-B71C-9CC9F8E04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 of Cosines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A55CB-D571-404F-BA14-07D08CB3F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656792" cy="3450613"/>
          </a:xfrm>
        </p:spPr>
        <p:txBody>
          <a:bodyPr/>
          <a:lstStyle/>
          <a:p>
            <a:r>
              <a:rPr lang="en-US" dirty="0"/>
              <a:t>Law of Cosines used for computing the third side of a triangle when two sides and their enclosed angle are known</a:t>
            </a:r>
          </a:p>
          <a:p>
            <a:r>
              <a:rPr lang="en-US" dirty="0"/>
              <a:t>c</a:t>
            </a:r>
            <a:r>
              <a:rPr lang="en-US" baseline="30000" dirty="0"/>
              <a:t>2</a:t>
            </a:r>
            <a:r>
              <a:rPr lang="en-US" dirty="0"/>
              <a:t> = 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– 2ab cos C </a:t>
            </a:r>
          </a:p>
          <a:p>
            <a:r>
              <a:rPr lang="en-US" dirty="0" err="1"/>
              <a:t>cosC</a:t>
            </a:r>
            <a:r>
              <a:rPr lang="en-US" dirty="0"/>
              <a:t>= (-c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)/2ab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042BB-82FF-43F3-AFB3-CC6CAD6B6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8371" y="1935072"/>
            <a:ext cx="4948747" cy="306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Shoulder  to Elbow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>
            <a:normAutofit/>
          </a:bodyPr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Wrist  Shoulder Distance (</a:t>
            </a:r>
            <a:r>
              <a:rPr lang="en-US" dirty="0" err="1"/>
              <a:t>SWdistance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Wrist to Elbow Distance (constant)</a:t>
            </a:r>
          </a:p>
          <a:p>
            <a:pPr lvl="1"/>
            <a:r>
              <a:rPr lang="en-US" dirty="0"/>
              <a:t>Elbow to Shoulder Distance (constant)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Solve for </a:t>
            </a:r>
            <a:r>
              <a:rPr lang="en-US" dirty="0" err="1"/>
              <a:t>WristAngles</a:t>
            </a:r>
            <a:endParaRPr lang="en-US" dirty="0"/>
          </a:p>
          <a:p>
            <a:pPr lvl="1"/>
            <a:r>
              <a:rPr lang="en-US" dirty="0" err="1"/>
              <a:t>Acos</a:t>
            </a:r>
            <a:r>
              <a:rPr lang="en-US" dirty="0"/>
              <a:t>(</a:t>
            </a:r>
            <a:r>
              <a:rPr lang="en-US" dirty="0" err="1"/>
              <a:t>cosC</a:t>
            </a:r>
            <a:r>
              <a:rPr lang="en-US" dirty="0"/>
              <a:t>)= </a:t>
            </a:r>
            <a:r>
              <a:rPr lang="en-US" dirty="0" err="1"/>
              <a:t>Acos</a:t>
            </a:r>
            <a:r>
              <a:rPr lang="en-US" dirty="0"/>
              <a:t>((-c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)/2ab)</a:t>
            </a:r>
          </a:p>
          <a:p>
            <a:pPr lvl="1"/>
            <a:r>
              <a:rPr lang="en-US" dirty="0"/>
              <a:t>A2=C= ACOS((-c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dirty="0"/>
              <a:t> + b</a:t>
            </a:r>
            <a:r>
              <a:rPr lang="en-US" baseline="30000" dirty="0"/>
              <a:t>2</a:t>
            </a:r>
            <a:r>
              <a:rPr lang="en-US" dirty="0"/>
              <a:t> )/2ab)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27" y="1980614"/>
            <a:ext cx="4355505" cy="4277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F0B13-DFD6-4DF8-A0C9-AE58EA140362}"/>
              </a:ext>
            </a:extLst>
          </p:cNvPr>
          <p:cNvCxnSpPr>
            <a:cxnSpLocks/>
          </p:cNvCxnSpPr>
          <p:nvPr/>
        </p:nvCxnSpPr>
        <p:spPr>
          <a:xfrm flipH="1">
            <a:off x="8597361" y="3299424"/>
            <a:ext cx="1358537" cy="7924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9718830" y="3369488"/>
            <a:ext cx="262794" cy="18919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4BFC8CA-12B4-4746-A7FF-B17312F61445}"/>
              </a:ext>
            </a:extLst>
          </p:cNvPr>
          <p:cNvSpPr/>
          <p:nvPr/>
        </p:nvSpPr>
        <p:spPr>
          <a:xfrm rot="18270101">
            <a:off x="9104184" y="4470719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86809-724D-4E85-9499-6694B49A4E5A}"/>
              </a:ext>
            </a:extLst>
          </p:cNvPr>
          <p:cNvCxnSpPr>
            <a:cxnSpLocks/>
          </p:cNvCxnSpPr>
          <p:nvPr/>
        </p:nvCxnSpPr>
        <p:spPr>
          <a:xfrm>
            <a:off x="8595427" y="4119154"/>
            <a:ext cx="1156910" cy="1185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4F57E8-16A3-4424-9FFC-F135B30D8233}"/>
              </a:ext>
            </a:extLst>
          </p:cNvPr>
          <p:cNvSpPr txBox="1"/>
          <p:nvPr/>
        </p:nvSpPr>
        <p:spPr>
          <a:xfrm>
            <a:off x="8856617" y="3369488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8552C-C95C-4280-9857-A35DA504C352}"/>
              </a:ext>
            </a:extLst>
          </p:cNvPr>
          <p:cNvSpPr txBox="1"/>
          <p:nvPr/>
        </p:nvSpPr>
        <p:spPr>
          <a:xfrm>
            <a:off x="8578717" y="4763339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49913-2EFD-43E5-9C12-13B2A61016D0}"/>
              </a:ext>
            </a:extLst>
          </p:cNvPr>
          <p:cNvSpPr txBox="1"/>
          <p:nvPr/>
        </p:nvSpPr>
        <p:spPr>
          <a:xfrm>
            <a:off x="9958209" y="4161968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97D56-F048-48CF-AA57-1806BC77DAF3}"/>
              </a:ext>
            </a:extLst>
          </p:cNvPr>
          <p:cNvSpPr txBox="1"/>
          <p:nvPr/>
        </p:nvSpPr>
        <p:spPr>
          <a:xfrm>
            <a:off x="9422332" y="4462893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41146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Shoulder 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>
            <a:normAutofit/>
          </a:bodyPr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Shoulder to Wrist angle (A1)</a:t>
            </a:r>
          </a:p>
          <a:p>
            <a:pPr lvl="1"/>
            <a:r>
              <a:rPr lang="en-US" dirty="0"/>
              <a:t>Wrist to Elbow angle (A2)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Solve for Shoulder Angle</a:t>
            </a:r>
          </a:p>
          <a:p>
            <a:pPr lvl="1"/>
            <a:r>
              <a:rPr lang="en-US" dirty="0"/>
              <a:t>Shoulder Angle = A1 + A2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27" y="1980614"/>
            <a:ext cx="4355505" cy="4277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F0B13-DFD6-4DF8-A0C9-AE58EA140362}"/>
              </a:ext>
            </a:extLst>
          </p:cNvPr>
          <p:cNvCxnSpPr>
            <a:cxnSpLocks/>
          </p:cNvCxnSpPr>
          <p:nvPr/>
        </p:nvCxnSpPr>
        <p:spPr>
          <a:xfrm flipH="1">
            <a:off x="9752338" y="5273102"/>
            <a:ext cx="1386634" cy="14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9718830" y="3369488"/>
            <a:ext cx="262794" cy="18919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4BFC8CA-12B4-4746-A7FF-B17312F61445}"/>
              </a:ext>
            </a:extLst>
          </p:cNvPr>
          <p:cNvSpPr/>
          <p:nvPr/>
        </p:nvSpPr>
        <p:spPr>
          <a:xfrm rot="18270101">
            <a:off x="9104184" y="4470719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86809-724D-4E85-9499-6694B49A4E5A}"/>
              </a:ext>
            </a:extLst>
          </p:cNvPr>
          <p:cNvCxnSpPr>
            <a:cxnSpLocks/>
          </p:cNvCxnSpPr>
          <p:nvPr/>
        </p:nvCxnSpPr>
        <p:spPr>
          <a:xfrm>
            <a:off x="8595427" y="4119154"/>
            <a:ext cx="1156910" cy="1185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4F57E8-16A3-4424-9FFC-F135B30D8233}"/>
              </a:ext>
            </a:extLst>
          </p:cNvPr>
          <p:cNvSpPr txBox="1"/>
          <p:nvPr/>
        </p:nvSpPr>
        <p:spPr>
          <a:xfrm>
            <a:off x="8856617" y="3369488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8552C-C95C-4280-9857-A35DA504C352}"/>
              </a:ext>
            </a:extLst>
          </p:cNvPr>
          <p:cNvSpPr txBox="1"/>
          <p:nvPr/>
        </p:nvSpPr>
        <p:spPr>
          <a:xfrm>
            <a:off x="6914606" y="4763339"/>
            <a:ext cx="19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Shoulder 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49913-2EFD-43E5-9C12-13B2A61016D0}"/>
              </a:ext>
            </a:extLst>
          </p:cNvPr>
          <p:cNvSpPr txBox="1"/>
          <p:nvPr/>
        </p:nvSpPr>
        <p:spPr>
          <a:xfrm>
            <a:off x="10184147" y="4550852"/>
            <a:ext cx="5906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97D56-F048-48CF-AA57-1806BC77DAF3}"/>
              </a:ext>
            </a:extLst>
          </p:cNvPr>
          <p:cNvSpPr txBox="1"/>
          <p:nvPr/>
        </p:nvSpPr>
        <p:spPr>
          <a:xfrm>
            <a:off x="9358146" y="4104928"/>
            <a:ext cx="5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5890E3C-A856-4219-B192-88F55D33E515}"/>
              </a:ext>
            </a:extLst>
          </p:cNvPr>
          <p:cNvSpPr/>
          <p:nvPr/>
        </p:nvSpPr>
        <p:spPr>
          <a:xfrm rot="21392794">
            <a:off x="9379254" y="4872244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C991070-922E-4436-934A-A945FAE824AC}"/>
              </a:ext>
            </a:extLst>
          </p:cNvPr>
          <p:cNvSpPr/>
          <p:nvPr/>
        </p:nvSpPr>
        <p:spPr>
          <a:xfrm rot="13928534">
            <a:off x="8883757" y="4552396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4A4DD7-BA28-4B65-897C-FBD8B75AB6C2}"/>
              </a:ext>
            </a:extLst>
          </p:cNvPr>
          <p:cNvCxnSpPr>
            <a:cxnSpLocks/>
          </p:cNvCxnSpPr>
          <p:nvPr/>
        </p:nvCxnSpPr>
        <p:spPr>
          <a:xfrm flipH="1">
            <a:off x="8344418" y="5280687"/>
            <a:ext cx="1386634" cy="14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8989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Elbow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>
            <a:normAutofit/>
          </a:bodyPr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Wrist  Shoulder Distance (</a:t>
            </a:r>
            <a:r>
              <a:rPr lang="en-US" dirty="0" err="1"/>
              <a:t>SWdistance</a:t>
            </a:r>
            <a:r>
              <a:rPr lang="en-US" dirty="0"/>
              <a:t>) (b)</a:t>
            </a:r>
          </a:p>
          <a:p>
            <a:pPr lvl="1"/>
            <a:r>
              <a:rPr lang="en-US" dirty="0"/>
              <a:t>Wrist to Elbow Distance (constant) (c) </a:t>
            </a:r>
          </a:p>
          <a:p>
            <a:pPr lvl="1"/>
            <a:r>
              <a:rPr lang="en-US" dirty="0"/>
              <a:t>Elbow to Shoulder Distance (constant) (a)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Solve for </a:t>
            </a:r>
            <a:r>
              <a:rPr lang="en-US" dirty="0" err="1"/>
              <a:t>WristAngles</a:t>
            </a:r>
            <a:endParaRPr lang="en-US" dirty="0"/>
          </a:p>
          <a:p>
            <a:pPr lvl="1"/>
            <a:r>
              <a:rPr lang="en-US" dirty="0" err="1"/>
              <a:t>Acos</a:t>
            </a:r>
            <a:r>
              <a:rPr lang="en-US" dirty="0"/>
              <a:t>(</a:t>
            </a:r>
            <a:r>
              <a:rPr lang="en-US" dirty="0" err="1"/>
              <a:t>cosB</a:t>
            </a:r>
            <a:r>
              <a:rPr lang="en-US" dirty="0"/>
              <a:t>)= </a:t>
            </a:r>
            <a:r>
              <a:rPr lang="en-US" dirty="0" err="1"/>
              <a:t>Acos</a:t>
            </a:r>
            <a:r>
              <a:rPr lang="en-US" dirty="0"/>
              <a:t>(( c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dirty="0"/>
              <a:t> - b</a:t>
            </a:r>
            <a:r>
              <a:rPr lang="en-US" baseline="30000" dirty="0"/>
              <a:t>2</a:t>
            </a:r>
            <a:r>
              <a:rPr lang="en-US" dirty="0"/>
              <a:t> )/2ab)</a:t>
            </a:r>
          </a:p>
          <a:p>
            <a:pPr lvl="1"/>
            <a:r>
              <a:rPr lang="en-US" dirty="0"/>
              <a:t>Elbow Angle =B= ACOS(( c</a:t>
            </a:r>
            <a:r>
              <a:rPr lang="en-US" baseline="30000" dirty="0"/>
              <a:t>2</a:t>
            </a:r>
            <a:r>
              <a:rPr lang="en-US" dirty="0"/>
              <a:t> + a</a:t>
            </a:r>
            <a:r>
              <a:rPr lang="en-US" baseline="30000" dirty="0"/>
              <a:t>2</a:t>
            </a:r>
            <a:r>
              <a:rPr lang="en-US" dirty="0"/>
              <a:t> - b</a:t>
            </a:r>
            <a:r>
              <a:rPr lang="en-US" baseline="30000" dirty="0"/>
              <a:t>2</a:t>
            </a:r>
            <a:r>
              <a:rPr lang="en-US" dirty="0"/>
              <a:t> )/2ab)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27" y="1980614"/>
            <a:ext cx="4355505" cy="4277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F0B13-DFD6-4DF8-A0C9-AE58EA140362}"/>
              </a:ext>
            </a:extLst>
          </p:cNvPr>
          <p:cNvCxnSpPr>
            <a:cxnSpLocks/>
          </p:cNvCxnSpPr>
          <p:nvPr/>
        </p:nvCxnSpPr>
        <p:spPr>
          <a:xfrm flipH="1">
            <a:off x="8597361" y="3299424"/>
            <a:ext cx="1358537" cy="79248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9718830" y="3369488"/>
            <a:ext cx="262794" cy="189196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4BFC8CA-12B4-4746-A7FF-B17312F61445}"/>
              </a:ext>
            </a:extLst>
          </p:cNvPr>
          <p:cNvSpPr/>
          <p:nvPr/>
        </p:nvSpPr>
        <p:spPr>
          <a:xfrm rot="4252312">
            <a:off x="8294973" y="3514790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86809-724D-4E85-9499-6694B49A4E5A}"/>
              </a:ext>
            </a:extLst>
          </p:cNvPr>
          <p:cNvCxnSpPr>
            <a:cxnSpLocks/>
          </p:cNvCxnSpPr>
          <p:nvPr/>
        </p:nvCxnSpPr>
        <p:spPr>
          <a:xfrm>
            <a:off x="8595427" y="4119154"/>
            <a:ext cx="1156910" cy="1185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4F57E8-16A3-4424-9FFC-F135B30D8233}"/>
              </a:ext>
            </a:extLst>
          </p:cNvPr>
          <p:cNvSpPr txBox="1"/>
          <p:nvPr/>
        </p:nvSpPr>
        <p:spPr>
          <a:xfrm>
            <a:off x="8952619" y="3210597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8552C-C95C-4280-9857-A35DA504C352}"/>
              </a:ext>
            </a:extLst>
          </p:cNvPr>
          <p:cNvSpPr txBox="1"/>
          <p:nvPr/>
        </p:nvSpPr>
        <p:spPr>
          <a:xfrm>
            <a:off x="8578717" y="4763339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49913-2EFD-43E5-9C12-13B2A61016D0}"/>
              </a:ext>
            </a:extLst>
          </p:cNvPr>
          <p:cNvSpPr txBox="1"/>
          <p:nvPr/>
        </p:nvSpPr>
        <p:spPr>
          <a:xfrm>
            <a:off x="9958209" y="4161968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97D56-F048-48CF-AA57-1806BC77DAF3}"/>
              </a:ext>
            </a:extLst>
          </p:cNvPr>
          <p:cNvSpPr txBox="1"/>
          <p:nvPr/>
        </p:nvSpPr>
        <p:spPr>
          <a:xfrm>
            <a:off x="9190833" y="3955903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215787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D431-9691-45C0-9366-F61FF47B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Wrist 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7CEAE-02C8-4B8E-A093-CC9AE6C7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303" y="2015732"/>
            <a:ext cx="10645551" cy="3450613"/>
          </a:xfrm>
        </p:spPr>
        <p:txBody>
          <a:bodyPr>
            <a:normAutofit/>
          </a:bodyPr>
          <a:lstStyle/>
          <a:p>
            <a:r>
              <a:rPr lang="en-US" dirty="0"/>
              <a:t>What we know:</a:t>
            </a:r>
          </a:p>
          <a:p>
            <a:pPr lvl="1"/>
            <a:r>
              <a:rPr lang="en-US" dirty="0"/>
              <a:t>Shoulder Angle</a:t>
            </a:r>
          </a:p>
          <a:p>
            <a:pPr lvl="1"/>
            <a:r>
              <a:rPr lang="en-US" dirty="0"/>
              <a:t>Elbow angle</a:t>
            </a:r>
          </a:p>
          <a:p>
            <a:pPr lvl="1"/>
            <a:r>
              <a:rPr lang="en-US" dirty="0"/>
              <a:t>Gripper Angle</a:t>
            </a:r>
          </a:p>
          <a:p>
            <a:r>
              <a:rPr lang="en-US" dirty="0"/>
              <a:t>Solve for Wrist Angle</a:t>
            </a:r>
          </a:p>
          <a:p>
            <a:pPr lvl="1"/>
            <a:r>
              <a:rPr lang="en-US" dirty="0"/>
              <a:t>Wrist Angle = Gripper Angle– Elbow Angle – Shoulder Angle 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96015-4D31-4C7C-9622-9AF6B8AE0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527" y="1980614"/>
            <a:ext cx="4355505" cy="427708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4F0B13-DFD6-4DF8-A0C9-AE58EA140362}"/>
              </a:ext>
            </a:extLst>
          </p:cNvPr>
          <p:cNvCxnSpPr>
            <a:cxnSpLocks/>
          </p:cNvCxnSpPr>
          <p:nvPr/>
        </p:nvCxnSpPr>
        <p:spPr>
          <a:xfrm flipH="1" flipV="1">
            <a:off x="9954859" y="3326674"/>
            <a:ext cx="1958467" cy="52251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911263-02C0-4FD3-8228-EA739F05C836}"/>
              </a:ext>
            </a:extLst>
          </p:cNvPr>
          <p:cNvCxnSpPr>
            <a:cxnSpLocks/>
          </p:cNvCxnSpPr>
          <p:nvPr/>
        </p:nvCxnSpPr>
        <p:spPr>
          <a:xfrm flipH="1">
            <a:off x="8603509" y="3326674"/>
            <a:ext cx="1386197" cy="77297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rc 12">
            <a:extLst>
              <a:ext uri="{FF2B5EF4-FFF2-40B4-BE49-F238E27FC236}">
                <a16:creationId xmlns:a16="http://schemas.microsoft.com/office/drawing/2014/main" id="{E4BFC8CA-12B4-4746-A7FF-B17312F61445}"/>
              </a:ext>
            </a:extLst>
          </p:cNvPr>
          <p:cNvSpPr/>
          <p:nvPr/>
        </p:nvSpPr>
        <p:spPr>
          <a:xfrm rot="18270101">
            <a:off x="9104184" y="4470719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86809-724D-4E85-9499-6694B49A4E5A}"/>
              </a:ext>
            </a:extLst>
          </p:cNvPr>
          <p:cNvCxnSpPr>
            <a:cxnSpLocks/>
          </p:cNvCxnSpPr>
          <p:nvPr/>
        </p:nvCxnSpPr>
        <p:spPr>
          <a:xfrm>
            <a:off x="8595427" y="4119154"/>
            <a:ext cx="1156910" cy="11851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C4F57E8-16A3-4424-9FFC-F135B30D8233}"/>
              </a:ext>
            </a:extLst>
          </p:cNvPr>
          <p:cNvSpPr txBox="1"/>
          <p:nvPr/>
        </p:nvSpPr>
        <p:spPr>
          <a:xfrm>
            <a:off x="8856617" y="3369488"/>
            <a:ext cx="262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A8552C-C95C-4280-9857-A35DA504C352}"/>
              </a:ext>
            </a:extLst>
          </p:cNvPr>
          <p:cNvSpPr txBox="1"/>
          <p:nvPr/>
        </p:nvSpPr>
        <p:spPr>
          <a:xfrm>
            <a:off x="6914606" y="4763339"/>
            <a:ext cx="1926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Shoulder angle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249913-2EFD-43E5-9C12-13B2A61016D0}"/>
              </a:ext>
            </a:extLst>
          </p:cNvPr>
          <p:cNvSpPr txBox="1"/>
          <p:nvPr/>
        </p:nvSpPr>
        <p:spPr>
          <a:xfrm>
            <a:off x="10208753" y="4725643"/>
            <a:ext cx="17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Gripper Angle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B97D56-F048-48CF-AA57-1806BC77DAF3}"/>
              </a:ext>
            </a:extLst>
          </p:cNvPr>
          <p:cNvSpPr txBox="1"/>
          <p:nvPr/>
        </p:nvSpPr>
        <p:spPr>
          <a:xfrm>
            <a:off x="9358146" y="4104928"/>
            <a:ext cx="596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5890E3C-A856-4219-B192-88F55D33E515}"/>
              </a:ext>
            </a:extLst>
          </p:cNvPr>
          <p:cNvSpPr/>
          <p:nvPr/>
        </p:nvSpPr>
        <p:spPr>
          <a:xfrm rot="5638204">
            <a:off x="9497659" y="3035531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BC991070-922E-4436-934A-A945FAE824AC}"/>
              </a:ext>
            </a:extLst>
          </p:cNvPr>
          <p:cNvSpPr/>
          <p:nvPr/>
        </p:nvSpPr>
        <p:spPr>
          <a:xfrm rot="13928534">
            <a:off x="8883757" y="4552396"/>
            <a:ext cx="914400" cy="914400"/>
          </a:xfrm>
          <a:prstGeom prst="arc">
            <a:avLst>
              <a:gd name="adj1" fmla="val 15969896"/>
              <a:gd name="adj2" fmla="val 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04A4DD7-BA28-4B65-897C-FBD8B75AB6C2}"/>
              </a:ext>
            </a:extLst>
          </p:cNvPr>
          <p:cNvCxnSpPr>
            <a:cxnSpLocks/>
          </p:cNvCxnSpPr>
          <p:nvPr/>
        </p:nvCxnSpPr>
        <p:spPr>
          <a:xfrm flipH="1">
            <a:off x="8331426" y="5305681"/>
            <a:ext cx="1386634" cy="14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454F72D-DAF3-4533-A56C-5BCFA1708B20}"/>
              </a:ext>
            </a:extLst>
          </p:cNvPr>
          <p:cNvSpPr txBox="1"/>
          <p:nvPr/>
        </p:nvSpPr>
        <p:spPr>
          <a:xfrm>
            <a:off x="8691153" y="2575024"/>
            <a:ext cx="1740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Wrist Angle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DD96BF-4981-40DE-8196-C17933BBD22F}"/>
              </a:ext>
            </a:extLst>
          </p:cNvPr>
          <p:cNvCxnSpPr>
            <a:cxnSpLocks/>
          </p:cNvCxnSpPr>
          <p:nvPr/>
        </p:nvCxnSpPr>
        <p:spPr>
          <a:xfrm flipH="1">
            <a:off x="9989706" y="3847741"/>
            <a:ext cx="19236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01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8136-BF2E-4BFC-9525-B6E234221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Robot Arm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1880-B6A8-4FA6-8C4B-A26951B96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Press Handicap Access Buttons to Open Doors</a:t>
            </a:r>
          </a:p>
          <a:p>
            <a:r>
              <a:rPr lang="en-US" dirty="0"/>
              <a:t>Press Elevator Summons Buttons</a:t>
            </a:r>
          </a:p>
          <a:p>
            <a:r>
              <a:rPr lang="en-US" dirty="0"/>
              <a:t>Press Elevator Floor Buttons </a:t>
            </a:r>
          </a:p>
        </p:txBody>
      </p:sp>
    </p:spTree>
    <p:extLst>
      <p:ext uri="{BB962C8B-B14F-4D97-AF65-F5344CB8AC3E}">
        <p14:creationId xmlns:p14="http://schemas.microsoft.com/office/powerpoint/2010/main" val="3700029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5AF4-4C94-41A4-BF64-F52DC43A1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8DFDB-1A41-48AC-B495-FBE59A126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the Servos center is at 90degrees, offsets must be added to the angles</a:t>
            </a:r>
          </a:p>
        </p:txBody>
      </p:sp>
    </p:spTree>
    <p:extLst>
      <p:ext uri="{BB962C8B-B14F-4D97-AF65-F5344CB8AC3E}">
        <p14:creationId xmlns:p14="http://schemas.microsoft.com/office/powerpoint/2010/main" val="2029899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58CA-2BEE-4EE0-9A48-F89511F9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Spreadsheet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6FDF34-4218-4F43-9DEF-B59CF2175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499" y="2098504"/>
            <a:ext cx="11481001" cy="328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53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C5FA-B462-49F9-93D3-A09B375E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6E9B7-1D6E-4158-9844-45DDE09C8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8C2A3-6C80-4264-8BCA-10091B595B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595"/>
          <a:stretch/>
        </p:blipFill>
        <p:spPr>
          <a:xfrm>
            <a:off x="4672491" y="1946842"/>
            <a:ext cx="3161449" cy="3948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8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D76E-FE1B-4FF1-971D-E5184AD5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Servo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918BC-1CD2-4B2F-85FF-DBC5E6F2F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Precise position control</a:t>
            </a:r>
          </a:p>
          <a:p>
            <a:r>
              <a:rPr lang="en-US" dirty="0"/>
              <a:t>0-180 Degree Rotation</a:t>
            </a:r>
          </a:p>
          <a:p>
            <a:r>
              <a:rPr lang="en-US" dirty="0"/>
              <a:t>Feedback Control</a:t>
            </a:r>
          </a:p>
          <a:p>
            <a:r>
              <a:rPr lang="en-US" dirty="0"/>
              <a:t>3 Wire Interface  (Power, Ground, Angle [PWM])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3765E-A1DC-475D-B3E4-C0063D49F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5151" y="461146"/>
            <a:ext cx="1076325" cy="10763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2C5328-8C16-4CF2-926A-DD4FB9B41A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554" y="2280285"/>
            <a:ext cx="240030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9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B16BB-FA2D-40B3-A66F-AEA31F2E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Arm Servo Joints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7129A-D82A-40D2-85AD-A4B2CCC9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434" y="2015732"/>
            <a:ext cx="6215524" cy="3450613"/>
          </a:xfrm>
        </p:spPr>
        <p:txBody>
          <a:bodyPr/>
          <a:lstStyle/>
          <a:p>
            <a:r>
              <a:rPr lang="en-US" dirty="0"/>
              <a:t>Base Servo Rotates Z axis</a:t>
            </a:r>
          </a:p>
          <a:p>
            <a:r>
              <a:rPr lang="en-US" dirty="0"/>
              <a:t>Hand Servo Rotates the Gripper around its center line</a:t>
            </a:r>
          </a:p>
          <a:p>
            <a:r>
              <a:rPr lang="en-US" dirty="0"/>
              <a:t>Grip Servo Opens and Closes the Grip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0E72F0-A32F-4171-9F9C-5E5CF1682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9957" y="1061948"/>
            <a:ext cx="5090601" cy="499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482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5C8D-065E-436D-9036-50A8F0A9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Range of Motion</a:t>
            </a:r>
            <a:br>
              <a:rPr lang="en-US" dirty="0"/>
            </a:br>
            <a:r>
              <a:rPr lang="en-US" dirty="0"/>
              <a:t>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9C97-C73D-4C08-B5CF-D882A7F2D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E12D11-8A60-4998-93AF-04D862B5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93" y="2441237"/>
            <a:ext cx="1466357" cy="32945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07DEFD-A69C-437E-8D06-523342D0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842" y="3136178"/>
            <a:ext cx="2696100" cy="259960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C0E93E9-A9F5-4CA5-A463-B9E32302C1BC}"/>
              </a:ext>
            </a:extLst>
          </p:cNvPr>
          <p:cNvCxnSpPr/>
          <p:nvPr/>
        </p:nvCxnSpPr>
        <p:spPr>
          <a:xfrm>
            <a:off x="2669449" y="5114803"/>
            <a:ext cx="0" cy="581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27EA665-CAFD-4811-8884-C3B2B3B2130B}"/>
              </a:ext>
            </a:extLst>
          </p:cNvPr>
          <p:cNvCxnSpPr>
            <a:cxnSpLocks/>
          </p:cNvCxnSpPr>
          <p:nvPr/>
        </p:nvCxnSpPr>
        <p:spPr>
          <a:xfrm flipV="1">
            <a:off x="2669449" y="4669033"/>
            <a:ext cx="0" cy="445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6618C7A-F4B9-4535-B805-86DA4E967A56}"/>
              </a:ext>
            </a:extLst>
          </p:cNvPr>
          <p:cNvCxnSpPr>
            <a:cxnSpLocks/>
          </p:cNvCxnSpPr>
          <p:nvPr/>
        </p:nvCxnSpPr>
        <p:spPr>
          <a:xfrm>
            <a:off x="2669449" y="5114803"/>
            <a:ext cx="4762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D19C05D-6BD5-43FD-9F03-A85B695D15EA}"/>
              </a:ext>
            </a:extLst>
          </p:cNvPr>
          <p:cNvSpPr txBox="1"/>
          <p:nvPr/>
        </p:nvSpPr>
        <p:spPr>
          <a:xfrm>
            <a:off x="3155991" y="4991692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90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AD54D7-842F-4080-A778-DDBB2F95B5F7}"/>
              </a:ext>
            </a:extLst>
          </p:cNvPr>
          <p:cNvSpPr txBox="1"/>
          <p:nvPr/>
        </p:nvSpPr>
        <p:spPr>
          <a:xfrm>
            <a:off x="2505619" y="4435419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180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4BF8BF-93BD-4711-BDFA-F3E111F5BB4B}"/>
              </a:ext>
            </a:extLst>
          </p:cNvPr>
          <p:cNvSpPr txBox="1"/>
          <p:nvPr/>
        </p:nvSpPr>
        <p:spPr>
          <a:xfrm>
            <a:off x="2728505" y="5486410"/>
            <a:ext cx="4171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DFFA05C-149A-4770-8384-2A1AD14FA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942" y="2922756"/>
            <a:ext cx="3038475" cy="28098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9785884-9D60-4C86-B782-525153B407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3417" y="3000529"/>
            <a:ext cx="33623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5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8EFD-633D-40F0-97E6-0F3B3800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DefiZnition</a:t>
            </a:r>
            <a:r>
              <a:rPr lang="en-US" dirty="0"/>
              <a:t> of Arm space</a:t>
            </a:r>
            <a:br>
              <a:rPr lang="en-US" dirty="0"/>
            </a:br>
            <a:r>
              <a:rPr lang="en-US" dirty="0"/>
              <a:t>Z Axis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4C34-AC7B-4A28-B345-157BB2A89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 Axis is centered on the base axis</a:t>
            </a:r>
          </a:p>
          <a:p>
            <a:r>
              <a:rPr lang="en-US" dirty="0"/>
              <a:t>Z axis is referenced in degrees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E283C1-9C66-406D-989D-15EDC3F2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037" y="2267066"/>
            <a:ext cx="1466357" cy="3294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068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78EFD-633D-40F0-97E6-0F3B38000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Arm space</a:t>
            </a:r>
            <a:br>
              <a:rPr lang="en-US" dirty="0"/>
            </a:br>
            <a:r>
              <a:rPr lang="en-US" dirty="0"/>
              <a:t>X and 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CE4C34-AC7B-4A28-B345-157BB2A89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11" y="2015732"/>
            <a:ext cx="10332043" cy="3450613"/>
          </a:xfrm>
        </p:spPr>
        <p:txBody>
          <a:bodyPr/>
          <a:lstStyle/>
          <a:p>
            <a:r>
              <a:rPr lang="en-US" dirty="0"/>
              <a:t>X axis is distance away from base center point</a:t>
            </a:r>
          </a:p>
          <a:p>
            <a:r>
              <a:rPr lang="en-US" dirty="0"/>
              <a:t>Y axis is Hight from base (positive and negative)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FB1222-F4BD-44F4-BFC1-9CB249C6F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89" y="1853754"/>
            <a:ext cx="4082850" cy="4009334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B1D497D-22E0-4677-9D75-2963A04801B5}"/>
              </a:ext>
            </a:extLst>
          </p:cNvPr>
          <p:cNvCxnSpPr/>
          <p:nvPr/>
        </p:nvCxnSpPr>
        <p:spPr>
          <a:xfrm>
            <a:off x="9161417" y="5643154"/>
            <a:ext cx="115824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BCF895-D701-411F-84BD-8D8B51634C3B}"/>
              </a:ext>
            </a:extLst>
          </p:cNvPr>
          <p:cNvCxnSpPr>
            <a:cxnSpLocks/>
          </p:cNvCxnSpPr>
          <p:nvPr/>
        </p:nvCxnSpPr>
        <p:spPr>
          <a:xfrm flipV="1">
            <a:off x="9183188" y="4454434"/>
            <a:ext cx="0" cy="11887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0808A78-7164-4035-9766-F4E28F1A3324}"/>
              </a:ext>
            </a:extLst>
          </p:cNvPr>
          <p:cNvSpPr txBox="1"/>
          <p:nvPr/>
        </p:nvSpPr>
        <p:spPr>
          <a:xfrm>
            <a:off x="8987245" y="4108060"/>
            <a:ext cx="56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B5AD78-651A-4D7B-B25E-B62728B78F71}"/>
              </a:ext>
            </a:extLst>
          </p:cNvPr>
          <p:cNvSpPr txBox="1"/>
          <p:nvPr/>
        </p:nvSpPr>
        <p:spPr>
          <a:xfrm>
            <a:off x="9944482" y="5152957"/>
            <a:ext cx="566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417528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01935-EAE5-49C3-B6C5-776FF512B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Calculation of Joint angles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0B1B7-38EB-484D-B09F-AD1AD0079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777" y="2015732"/>
            <a:ext cx="10062077" cy="3450613"/>
          </a:xfrm>
        </p:spPr>
        <p:txBody>
          <a:bodyPr/>
          <a:lstStyle/>
          <a:p>
            <a:r>
              <a:rPr lang="en-US" dirty="0"/>
              <a:t>Kinematics Calculations give you a point for the tip of the gripper based on the joint angles</a:t>
            </a:r>
          </a:p>
          <a:p>
            <a:r>
              <a:rPr lang="en-US" dirty="0"/>
              <a:t>Reverse Kinematics give you the joint angles, based on the point of the tip of the gripper</a:t>
            </a:r>
          </a:p>
          <a:p>
            <a:endParaRPr lang="en-US" dirty="0"/>
          </a:p>
          <a:p>
            <a:r>
              <a:rPr lang="en-US" dirty="0"/>
              <a:t>Simplifying assumptions:</a:t>
            </a:r>
          </a:p>
          <a:p>
            <a:pPr lvl="1"/>
            <a:r>
              <a:rPr lang="en-US" dirty="0"/>
              <a:t>The gripper angle is defined with the end point (zero = parallel with ground)</a:t>
            </a:r>
          </a:p>
          <a:p>
            <a:pPr lvl="1"/>
            <a:r>
              <a:rPr lang="en-US" dirty="0"/>
              <a:t>The base angle calculation is left to the student</a:t>
            </a:r>
          </a:p>
        </p:txBody>
      </p:sp>
    </p:spTree>
    <p:extLst>
      <p:ext uri="{BB962C8B-B14F-4D97-AF65-F5344CB8AC3E}">
        <p14:creationId xmlns:p14="http://schemas.microsoft.com/office/powerpoint/2010/main" val="1470338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5F157-5B43-41EA-BA71-808CD376A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Kinematics Calculation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F193-ABC4-4C1B-8A96-AE250F3E55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755" y="2015732"/>
            <a:ext cx="10898100" cy="3450613"/>
          </a:xfrm>
        </p:spPr>
        <p:txBody>
          <a:bodyPr>
            <a:normAutofit/>
          </a:bodyPr>
          <a:lstStyle/>
          <a:p>
            <a:r>
              <a:rPr lang="en-US" dirty="0"/>
              <a:t>Inputs:</a:t>
            </a:r>
          </a:p>
          <a:p>
            <a:pPr lvl="1"/>
            <a:r>
              <a:rPr lang="en-US" dirty="0"/>
              <a:t>Desired Gripper tip point X,Y (given)</a:t>
            </a:r>
          </a:p>
          <a:p>
            <a:pPr lvl="1"/>
            <a:r>
              <a:rPr lang="en-US" dirty="0"/>
              <a:t>Base Angle (easy to calculate)</a:t>
            </a:r>
          </a:p>
          <a:p>
            <a:pPr lvl="1"/>
            <a:r>
              <a:rPr lang="en-US" dirty="0"/>
              <a:t>Height of base (</a:t>
            </a:r>
            <a:r>
              <a:rPr lang="en-US" b="1" dirty="0">
                <a:solidFill>
                  <a:srgbClr val="00B050"/>
                </a:solidFill>
              </a:rPr>
              <a:t>constant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 of tibia (shoulder to elbow) (</a:t>
            </a:r>
            <a:r>
              <a:rPr lang="en-US" b="1" dirty="0">
                <a:solidFill>
                  <a:srgbClr val="00B050"/>
                </a:solidFill>
              </a:rPr>
              <a:t>constant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 of forearm (elbow to wrist) (</a:t>
            </a:r>
            <a:r>
              <a:rPr lang="en-US" b="1" dirty="0">
                <a:solidFill>
                  <a:srgbClr val="00B050"/>
                </a:solidFill>
              </a:rPr>
              <a:t>constant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Length of gripper (wrist to Gripper tip point) (</a:t>
            </a:r>
            <a:r>
              <a:rPr lang="en-US" b="1" dirty="0">
                <a:solidFill>
                  <a:srgbClr val="00B050"/>
                </a:solidFill>
              </a:rPr>
              <a:t>constant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Angle of Gripper to ground (given)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B2635-57A0-40DD-8423-DCC2E7DA9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867" y="1853754"/>
            <a:ext cx="4682899" cy="423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6282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3996</TotalTime>
  <Words>700</Words>
  <Application>Microsoft Office PowerPoint</Application>
  <PresentationFormat>Widescreen</PresentationFormat>
  <Paragraphs>143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Servo Robot Arm</vt:lpstr>
      <vt:lpstr>Existing Robot Arm Goal</vt:lpstr>
      <vt:lpstr>What is a Servo</vt:lpstr>
      <vt:lpstr>The Arm Servo Joints</vt:lpstr>
      <vt:lpstr>Range of Motion Base</vt:lpstr>
      <vt:lpstr>DefiZnition of Arm space Z Axis</vt:lpstr>
      <vt:lpstr>Definition of Arm space X and Y</vt:lpstr>
      <vt:lpstr>Calculation of Joint angles</vt:lpstr>
      <vt:lpstr>Reverse Kinematics Calculation Inputs</vt:lpstr>
      <vt:lpstr>Reverse Kinematics Calculation Outputs</vt:lpstr>
      <vt:lpstr>Wrist Location Offset from Tip</vt:lpstr>
      <vt:lpstr>Wrist Location</vt:lpstr>
      <vt:lpstr>Calculation of Shoulder to Wrist Distance</vt:lpstr>
      <vt:lpstr>Calculation of Shoulder  to Wrist Angle With respect to ground</vt:lpstr>
      <vt:lpstr>Law of Cosines</vt:lpstr>
      <vt:lpstr>Calculation of Shoulder  to Elbow Angle</vt:lpstr>
      <vt:lpstr>Calculation of Shoulder  Angle</vt:lpstr>
      <vt:lpstr>Calculation of Elbow Angle</vt:lpstr>
      <vt:lpstr>Calculation of Wrist Angle</vt:lpstr>
      <vt:lpstr>Offsets</vt:lpstr>
      <vt:lpstr>Spreadsheet</vt:lpstr>
      <vt:lpstr>Simulation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Servo Robot Arm</dc:title>
  <dc:creator>Charlie Squires</dc:creator>
  <cp:lastModifiedBy>Charlie Squires</cp:lastModifiedBy>
  <cp:revision>32</cp:revision>
  <cp:lastPrinted>2019-02-12T13:02:59Z</cp:lastPrinted>
  <dcterms:created xsi:type="dcterms:W3CDTF">2019-02-08T21:04:33Z</dcterms:created>
  <dcterms:modified xsi:type="dcterms:W3CDTF">2019-02-12T15:31:08Z</dcterms:modified>
</cp:coreProperties>
</file>