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67" r:id="rId4"/>
    <p:sldId id="286" r:id="rId5"/>
    <p:sldId id="280" r:id="rId6"/>
    <p:sldId id="287" r:id="rId7"/>
    <p:sldId id="268" r:id="rId8"/>
    <p:sldId id="281" r:id="rId9"/>
    <p:sldId id="283" r:id="rId10"/>
    <p:sldId id="282" r:id="rId11"/>
    <p:sldId id="284" r:id="rId12"/>
    <p:sldId id="285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63" r:id="rId23"/>
    <p:sldId id="271" r:id="rId24"/>
    <p:sldId id="272" r:id="rId25"/>
    <p:sldId id="273" r:id="rId26"/>
    <p:sldId id="274" r:id="rId27"/>
    <p:sldId id="275" r:id="rId28"/>
    <p:sldId id="277" r:id="rId29"/>
    <p:sldId id="278" r:id="rId30"/>
    <p:sldId id="279" r:id="rId31"/>
    <p:sldId id="276" r:id="rId32"/>
    <p:sldId id="266" r:id="rId3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91" autoAdjust="0"/>
  </p:normalViewPr>
  <p:slideViewPr>
    <p:cSldViewPr>
      <p:cViewPr varScale="1">
        <p:scale>
          <a:sx n="65" d="100"/>
          <a:sy n="65" d="100"/>
        </p:scale>
        <p:origin x="858" y="6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6/2/2019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6/2/2019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/>
              <a:t>Logistic Regression, Gaussian Discriminant Analysis, Quadratic Discriminant Analysis, and SVM</a:t>
            </a:r>
          </a:p>
          <a:p>
            <a:r>
              <a:rPr lang="vi-VN"/>
              <a:t>3M chứng khoán trong 15 năm (2008-2013)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vi-VN" smtClean="0"/>
              <a:t>27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51973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Dự đoán kết quả của ngày hôm sau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vi-VN" smtClean="0"/>
              <a:t>30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37124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6/2/2019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6/2/2019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6/2/2019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6/2/2019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6/2/2019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6/2/2019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6/2/2019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6/2/2019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6/2/2019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6/2/2019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AFE8FB1-0A7A-443E-AAF7-31D4FA1AA312}" type="datetimeFigureOut">
              <a:rPr lang="en-US" smtClean="0"/>
              <a:pPr/>
              <a:t>6/2/2019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Predicting the direction of stock market prices using random forest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5860" y="4941168"/>
            <a:ext cx="9144000" cy="1491952"/>
          </a:xfrm>
        </p:spPr>
        <p:txBody>
          <a:bodyPr>
            <a:normAutofit fontScale="92500" lnSpcReduction="20000"/>
          </a:bodyPr>
          <a:lstStyle/>
          <a:p>
            <a:pPr algn="r">
              <a:lnSpc>
                <a:spcPct val="160000"/>
              </a:lnSpc>
            </a:pPr>
            <a:r>
              <a:rPr lang="en-US" b="1"/>
              <a:t>Ng</a:t>
            </a:r>
            <a:r>
              <a:rPr lang="vi-VN" b="1"/>
              <a:t>ười hướng dẫn: TS. Nguyễn Chí Thiện</a:t>
            </a:r>
          </a:p>
          <a:p>
            <a:pPr algn="r">
              <a:lnSpc>
                <a:spcPct val="160000"/>
              </a:lnSpc>
            </a:pPr>
            <a:r>
              <a:rPr lang="vi-VN" b="1"/>
              <a:t>Người thực hiện: Dung Cẩm Quang – 186005002</a:t>
            </a:r>
          </a:p>
          <a:p>
            <a:pPr algn="r">
              <a:lnSpc>
                <a:spcPct val="160000"/>
              </a:lnSpc>
            </a:pPr>
            <a:r>
              <a:rPr lang="vi-VN" b="1"/>
              <a:t>Taymany Bounnhalith – 176005003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CÁC ĐẶC TR</a:t>
            </a:r>
            <a:r>
              <a:rPr lang="vi-VN" b="1"/>
              <a:t>Ư</a:t>
            </a:r>
            <a:r>
              <a:rPr lang="en-US" b="1"/>
              <a:t>NG Đ</a:t>
            </a:r>
            <a:r>
              <a:rPr lang="vi-VN" b="1"/>
              <a:t>ƯỢC SỬ DỤNG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101691" y="2319054"/>
            <a:ext cx="4992721" cy="28201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/>
              <a:t>Moving Average Convergence </a:t>
            </a:r>
            <a:r>
              <a:rPr lang="vi-VN" sz="2800" b="1"/>
              <a:t>Divergence</a:t>
            </a:r>
            <a:r>
              <a:rPr lang="en-US" sz="2800" b="1"/>
              <a:t> (</a:t>
            </a:r>
            <a:r>
              <a:rPr lang="vi-VN" sz="2800" b="1"/>
              <a:t>MACD</a:t>
            </a:r>
            <a:r>
              <a:rPr lang="en-US" sz="2800" b="1"/>
              <a:t>)</a:t>
            </a:r>
          </a:p>
          <a:p>
            <a:pPr marL="0" indent="0">
              <a:buNone/>
            </a:pPr>
            <a:r>
              <a:rPr lang="en-US" sz="2800"/>
              <a:t>Khi MACD trên đ</a:t>
            </a:r>
            <a:r>
              <a:rPr lang="vi-VN" sz="2800"/>
              <a:t>ư</a:t>
            </a:r>
            <a:r>
              <a:rPr lang="en-US" sz="2800"/>
              <a:t>ờng Signal Line là dấu hiệu bán, d</a:t>
            </a:r>
            <a:r>
              <a:rPr lang="vi-VN" sz="2800"/>
              <a:t>ưới đường Signal Line là dấu hiệu mua.</a:t>
            </a:r>
            <a:endParaRPr lang="en-US" sz="28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74FE3C-5F22-42D7-894E-79B725AFB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492" y="2852936"/>
            <a:ext cx="4771429" cy="1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615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CÁC ĐẶC TR</a:t>
            </a:r>
            <a:r>
              <a:rPr lang="vi-VN" b="1"/>
              <a:t>Ư</a:t>
            </a:r>
            <a:r>
              <a:rPr lang="en-US" b="1"/>
              <a:t>NG Đ</a:t>
            </a:r>
            <a:r>
              <a:rPr lang="vi-VN" b="1"/>
              <a:t>ƯỢC SỬ DỤNG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966470" y="2729054"/>
            <a:ext cx="4992721" cy="1956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/>
              <a:t>Price Rate of Change</a:t>
            </a:r>
          </a:p>
          <a:p>
            <a:pPr marL="0" indent="0">
              <a:buNone/>
            </a:pPr>
            <a:r>
              <a:rPr lang="vi-VN" sz="2800"/>
              <a:t>Thể hiện sự liên quan giữa giá đóng sàn và giá của n ngày trước đó.</a:t>
            </a:r>
            <a:endParaRPr lang="en-US" sz="28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3DFF57-35A7-4362-A5FF-19AA31FE9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814" y="3068960"/>
            <a:ext cx="5248198" cy="127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42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CÁC ĐẶC TR</a:t>
            </a:r>
            <a:r>
              <a:rPr lang="vi-VN" b="1"/>
              <a:t>Ư</a:t>
            </a:r>
            <a:r>
              <a:rPr lang="en-US" b="1"/>
              <a:t>NG Đ</a:t>
            </a:r>
            <a:r>
              <a:rPr lang="vi-VN" b="1"/>
              <a:t>ƯỢC SỬ DỤNG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3619" y="2891400"/>
            <a:ext cx="4992721" cy="1956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/>
              <a:t>On Balance Volume</a:t>
            </a:r>
          </a:p>
          <a:p>
            <a:pPr marL="0" indent="0">
              <a:buNone/>
            </a:pPr>
            <a:r>
              <a:rPr lang="en-US" sz="2800"/>
              <a:t>Dùng để </a:t>
            </a:r>
            <a:r>
              <a:rPr lang="vi-VN" sz="2800"/>
              <a:t>xác nhận xu hướng của chứng khoán và tìm các điểm khả năng đảo chiều giá.</a:t>
            </a:r>
            <a:endParaRPr lang="en-US" sz="28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54288B-1CA4-4287-B8EC-DF07C3BA4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340" y="3284984"/>
            <a:ext cx="6506987" cy="116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07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623AEC-3A87-4F6F-8BB5-03CBCF462C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vi-VN" sz="3200"/>
                  <a:t>Ta có tập </a:t>
                </a:r>
                <a14:m>
                  <m:oMath xmlns:m="http://schemas.openxmlformats.org/officeDocument/2006/math">
                    <m:r>
                      <a:rPr lang="vi-VN" sz="32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vi-VN" sz="32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vi-VN" sz="3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vi-VN" sz="3200" i="1">
                            <a:latin typeface="Cambria Math" panose="02040503050406030204" pitchFamily="18" charset="0"/>
                          </a:rPr>
                          <m:t>{(</m:t>
                        </m:r>
                        <m:sSub>
                          <m:sSubPr>
                            <m:ctrlPr>
                              <a:rPr lang="vi-V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vi-VN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vi-VN" sz="3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vi-V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vi-VN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vi-VN" sz="3200" i="1">
                            <a:latin typeface="Cambria Math" panose="02040503050406030204" pitchFamily="18" charset="0"/>
                          </a:rPr>
                          <m:t>)}</m:t>
                        </m:r>
                      </m:e>
                      <m:sub>
                        <m:r>
                          <a:rPr lang="vi-VN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vi-VN" sz="3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vi-V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vi-VN" sz="3200"/>
                  <a:t> chứa n điểm dữ liệu với mỗi tập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vi-VN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vi-VN" sz="3200"/>
                  <a:t> là d chiều</a:t>
                </a:r>
              </a:p>
              <a:p>
                <a:r>
                  <a:rPr lang="vi-VN" sz="3200"/>
                  <a:t>Các node quyết định đường đi của cây quyết định dựa vào ngưỡng k. Ví dụ: RSI &lt; 80 thì chọn node nào ? RSI &gt; 20 thì chọn node nào ?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3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vi-VN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sz="3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3200" i="1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pt-BR" sz="32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pt-BR" sz="3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32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pt-BR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vi-VN" sz="3200"/>
                  <a:t> đại diện cho cây quyết định k với mô hình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vi-VN" sz="3200"/>
                  <a:t> được chọn từ mô hình ngẫu nhiên </a:t>
                </a:r>
                <a14:m>
                  <m:oMath xmlns:m="http://schemas.openxmlformats.org/officeDocument/2006/math">
                    <m:r>
                      <a:rPr lang="pt-BR" sz="32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vi-VN" sz="3200"/>
                  <a:t>. Kết quả của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3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vi-VN" sz="3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sz="3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3200" i="1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pt-BR" sz="32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pt-BR" sz="3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32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vi-VN" sz="3200"/>
                  <a:t>  là </a:t>
                </a:r>
                <a14:m>
                  <m:oMath xmlns:m="http://schemas.openxmlformats.org/officeDocument/2006/math">
                    <m:r>
                      <a:rPr lang="vi-VN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vi-V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vi-VN" sz="320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623AEC-3A87-4F6F-8BB5-03CBCF462C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33" t="-314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97331836-B007-4BCE-9A24-2E56A5C0E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b="1"/>
              <a:t>MỘT SỐ ĐỊNH NGHĨA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6410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RANDOM FOREST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623AEC-3A87-4F6F-8BB5-03CBCF462C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vi-VN" sz="3200"/>
                  <a:t>Random forest là tập hợp các cây quyết định được xây dựng bằng cách lấy ngẫu nhiên </a:t>
                </a:r>
                <a14:m>
                  <m:oMath xmlns:m="http://schemas.openxmlformats.org/officeDocument/2006/math">
                    <m:r>
                      <a:rPr lang="vi-VN" sz="32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vi-VN" sz="32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vi-VN" sz="3200"/>
                  <a:t> thuộc tính từ tập </a:t>
                </a:r>
                <a14:m>
                  <m:oMath xmlns:m="http://schemas.openxmlformats.org/officeDocument/2006/math">
                    <m:r>
                      <a:rPr lang="vi-VN" sz="32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vi-VN" sz="3200"/>
                  <a:t> thuộc tính ban đầu.</a:t>
                </a:r>
              </a:p>
              <a:p>
                <a:r>
                  <a:rPr lang="vi-VN" sz="3200"/>
                  <a:t>Để xây dựng gốc, nút, lá của cây quyết định ta cần đo mức độ chứa thông tin của từng thuộc tính so với các thuộc tính còn lại.</a:t>
                </a:r>
              </a:p>
              <a:p>
                <a:r>
                  <a:rPr lang="vi-VN" sz="3200"/>
                  <a:t>Mức độ chứa thông tin (information gain) được tính bằng độ hỗn loạn thông tin trong thuộc tính đó (entropy).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623AEC-3A87-4F6F-8BB5-03CBCF462C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33" t="-4143" r="-10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652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RANDOM FOREST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623AEC-3A87-4F6F-8BB5-03CBCF462C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2414" y="1905000"/>
                <a:ext cx="9144000" cy="4267200"/>
              </a:xfrm>
            </p:spPr>
            <p:txBody>
              <a:bodyPr>
                <a:normAutofit/>
              </a:bodyPr>
              <a:lstStyle/>
              <a:p>
                <a:r>
                  <a:rPr lang="vi-VN" sz="3200"/>
                  <a:t>Tác giả bài báo đề xuất 2 cách tính entropy</a:t>
                </a:r>
              </a:p>
              <a:p>
                <a:r>
                  <a:rPr lang="vi-VN" sz="3200"/>
                  <a:t>Gini impurity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32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vi-V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vi-VN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vi-VN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vi-VN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vi-V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vi-V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vi-VN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vi-V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sz="3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vi-VN" sz="3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vi-V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vi-VN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vi-VN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vi-VN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vi-VN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vi-VN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vi-V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vi-VN" sz="3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vi-VN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vi-VN" sz="3200"/>
              </a:p>
              <a:p>
                <a:r>
                  <a:rPr lang="vi-VN" sz="3200"/>
                  <a:t>Shannon Entropy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vi-VN" sz="32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vi-V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3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vi-VN" sz="3200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vi-VN" sz="3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vi-VN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vi-VN" sz="3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vi-VN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vi-VN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vi-VN" sz="3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r>
                          <a:rPr lang="vi-VN" sz="3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vi-VN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sz="3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vi-VN" sz="32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vi-VN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vi-VN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vi-VN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3200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vi-VN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</m:oMath>
                </a14:m>
                <a:r>
                  <a:rPr lang="vi-VN" sz="3200"/>
                  <a:t>(</a:t>
                </a:r>
                <a14:m>
                  <m:oMath xmlns:m="http://schemas.openxmlformats.org/officeDocument/2006/math">
                    <m:r>
                      <a:rPr lang="vi-VN" sz="3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vi-V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32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vi-VN" sz="32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vi-V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vi-VN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vi-VN" sz="3200"/>
                  <a:t>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623AEC-3A87-4F6F-8BB5-03CBCF462C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2414" y="1905000"/>
                <a:ext cx="9144000" cy="4267200"/>
              </a:xfrm>
              <a:blipFill>
                <a:blip r:embed="rId2"/>
                <a:stretch>
                  <a:fillRect l="-1533" t="-300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925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RANDOM FOREST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623AEC-3A87-4F6F-8BB5-03CBCF462C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2414" y="1905000"/>
                <a:ext cx="9144000" cy="4267200"/>
              </a:xfrm>
            </p:spPr>
            <p:txBody>
              <a:bodyPr>
                <a:normAutofit/>
              </a:bodyPr>
              <a:lstStyle/>
              <a:p>
                <a:r>
                  <a:rPr lang="vi-VN" sz="3200"/>
                  <a:t>Information Gain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vi-V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vi-V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vi-V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vi-V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vi-V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vi-V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vi-V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vi-V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vi-V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vi-V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vi-V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vi-VN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vi-VN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  <m:r>
                      <a:rPr lang="vi-V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vi-VN" sz="320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vi-V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vi-VN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vi-VN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vi-V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vi-V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vi-VN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e>
                    </m:d>
                  </m:oMath>
                </a14:m>
                <a:endParaRPr lang="vi-VN" sz="3200"/>
              </a:p>
              <a:p>
                <a:r>
                  <a:rPr lang="vi-VN" sz="3200"/>
                  <a:t>Với </a:t>
                </a:r>
                <a14:m>
                  <m:oMath xmlns:m="http://schemas.openxmlformats.org/officeDocument/2006/math">
                    <m:r>
                      <a:rPr lang="vi-VN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vi-V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vi-VN" sz="3200"/>
                  <a:t> là một trong hai hàm entropy bên trên.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vi-V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vi-VN" sz="3200"/>
                  <a:t> là tỉ lệ từ nút N đi sang nút bên trái.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vi-V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vi-VN" sz="3200"/>
                  <a:t> là tỉ lệ từ nút N đi sang nút bên phải.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623AEC-3A87-4F6F-8BB5-03CBCF462C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2414" y="1905000"/>
                <a:ext cx="9144000" cy="4267200"/>
              </a:xfrm>
              <a:blipFill>
                <a:blip r:embed="rId2"/>
                <a:stretch>
                  <a:fillRect l="-1533" t="-3000" r="-13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5564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RANDOM FOREST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23AEC-3A87-4F6F-8BB5-03CBCF462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884" y="1700808"/>
            <a:ext cx="9144000" cy="4267200"/>
          </a:xfrm>
        </p:spPr>
        <p:txBody>
          <a:bodyPr>
            <a:normAutofit/>
          </a:bodyPr>
          <a:lstStyle/>
          <a:p>
            <a:r>
              <a:rPr lang="vi-VN" sz="3200"/>
              <a:t>Mã giả</a:t>
            </a:r>
          </a:p>
          <a:p>
            <a:pPr marL="0" indent="0">
              <a:buNone/>
            </a:pPr>
            <a:endParaRPr lang="vi-VN" sz="32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EAB9D9-6F30-4057-934C-C266E0E34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876" y="2345267"/>
            <a:ext cx="10057143" cy="4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513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RANDOM FOREST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23AEC-3A87-4F6F-8BB5-03CBCF462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902" y="2564904"/>
            <a:ext cx="4032450" cy="33123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3200"/>
              <a:t>Tác giả thực nghiệm một bộ thuộc tính, với 1 cây quyết định cho kết quả giá giảm nhưng với rừng 29 cây thì kết quả kết luận giá tăng.</a:t>
            </a:r>
          </a:p>
          <a:p>
            <a:pPr marL="0" indent="0">
              <a:buNone/>
            </a:pPr>
            <a:endParaRPr lang="vi-VN" sz="3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F6E719-E7A9-4E97-8B6E-C8A0AD6A1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352" y="1670016"/>
            <a:ext cx="7428571" cy="5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48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ĐỘ LỖI OOB (Out-Of-Bag) VÀ SỰ HỘI TỤ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3FD7B9-C55C-4545-8949-A3B20D55D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4" y="1700808"/>
            <a:ext cx="9650363" cy="501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84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MỤC LỤC</a:t>
            </a:r>
            <a:endParaRPr lang="en-US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/>
              <a:t>Giới thiệu bài toán</a:t>
            </a:r>
            <a:endParaRPr lang="en-US" sz="3600" b="1" dirty="0"/>
          </a:p>
          <a:p>
            <a:r>
              <a:rPr lang="en-US" sz="3600" b="1"/>
              <a:t>Các đặc tr</a:t>
            </a:r>
            <a:r>
              <a:rPr lang="vi-VN" sz="3600" b="1"/>
              <a:t>ư</a:t>
            </a:r>
            <a:r>
              <a:rPr lang="en-US" sz="3600" b="1"/>
              <a:t>ng sử dụng trong bài báo</a:t>
            </a:r>
            <a:endParaRPr lang="en-US" sz="3600" b="1" dirty="0"/>
          </a:p>
          <a:p>
            <a:r>
              <a:rPr lang="en-US" sz="3600" b="1"/>
              <a:t>Random Forest</a:t>
            </a:r>
          </a:p>
          <a:p>
            <a:r>
              <a:rPr lang="en-US" sz="3600" b="1"/>
              <a:t>Độ lỗi OOB và tính hội tụ</a:t>
            </a:r>
          </a:p>
          <a:p>
            <a:r>
              <a:rPr lang="en-US" sz="3600" b="1"/>
              <a:t>Đóng góp của mô hình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ĐỘ LỖI OOB (Out-Of-Bag) VÀ SỰ HỘI TỤ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623AEC-3A87-4F6F-8BB5-03CBCF462C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3812" y="1905000"/>
                <a:ext cx="10945216" cy="4267200"/>
              </a:xfrm>
            </p:spPr>
            <p:txBody>
              <a:bodyPr>
                <a:normAutofit/>
              </a:bodyPr>
              <a:lstStyle/>
              <a:p>
                <a:r>
                  <a:rPr lang="vi-VN" sz="3200"/>
                  <a:t>Xác suất biên của random forest: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3200" i="1">
                              <a:latin typeface="Cambria Math" panose="02040503050406030204" pitchFamily="18" charset="0"/>
                            </a:rPr>
                            <m:t>𝑚𝑎𝑟𝑔𝑖𝑛</m:t>
                          </m:r>
                        </m:e>
                        <m:sub>
                          <m:r>
                            <a:rPr lang="vi-VN" sz="3200" b="0" i="1" smtClean="0">
                              <a:latin typeface="Cambria Math" panose="02040503050406030204" pitchFamily="18" charset="0"/>
                            </a:rPr>
                            <m:t>𝑅𝐹</m:t>
                          </m:r>
                        </m:sub>
                      </m:sSub>
                      <m:d>
                        <m:dPr>
                          <m:ctrlPr>
                            <a:rPr lang="vi-V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vi-VN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vi-VN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vi-V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vi-V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vi-V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vi-V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3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vi-V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vi-V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vi-VN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vi-VN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vi-VN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vi-V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32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vi-VN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vi-V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vi-V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vi-V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vi-V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vi-VN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3200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vi-VN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vi-VN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vi-VN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vi-VN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vi-VN" sz="3200"/>
              </a:p>
              <a:p>
                <a:r>
                  <a:rPr lang="vi-VN" sz="3200"/>
                  <a:t>Độ lớn của một mô hình forest là kì vọng của giá trị biên: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vi-V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vi-V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3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vi-VN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vi-VN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vi-VN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vi-VN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3200" b="0" i="1" smtClean="0">
                              <a:latin typeface="Cambria Math" panose="02040503050406030204" pitchFamily="18" charset="0"/>
                            </a:rPr>
                            <m:t>𝑚𝑎𝑟𝑔𝑖𝑛</m:t>
                          </m:r>
                        </m:e>
                        <m:sub>
                          <m:r>
                            <a:rPr lang="vi-VN" sz="3200" b="0" i="1" smtClean="0">
                              <a:latin typeface="Cambria Math" panose="02040503050406030204" pitchFamily="18" charset="0"/>
                            </a:rPr>
                            <m:t>𝑅𝐹</m:t>
                          </m:r>
                        </m:sub>
                      </m:sSub>
                      <m:r>
                        <a:rPr lang="vi-VN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vi-VN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vi-VN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vi-VN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vi-VN" sz="32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vi-VN" sz="3200"/>
              </a:p>
              <a:p>
                <a:r>
                  <a:rPr lang="vi-VN" sz="3200"/>
                  <a:t>Độ lỗi biên sẽ là: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vi-VN" sz="3600" b="0" i="1" smtClean="0">
                        <a:latin typeface="Cambria Math" panose="02040503050406030204" pitchFamily="18" charset="0"/>
                      </a:rPr>
                      <m:t>𝐸𝑟𝑟𝑜𝑟</m:t>
                    </m:r>
                    <m:r>
                      <a:rPr lang="vi-VN" sz="3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vi-VN" sz="36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3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vi-VN" sz="3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vi-VN" sz="3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vi-VN" sz="36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vi-VN" sz="3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vi-V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3600" i="1">
                            <a:latin typeface="Cambria Math" panose="02040503050406030204" pitchFamily="18" charset="0"/>
                          </a:rPr>
                          <m:t>𝑚𝑎𝑟𝑔𝑖𝑛</m:t>
                        </m:r>
                      </m:e>
                      <m:sub>
                        <m:r>
                          <a:rPr lang="vi-VN" sz="3600" i="1">
                            <a:latin typeface="Cambria Math" panose="02040503050406030204" pitchFamily="18" charset="0"/>
                          </a:rPr>
                          <m:t>𝑅𝐹</m:t>
                        </m:r>
                      </m:sub>
                    </m:sSub>
                    <m:d>
                      <m:dPr>
                        <m:ctrlPr>
                          <a:rPr lang="vi-VN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3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vi-VN" sz="3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vi-VN" sz="3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vi-VN" sz="3600" b="0" i="1" smtClean="0">
                        <a:latin typeface="Cambria Math" panose="02040503050406030204" pitchFamily="18" charset="0"/>
                      </a:rPr>
                      <m:t>&lt;0)</m:t>
                    </m:r>
                    <m:r>
                      <a:rPr lang="vi-VN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vi-VN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vi-VN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𝑣𝑎𝑟</m:t>
                        </m:r>
                        <m:r>
                          <a:rPr lang="vi-VN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vi-VN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3600" i="1">
                                <a:latin typeface="Cambria Math" panose="02040503050406030204" pitchFamily="18" charset="0"/>
                              </a:rPr>
                              <m:t>𝑚𝑎𝑟𝑔𝑖𝑛</m:t>
                            </m:r>
                          </m:e>
                          <m:sub>
                            <m:r>
                              <a:rPr lang="vi-VN" sz="3600" i="1">
                                <a:latin typeface="Cambria Math" panose="02040503050406030204" pitchFamily="18" charset="0"/>
                              </a:rPr>
                              <m:t>𝑅𝐹</m:t>
                            </m:r>
                          </m:sub>
                        </m:sSub>
                        <m:d>
                          <m:dPr>
                            <m:ctrlPr>
                              <a:rPr lang="vi-VN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sz="3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vi-VN" sz="3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vi-VN" sz="3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vi-VN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vi-VN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vi-VN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vi-VN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vi-VN" sz="320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623AEC-3A87-4F6F-8BB5-03CBCF462C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3812" y="1905000"/>
                <a:ext cx="10945216" cy="4267200"/>
              </a:xfrm>
              <a:blipFill>
                <a:blip r:embed="rId2"/>
                <a:stretch>
                  <a:fillRect l="-1281" t="-300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208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ĐỘ LỖI OOB (Out-Of-Bag) VÀ SỰ HỘI TỤ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E2ECBC-D7AD-411A-A658-CF8796966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372" y="1694780"/>
            <a:ext cx="5782424" cy="488858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69517B4-E68C-4720-BE97-7C9F3B468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852" y="2482887"/>
            <a:ext cx="4032450" cy="3312368"/>
          </a:xfrm>
        </p:spPr>
        <p:txBody>
          <a:bodyPr>
            <a:normAutofit/>
          </a:bodyPr>
          <a:lstStyle/>
          <a:p>
            <a:r>
              <a:rPr lang="vi-VN" sz="3200"/>
              <a:t>Số lượng cây càng nhiều thì random forest càng hội tụ.</a:t>
            </a:r>
          </a:p>
          <a:p>
            <a:r>
              <a:rPr lang="vi-VN" sz="3200"/>
              <a:t>Mô hình này không bị overfitting.</a:t>
            </a:r>
          </a:p>
          <a:p>
            <a:pPr marL="0" indent="0">
              <a:buNone/>
            </a:pPr>
            <a:endParaRPr lang="vi-VN" sz="3200"/>
          </a:p>
        </p:txBody>
      </p:sp>
    </p:spTree>
    <p:extLst>
      <p:ext uri="{BB962C8B-B14F-4D97-AF65-F5344CB8AC3E}">
        <p14:creationId xmlns:p14="http://schemas.microsoft.com/office/powerpoint/2010/main" val="342056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KẾT QUẢ THỰC NGHIỆM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764" y="2552700"/>
            <a:ext cx="4896544" cy="2743200"/>
          </a:xfrm>
        </p:spPr>
        <p:txBody>
          <a:bodyPr anchor="t">
            <a:normAutofit fontScale="70000" lnSpcReduction="20000"/>
          </a:bodyPr>
          <a:lstStyle/>
          <a:p>
            <a:r>
              <a:rPr lang="en-US" sz="3600" b="1" i="1">
                <a:latin typeface="Cambria Math" panose="02040503050406030204" pitchFamily="18" charset="0"/>
              </a:rPr>
              <a:t>tp = Number of true positive values</a:t>
            </a:r>
          </a:p>
          <a:p>
            <a:r>
              <a:rPr lang="en-US" sz="3600" b="1" i="1">
                <a:latin typeface="Cambria Math" panose="02040503050406030204" pitchFamily="18" charset="0"/>
              </a:rPr>
              <a:t>tn = Number of true negative values</a:t>
            </a:r>
          </a:p>
          <a:p>
            <a:r>
              <a:rPr lang="en-US" sz="3600" b="1" i="1">
                <a:latin typeface="Cambria Math" panose="02040503050406030204" pitchFamily="18" charset="0"/>
              </a:rPr>
              <a:t>fp = Number of false positive values </a:t>
            </a:r>
          </a:p>
          <a:p>
            <a:r>
              <a:rPr lang="en-US" sz="3600" b="1" i="1">
                <a:latin typeface="Cambria Math" panose="02040503050406030204" pitchFamily="18" charset="0"/>
              </a:rPr>
              <a:t>fn = Number of false negative values</a:t>
            </a:r>
            <a:endParaRPr lang="en-US" sz="3600" b="1" i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726260" y="2082180"/>
                <a:ext cx="5669280" cy="3684240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US" sz="3600" b="1" i="1" smtClean="0">
                        <a:latin typeface="Cambria Math" panose="02040503050406030204" pitchFamily="18" charset="0"/>
                      </a:rPr>
                      <m:t>𝑨𝒄𝒄𝒖𝒓𝒂𝒄𝒚</m:t>
                    </m:r>
                    <m:r>
                      <a:rPr lang="en-US" sz="3600" b="1" i="1" smtClean="0">
                        <a:latin typeface="Cambria Math" panose="02040503050406030204" pitchFamily="18" charset="0"/>
                      </a:rPr>
                      <m:t> = </m:t>
                    </m:r>
                    <m:f>
                      <m:fPr>
                        <m:ctrlPr>
                          <a:rPr lang="en-US" sz="3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1" i="1" smtClean="0">
                            <a:latin typeface="Cambria Math" panose="02040503050406030204" pitchFamily="18" charset="0"/>
                          </a:rPr>
                          <m:t>𝒕𝒑</m:t>
                        </m:r>
                        <m:r>
                          <a:rPr lang="en-US" sz="36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600" b="1" i="1" smtClean="0">
                            <a:latin typeface="Cambria Math" panose="02040503050406030204" pitchFamily="18" charset="0"/>
                          </a:rPr>
                          <m:t>𝒕𝒏</m:t>
                        </m:r>
                      </m:num>
                      <m:den>
                        <m:r>
                          <a:rPr lang="en-US" sz="3600" b="1" i="1" smtClean="0">
                            <a:latin typeface="Cambria Math" panose="02040503050406030204" pitchFamily="18" charset="0"/>
                          </a:rPr>
                          <m:t>𝒕𝒑</m:t>
                        </m:r>
                        <m:r>
                          <a:rPr lang="en-US" sz="36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600" b="1" i="1" smtClean="0">
                            <a:latin typeface="Cambria Math" panose="02040503050406030204" pitchFamily="18" charset="0"/>
                          </a:rPr>
                          <m:t>𝒕𝒏</m:t>
                        </m:r>
                        <m:r>
                          <a:rPr lang="en-US" sz="36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600" b="1" i="1" smtClean="0">
                            <a:latin typeface="Cambria Math" panose="02040503050406030204" pitchFamily="18" charset="0"/>
                          </a:rPr>
                          <m:t>𝒇𝒑</m:t>
                        </m:r>
                        <m:r>
                          <a:rPr lang="en-US" sz="36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600" b="1" i="1" smtClean="0">
                            <a:latin typeface="Cambria Math" panose="02040503050406030204" pitchFamily="18" charset="0"/>
                          </a:rPr>
                          <m:t>𝒇𝒏</m:t>
                        </m:r>
                      </m:den>
                    </m:f>
                    <m:r>
                      <a:rPr lang="en-US" sz="36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3600" b="1"/>
              </a:p>
              <a:p>
                <a14:m>
                  <m:oMath xmlns:m="http://schemas.openxmlformats.org/officeDocument/2006/math">
                    <m:r>
                      <a:rPr lang="en-US" sz="3600" b="1" i="1" smtClean="0">
                        <a:latin typeface="Cambria Math" panose="02040503050406030204" pitchFamily="18" charset="0"/>
                      </a:rPr>
                      <m:t>𝑷𝒓𝒆𝒄𝒊𝒔𝒊𝒐𝒏</m:t>
                    </m:r>
                    <m:r>
                      <a:rPr lang="en-US" sz="3600" b="1" i="1" smtClean="0">
                        <a:latin typeface="Cambria Math" panose="02040503050406030204" pitchFamily="18" charset="0"/>
                      </a:rPr>
                      <m:t> = </m:t>
                    </m:r>
                    <m:f>
                      <m:fPr>
                        <m:ctrlPr>
                          <a:rPr lang="en-US" sz="36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𝒕𝒑</m:t>
                        </m:r>
                      </m:num>
                      <m:den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𝒕𝒑</m:t>
                        </m:r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𝒇𝒑</m:t>
                        </m:r>
                      </m:den>
                    </m:f>
                    <m:r>
                      <a:rPr lang="en-US" sz="36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3600" b="1"/>
              </a:p>
              <a:p>
                <a14:m>
                  <m:oMath xmlns:m="http://schemas.openxmlformats.org/officeDocument/2006/math">
                    <m:r>
                      <a:rPr lang="en-US" sz="3600" b="1" i="1" smtClean="0">
                        <a:latin typeface="Cambria Math" panose="02040503050406030204" pitchFamily="18" charset="0"/>
                      </a:rPr>
                      <m:t>𝑹𝒆𝒄𝒂𝒍𝒍</m:t>
                    </m:r>
                    <m:r>
                      <a:rPr lang="en-US" sz="3600" b="1" i="1">
                        <a:latin typeface="Cambria Math" panose="02040503050406030204" pitchFamily="18" charset="0"/>
                      </a:rPr>
                      <m:t> = </m:t>
                    </m:r>
                    <m:f>
                      <m:fPr>
                        <m:ctrlPr>
                          <a:rPr lang="en-US" sz="36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36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num>
                      <m:den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𝒕𝒑</m:t>
                        </m:r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𝒇𝒏</m:t>
                        </m:r>
                      </m:den>
                    </m:f>
                    <m:r>
                      <a:rPr lang="en-US" sz="36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3600" b="1"/>
              </a:p>
              <a:p>
                <a14:m>
                  <m:oMath xmlns:m="http://schemas.openxmlformats.org/officeDocument/2006/math">
                    <m:r>
                      <a:rPr lang="en-US" sz="3600" b="1" i="1" smtClean="0">
                        <a:latin typeface="Cambria Math" panose="02040503050406030204" pitchFamily="18" charset="0"/>
                      </a:rPr>
                      <m:t>𝑺𝒑𝒆𝒄𝒊𝒇𝒊𝒄𝒊𝒕𝒚</m:t>
                    </m:r>
                    <m:r>
                      <a:rPr lang="en-US" sz="3600" b="1" i="1">
                        <a:latin typeface="Cambria Math" panose="02040503050406030204" pitchFamily="18" charset="0"/>
                      </a:rPr>
                      <m:t> = </m:t>
                    </m:r>
                    <m:f>
                      <m:fPr>
                        <m:ctrlPr>
                          <a:rPr lang="en-US" sz="36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𝒕𝒏</m:t>
                        </m:r>
                      </m:num>
                      <m:den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𝒕𝒏</m:t>
                        </m:r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𝒇𝒑</m:t>
                        </m:r>
                      </m:den>
                    </m:f>
                    <m:r>
                      <a:rPr lang="en-US" sz="36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3600" b="1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26260" y="2082180"/>
                <a:ext cx="5669280" cy="368424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KẾT QUẢ THỰC NGHIỆM</a:t>
            </a:r>
            <a:endParaRPr lang="en-US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F7B57F4-3630-4641-8406-1FB2EC87B9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893263"/>
              </p:ext>
            </p:extLst>
          </p:nvPr>
        </p:nvGraphicFramePr>
        <p:xfrm>
          <a:off x="508005" y="2255134"/>
          <a:ext cx="11419055" cy="29020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83811">
                  <a:extLst>
                    <a:ext uri="{9D8B030D-6E8A-4147-A177-3AD203B41FA5}">
                      <a16:colId xmlns:a16="http://schemas.microsoft.com/office/drawing/2014/main" val="2871980790"/>
                    </a:ext>
                  </a:extLst>
                </a:gridCol>
                <a:gridCol w="2283811">
                  <a:extLst>
                    <a:ext uri="{9D8B030D-6E8A-4147-A177-3AD203B41FA5}">
                      <a16:colId xmlns:a16="http://schemas.microsoft.com/office/drawing/2014/main" val="774449682"/>
                    </a:ext>
                  </a:extLst>
                </a:gridCol>
                <a:gridCol w="2283811">
                  <a:extLst>
                    <a:ext uri="{9D8B030D-6E8A-4147-A177-3AD203B41FA5}">
                      <a16:colId xmlns:a16="http://schemas.microsoft.com/office/drawing/2014/main" val="1921697240"/>
                    </a:ext>
                  </a:extLst>
                </a:gridCol>
                <a:gridCol w="2283811">
                  <a:extLst>
                    <a:ext uri="{9D8B030D-6E8A-4147-A177-3AD203B41FA5}">
                      <a16:colId xmlns:a16="http://schemas.microsoft.com/office/drawing/2014/main" val="1284266140"/>
                    </a:ext>
                  </a:extLst>
                </a:gridCol>
                <a:gridCol w="2283811">
                  <a:extLst>
                    <a:ext uri="{9D8B030D-6E8A-4147-A177-3AD203B41FA5}">
                      <a16:colId xmlns:a16="http://schemas.microsoft.com/office/drawing/2014/main" val="2613325534"/>
                    </a:ext>
                  </a:extLst>
                </a:gridCol>
              </a:tblGrid>
              <a:tr h="725515">
                <a:tc>
                  <a:txBody>
                    <a:bodyPr/>
                    <a:lstStyle/>
                    <a:p>
                      <a:pPr algn="ctr"/>
                      <a:r>
                        <a:rPr lang="vi-VN" sz="2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Trading Period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Specificity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5974203"/>
                  </a:ext>
                </a:extLst>
              </a:tr>
              <a:tr h="725515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month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86.8396</a:t>
                      </a:r>
                      <a:endParaRPr lang="vi-VN" sz="20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0.881818</a:t>
                      </a:r>
                      <a:endParaRPr lang="vi-VN" sz="20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0.870736</a:t>
                      </a:r>
                      <a:endParaRPr lang="vi-VN" sz="20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0.865702</a:t>
                      </a:r>
                      <a:endParaRPr lang="vi-VN" sz="20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0055169"/>
                  </a:ext>
                </a:extLst>
              </a:tr>
              <a:tr h="725515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months </a:t>
                      </a:r>
                      <a:endParaRPr lang="vi-VN" sz="20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90.6433</a:t>
                      </a:r>
                      <a:endParaRPr lang="vi-VN" sz="20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0.910321</a:t>
                      </a:r>
                      <a:endParaRPr lang="vi-VN" sz="20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0.92599</a:t>
                      </a:r>
                      <a:endParaRPr lang="vi-VN" sz="20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0.880899</a:t>
                      </a:r>
                      <a:endParaRPr lang="vi-VN" sz="20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9833349"/>
                  </a:ext>
                </a:extLst>
              </a:tr>
              <a:tr h="725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months</a:t>
                      </a:r>
                      <a:endParaRPr lang="vi-VN" sz="20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93.9664</a:t>
                      </a:r>
                      <a:endParaRPr lang="vi-VN" sz="20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0.942004</a:t>
                      </a:r>
                      <a:endParaRPr lang="vi-VN" sz="20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0.950355</a:t>
                      </a:r>
                      <a:endParaRPr lang="vi-VN" sz="20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0.926174</a:t>
                      </a:r>
                      <a:endParaRPr lang="vi-VN" sz="20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229701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2471908-84BA-4A8F-9CC6-37FCD56F3D7D}"/>
              </a:ext>
            </a:extLst>
          </p:cNvPr>
          <p:cNvSpPr txBox="1"/>
          <p:nvPr/>
        </p:nvSpPr>
        <p:spPr>
          <a:xfrm>
            <a:off x="2998068" y="5517232"/>
            <a:ext cx="576064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Results for Samsung dataset [1]</a:t>
            </a:r>
            <a:endParaRPr lang="vi-VN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03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KẾT QUẢ THỰC NGHIỆM</a:t>
            </a:r>
            <a:endParaRPr lang="en-US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F7B57F4-3630-4641-8406-1FB2EC87B9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561191"/>
              </p:ext>
            </p:extLst>
          </p:nvPr>
        </p:nvGraphicFramePr>
        <p:xfrm>
          <a:off x="508005" y="2255134"/>
          <a:ext cx="11419055" cy="29020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83811">
                  <a:extLst>
                    <a:ext uri="{9D8B030D-6E8A-4147-A177-3AD203B41FA5}">
                      <a16:colId xmlns:a16="http://schemas.microsoft.com/office/drawing/2014/main" val="2871980790"/>
                    </a:ext>
                  </a:extLst>
                </a:gridCol>
                <a:gridCol w="2283811">
                  <a:extLst>
                    <a:ext uri="{9D8B030D-6E8A-4147-A177-3AD203B41FA5}">
                      <a16:colId xmlns:a16="http://schemas.microsoft.com/office/drawing/2014/main" val="774449682"/>
                    </a:ext>
                  </a:extLst>
                </a:gridCol>
                <a:gridCol w="2283811">
                  <a:extLst>
                    <a:ext uri="{9D8B030D-6E8A-4147-A177-3AD203B41FA5}">
                      <a16:colId xmlns:a16="http://schemas.microsoft.com/office/drawing/2014/main" val="1921697240"/>
                    </a:ext>
                  </a:extLst>
                </a:gridCol>
                <a:gridCol w="2283811">
                  <a:extLst>
                    <a:ext uri="{9D8B030D-6E8A-4147-A177-3AD203B41FA5}">
                      <a16:colId xmlns:a16="http://schemas.microsoft.com/office/drawing/2014/main" val="1284266140"/>
                    </a:ext>
                  </a:extLst>
                </a:gridCol>
                <a:gridCol w="2283811">
                  <a:extLst>
                    <a:ext uri="{9D8B030D-6E8A-4147-A177-3AD203B41FA5}">
                      <a16:colId xmlns:a16="http://schemas.microsoft.com/office/drawing/2014/main" val="2613325534"/>
                    </a:ext>
                  </a:extLst>
                </a:gridCol>
              </a:tblGrid>
              <a:tr h="725515">
                <a:tc>
                  <a:txBody>
                    <a:bodyPr/>
                    <a:lstStyle/>
                    <a:p>
                      <a:pPr algn="ctr"/>
                      <a:r>
                        <a:rPr lang="vi-VN" sz="2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Trading Period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Specificity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5974203"/>
                  </a:ext>
                </a:extLst>
              </a:tr>
              <a:tr h="725515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month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88.264</a:t>
                      </a:r>
                      <a:endParaRPr lang="vi-VN" sz="20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0.89263</a:t>
                      </a:r>
                      <a:endParaRPr lang="vi-VN" sz="20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0.90724</a:t>
                      </a:r>
                      <a:endParaRPr lang="vi-VN" sz="20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0.84848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0055169"/>
                  </a:ext>
                </a:extLst>
              </a:tr>
              <a:tr h="725515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months </a:t>
                      </a:r>
                      <a:endParaRPr lang="vi-VN" sz="20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93.065</a:t>
                      </a:r>
                      <a:endParaRPr lang="vi-VN" sz="2000" b="1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0.94154</a:t>
                      </a:r>
                      <a:endParaRPr lang="vi-VN" sz="2000" b="1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0.93858</a:t>
                      </a:r>
                      <a:endParaRPr lang="vi-VN" sz="2000" b="1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0.91973</a:t>
                      </a:r>
                      <a:endParaRPr lang="vi-VN" sz="2000" b="1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9833349"/>
                  </a:ext>
                </a:extLst>
              </a:tr>
              <a:tr h="725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months</a:t>
                      </a:r>
                      <a:endParaRPr lang="vi-VN" sz="20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94.533</a:t>
                      </a:r>
                      <a:endParaRPr lang="vi-VN" sz="2000" b="1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0.94548</a:t>
                      </a:r>
                      <a:endParaRPr lang="vi-VN" sz="2000" b="1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0.96120</a:t>
                      </a:r>
                      <a:endParaRPr lang="vi-VN" sz="2000" b="1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0.92341</a:t>
                      </a:r>
                      <a:endParaRPr lang="vi-VN" sz="2000" b="1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229701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2471908-84BA-4A8F-9CC6-37FCD56F3D7D}"/>
              </a:ext>
            </a:extLst>
          </p:cNvPr>
          <p:cNvSpPr txBox="1"/>
          <p:nvPr/>
        </p:nvSpPr>
        <p:spPr>
          <a:xfrm>
            <a:off x="2998068" y="5517232"/>
            <a:ext cx="576064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Results for Apple Inc. dataset [1]</a:t>
            </a:r>
            <a:endParaRPr lang="vi-VN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34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KẾT QUẢ THỰC NGHIỆM</a:t>
            </a:r>
            <a:endParaRPr lang="en-US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F7B57F4-3630-4641-8406-1FB2EC87B9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938606"/>
              </p:ext>
            </p:extLst>
          </p:nvPr>
        </p:nvGraphicFramePr>
        <p:xfrm>
          <a:off x="508005" y="2255134"/>
          <a:ext cx="11419055" cy="29020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83811">
                  <a:extLst>
                    <a:ext uri="{9D8B030D-6E8A-4147-A177-3AD203B41FA5}">
                      <a16:colId xmlns:a16="http://schemas.microsoft.com/office/drawing/2014/main" val="2871980790"/>
                    </a:ext>
                  </a:extLst>
                </a:gridCol>
                <a:gridCol w="2283811">
                  <a:extLst>
                    <a:ext uri="{9D8B030D-6E8A-4147-A177-3AD203B41FA5}">
                      <a16:colId xmlns:a16="http://schemas.microsoft.com/office/drawing/2014/main" val="774449682"/>
                    </a:ext>
                  </a:extLst>
                </a:gridCol>
                <a:gridCol w="2283811">
                  <a:extLst>
                    <a:ext uri="{9D8B030D-6E8A-4147-A177-3AD203B41FA5}">
                      <a16:colId xmlns:a16="http://schemas.microsoft.com/office/drawing/2014/main" val="1921697240"/>
                    </a:ext>
                  </a:extLst>
                </a:gridCol>
                <a:gridCol w="2283811">
                  <a:extLst>
                    <a:ext uri="{9D8B030D-6E8A-4147-A177-3AD203B41FA5}">
                      <a16:colId xmlns:a16="http://schemas.microsoft.com/office/drawing/2014/main" val="1284266140"/>
                    </a:ext>
                  </a:extLst>
                </a:gridCol>
                <a:gridCol w="2283811">
                  <a:extLst>
                    <a:ext uri="{9D8B030D-6E8A-4147-A177-3AD203B41FA5}">
                      <a16:colId xmlns:a16="http://schemas.microsoft.com/office/drawing/2014/main" val="2613325534"/>
                    </a:ext>
                  </a:extLst>
                </a:gridCol>
              </a:tblGrid>
              <a:tr h="725515">
                <a:tc>
                  <a:txBody>
                    <a:bodyPr/>
                    <a:lstStyle/>
                    <a:p>
                      <a:pPr algn="ctr"/>
                      <a:r>
                        <a:rPr lang="vi-VN" sz="2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Trading Period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Specificity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5974203"/>
                  </a:ext>
                </a:extLst>
              </a:tr>
              <a:tr h="725515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month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84.717</a:t>
                      </a:r>
                      <a:endParaRPr lang="vi-VN" sz="2000" b="1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0.85531</a:t>
                      </a:r>
                      <a:endParaRPr lang="vi-VN" sz="2000" b="1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0.87637</a:t>
                      </a:r>
                      <a:endParaRPr lang="vi-VN" sz="2000" b="1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0.80968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0055169"/>
                  </a:ext>
                </a:extLst>
              </a:tr>
              <a:tr h="725515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months </a:t>
                      </a:r>
                      <a:endParaRPr lang="vi-VN" sz="20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90.831</a:t>
                      </a:r>
                      <a:endParaRPr lang="vi-VN" sz="2000" b="1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0.91338</a:t>
                      </a:r>
                      <a:endParaRPr lang="vi-VN" sz="2000" b="1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0.93099</a:t>
                      </a:r>
                      <a:endParaRPr lang="vi-VN" sz="2000" b="1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0.87659</a:t>
                      </a:r>
                      <a:endParaRPr lang="vi-VN" sz="2000" b="1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9833349"/>
                  </a:ext>
                </a:extLst>
              </a:tr>
              <a:tr h="725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months</a:t>
                      </a:r>
                      <a:endParaRPr lang="vi-VN" sz="20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92.543</a:t>
                      </a:r>
                      <a:endParaRPr lang="vi-VN" sz="2000" b="1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0.93128</a:t>
                      </a:r>
                      <a:endParaRPr lang="vi-VN" sz="2000" b="1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0.94557</a:t>
                      </a:r>
                      <a:endParaRPr lang="vi-VN" sz="2000" b="1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0.89516</a:t>
                      </a:r>
                      <a:endParaRPr lang="vi-VN" sz="2000" b="1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229701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2471908-84BA-4A8F-9CC6-37FCD56F3D7D}"/>
              </a:ext>
            </a:extLst>
          </p:cNvPr>
          <p:cNvSpPr txBox="1"/>
          <p:nvPr/>
        </p:nvSpPr>
        <p:spPr>
          <a:xfrm>
            <a:off x="2998068" y="5517232"/>
            <a:ext cx="576064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Results for GE dataset [1]</a:t>
            </a:r>
            <a:endParaRPr lang="vi-VN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34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SO SÁNH VỚI CÁC KẾT QUẢ TR</a:t>
            </a:r>
            <a:r>
              <a:rPr lang="vi-VN" b="1"/>
              <a:t>ƯỚC ĐÂY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34986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F8158-AE83-449B-A3C5-8DE75A637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So sánh với kết quả tr</a:t>
            </a:r>
            <a:r>
              <a:rPr lang="vi-VN" b="1"/>
              <a:t>ước đây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CB9AD-8E80-4C0C-9ED9-263D2DE41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7110" y="1628800"/>
            <a:ext cx="9144000" cy="504056"/>
          </a:xfrm>
        </p:spPr>
        <p:txBody>
          <a:bodyPr>
            <a:normAutofit/>
          </a:bodyPr>
          <a:lstStyle/>
          <a:p>
            <a:r>
              <a:rPr lang="en-US" sz="2800" b="1"/>
              <a:t>Kết quả của tác giả Dai và Zhang (2013) [2]</a:t>
            </a:r>
            <a:endParaRPr lang="vi-VN" sz="2800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083F6B-63BC-4E7F-BDC8-4252FD6C4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284" y="2132856"/>
            <a:ext cx="6346611" cy="4599409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445DD9-DD83-4848-8760-BDB1D26BA520}"/>
              </a:ext>
            </a:extLst>
          </p:cNvPr>
          <p:cNvSpPr txBox="1">
            <a:spLocks/>
          </p:cNvSpPr>
          <p:nvPr/>
        </p:nvSpPr>
        <p:spPr>
          <a:xfrm>
            <a:off x="549796" y="3354149"/>
            <a:ext cx="4032448" cy="1659027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/>
              <a:t>Độ chính xác cao nhất là thuật toán SVM sử dụng dữ liệu của 44 ngày đạt 79,3% [2]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7656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F8158-AE83-449B-A3C5-8DE75A637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So sánh với kết quả tr</a:t>
            </a:r>
            <a:r>
              <a:rPr lang="vi-VN" b="1"/>
              <a:t>ước đây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CB9AD-8E80-4C0C-9ED9-263D2DE41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860" y="1628800"/>
            <a:ext cx="10223926" cy="864096"/>
          </a:xfrm>
        </p:spPr>
        <p:txBody>
          <a:bodyPr>
            <a:normAutofit/>
          </a:bodyPr>
          <a:lstStyle/>
          <a:p>
            <a:r>
              <a:rPr lang="en-US" sz="2800" b="1"/>
              <a:t>Kết quả của tác giả bài báo [1] trên cùng tập dữ liệu của hai tác giả trên</a:t>
            </a:r>
            <a:endParaRPr lang="vi-VN" sz="2800" b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4FA106-B46E-422B-9013-A6E0AD11A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204" y="2182039"/>
            <a:ext cx="7488832" cy="4401323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4B2CA7-1861-49B9-829B-084EF1A4B78F}"/>
              </a:ext>
            </a:extLst>
          </p:cNvPr>
          <p:cNvSpPr txBox="1">
            <a:spLocks/>
          </p:cNvSpPr>
          <p:nvPr/>
        </p:nvSpPr>
        <p:spPr>
          <a:xfrm>
            <a:off x="333772" y="3590612"/>
            <a:ext cx="3744416" cy="1926620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/>
              <a:t>Độ chính xác cao nhất là 96,92% khi sử dụng dữ liệu của 88 ngày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26880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F8158-AE83-449B-A3C5-8DE75A637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So sánh với kết quả tr</a:t>
            </a:r>
            <a:r>
              <a:rPr lang="vi-VN" b="1"/>
              <a:t>ước đây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CB9AD-8E80-4C0C-9ED9-263D2DE41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2" y="3428999"/>
            <a:ext cx="9144000" cy="7200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/>
              <a:t>Kết quả của tác giả Xinjie (2014) [3]</a:t>
            </a:r>
            <a:endParaRPr lang="vi-VN" sz="2800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46DA1A-5F20-4EC3-A982-3538EDC67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999" y="1745011"/>
            <a:ext cx="9515475" cy="150495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ECB7EF7-FB58-4828-A1BB-4E1E565EB7F9}"/>
              </a:ext>
            </a:extLst>
          </p:cNvPr>
          <p:cNvSpPr txBox="1">
            <a:spLocks/>
          </p:cNvSpPr>
          <p:nvPr/>
        </p:nvSpPr>
        <p:spPr>
          <a:xfrm>
            <a:off x="1522412" y="5706486"/>
            <a:ext cx="9144000" cy="611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/>
              <a:t>Kết quả của tác giả </a:t>
            </a:r>
            <a:r>
              <a:rPr lang="en-US" sz="3200" b="1"/>
              <a:t>bài</a:t>
            </a:r>
            <a:r>
              <a:rPr lang="en-US" sz="2800" b="1"/>
              <a:t> báo [1]</a:t>
            </a:r>
            <a:endParaRPr lang="vi-VN" sz="2800" b="1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83AD4F-C273-416E-A974-4A56A7EE2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717" y="4040087"/>
            <a:ext cx="9577606" cy="148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226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GIỚI THIỆU BÀI TOÁN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23AEC-3A87-4F6F-8BB5-03CBCF462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3200" b="1"/>
              <a:t>Bài toán dự đoán về xu hướng của chứng khoán trong thị trường chứng khoán.</a:t>
            </a:r>
          </a:p>
          <a:p>
            <a:r>
              <a:rPr lang="vi-VN" sz="3200" b="1"/>
              <a:t>Đầu vào của bài toán là 6 đặc trưng của một loại chứng khoán.</a:t>
            </a:r>
          </a:p>
          <a:p>
            <a:r>
              <a:rPr lang="vi-VN" sz="3200" b="1"/>
              <a:t>Đầu ra là phân lớp giá trị 1 và -1.</a:t>
            </a:r>
          </a:p>
          <a:p>
            <a:r>
              <a:rPr lang="vi-VN" sz="3200" b="1"/>
              <a:t>Bài toán giải quyết bằng thuật toán Random forest.</a:t>
            </a:r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ECB7EF7-FB58-4828-A1BB-4E1E565EB7F9}"/>
              </a:ext>
            </a:extLst>
          </p:cNvPr>
          <p:cNvSpPr txBox="1">
            <a:spLocks/>
          </p:cNvSpPr>
          <p:nvPr/>
        </p:nvSpPr>
        <p:spPr>
          <a:xfrm>
            <a:off x="657808" y="420463"/>
            <a:ext cx="10873208" cy="4247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/>
              <a:t>Kết quả của tác giả bài báo [1] và kết quả của tác giả Devi (2015) [4]</a:t>
            </a:r>
            <a:endParaRPr lang="vi-VN" sz="2800" b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076AAE-72AD-4CC2-A834-F677E484B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836" y="1052736"/>
            <a:ext cx="4464496" cy="47949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6F32D9-6F3C-4280-B4E8-54196D1495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4494" y="1031549"/>
            <a:ext cx="4494203" cy="47949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8FE66BF-2538-411E-A8FF-5BC1173D90FB}"/>
              </a:ext>
            </a:extLst>
          </p:cNvPr>
          <p:cNvSpPr txBox="1"/>
          <p:nvPr/>
        </p:nvSpPr>
        <p:spPr>
          <a:xfrm>
            <a:off x="909836" y="6021288"/>
            <a:ext cx="446449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Bộ dữ liệu BSE-SENSEX</a:t>
            </a:r>
            <a:endParaRPr lang="vi-VN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2FD16E-96AB-4CDA-AB69-CBC98BE93634}"/>
              </a:ext>
            </a:extLst>
          </p:cNvPr>
          <p:cNvSpPr txBox="1"/>
          <p:nvPr/>
        </p:nvSpPr>
        <p:spPr>
          <a:xfrm>
            <a:off x="6829347" y="6012805"/>
            <a:ext cx="446449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Bộ dữ liệu CNX- NIFTY </a:t>
            </a:r>
            <a:endParaRPr lang="vi-VN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79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F8158-AE83-449B-A3C5-8DE75A637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TÀI LIỆU THAM KHẢO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CB9AD-8E80-4C0C-9ED9-263D2DE41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868" y="1988840"/>
            <a:ext cx="10332638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/>
              <a:t>[1] Khaidem, L., Saha, S., and Dey, S. R. (2016). Predicting the direction of stock market prices using random forest.</a:t>
            </a:r>
          </a:p>
          <a:p>
            <a:pPr marL="0" indent="0">
              <a:buNone/>
            </a:pPr>
            <a:r>
              <a:rPr lang="en-US" b="1"/>
              <a:t>[2] Yuqing Dai, Yuning Zhang (2013). Machine Learning in Stock Price Trend Forecasting. Stanford University.</a:t>
            </a:r>
          </a:p>
          <a:p>
            <a:pPr marL="0" indent="0">
              <a:buNone/>
            </a:pPr>
            <a:r>
              <a:rPr lang="en-US" b="1"/>
              <a:t>[3] Xinjie (2014). Stock Trend Prediction With Technical Indicators using SVM. Stanford University.</a:t>
            </a:r>
          </a:p>
          <a:p>
            <a:pPr marL="0" indent="0">
              <a:buNone/>
            </a:pPr>
            <a:r>
              <a:rPr lang="en-US" b="1"/>
              <a:t>[4] Ms. K. Nirmala Devi, Dr.V.Murali Bhaskaran, G. Prem Kumar (2015). Cuckoo Optimized SVM for Stock Market Prediction.IEEE Sponsored 2nd International Conference on Innovations in Information, Embedded and Communication systems (ICJJECS)2015</a:t>
            </a:r>
            <a:endParaRPr lang="vi-VN" b="1"/>
          </a:p>
        </p:txBody>
      </p:sp>
    </p:spTree>
    <p:extLst>
      <p:ext uri="{BB962C8B-B14F-4D97-AF65-F5344CB8AC3E}">
        <p14:creationId xmlns:p14="http://schemas.microsoft.com/office/powerpoint/2010/main" val="18023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2C45FCCF-0F3C-4C42-8D7A-8FA195A5557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2" r="1055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GIỚI THIỆU BÀI TOÁN</a:t>
            </a:r>
            <a:endParaRPr lang="en-US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72FF7C-3B66-4C12-B880-F1E58B7E3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9756574" cy="4267200"/>
          </a:xfrm>
        </p:spPr>
        <p:txBody>
          <a:bodyPr>
            <a:normAutofit/>
          </a:bodyPr>
          <a:lstStyle/>
          <a:p>
            <a:r>
              <a:rPr lang="vi-VN" sz="3600" b="1"/>
              <a:t>Thu thập dữ liệu</a:t>
            </a:r>
          </a:p>
          <a:p>
            <a:r>
              <a:rPr lang="vi-VN" sz="3600" b="1"/>
              <a:t>Làm mịn dữ liệu (</a:t>
            </a:r>
            <a:r>
              <a:rPr lang="en-US" sz="3600" b="1"/>
              <a:t>Exponential Smoothing</a:t>
            </a:r>
            <a:r>
              <a:rPr lang="vi-VN" sz="3600" b="1"/>
              <a:t>)</a:t>
            </a:r>
          </a:p>
          <a:p>
            <a:r>
              <a:rPr lang="vi-VN" sz="3600" b="1"/>
              <a:t>Rút trích đặc trưng</a:t>
            </a:r>
          </a:p>
          <a:p>
            <a:r>
              <a:rPr lang="vi-VN" sz="3600" b="1"/>
              <a:t>Áp dụng kỹ thuật học máy</a:t>
            </a:r>
          </a:p>
          <a:p>
            <a:r>
              <a:rPr lang="vi-VN" sz="3600" b="1"/>
              <a:t>Dự đoán giá chứng khoán</a:t>
            </a:r>
          </a:p>
        </p:txBody>
      </p:sp>
    </p:spTree>
    <p:extLst>
      <p:ext uri="{BB962C8B-B14F-4D97-AF65-F5344CB8AC3E}">
        <p14:creationId xmlns:p14="http://schemas.microsoft.com/office/powerpoint/2010/main" val="187276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TIỀN XỬ LÝ DỮ LIỆU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23AEC-3A87-4F6F-8BB5-03CBCF462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43880"/>
          </a:xfrm>
        </p:spPr>
        <p:txBody>
          <a:bodyPr>
            <a:normAutofit lnSpcReduction="10000"/>
          </a:bodyPr>
          <a:lstStyle/>
          <a:p>
            <a:r>
              <a:rPr lang="vi-VN" sz="2800" b="1"/>
              <a:t>Exponentially Smoothed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F0909E6-2006-4FD0-8CE6-41513136E8C9}"/>
                  </a:ext>
                </a:extLst>
              </p:cNvPr>
              <p:cNvSpPr txBox="1"/>
              <p:nvPr/>
            </p:nvSpPr>
            <p:spPr>
              <a:xfrm>
                <a:off x="5806380" y="2498361"/>
                <a:ext cx="1422312" cy="4431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vi-VN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3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vi-VN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vi-VN" sz="32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vi-V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3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vi-VN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vi-VN" sz="320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F0909E6-2006-4FD0-8CE6-41513136E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6380" y="2498361"/>
                <a:ext cx="1422312" cy="4431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719DFB-80E1-49D8-82E9-7EB5D14F649C}"/>
                  </a:ext>
                </a:extLst>
              </p:cNvPr>
              <p:cNvSpPr txBox="1"/>
              <p:nvPr/>
            </p:nvSpPr>
            <p:spPr>
              <a:xfrm>
                <a:off x="3358108" y="3207401"/>
                <a:ext cx="6596678" cy="4431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vi-VN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vi-VN" sz="3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vi-VN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vi-VN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&gt; 0,</m:t>
                      </m:r>
                      <m:r>
                        <m:rPr>
                          <m:nor/>
                        </m:rPr>
                        <a:rPr lang="vi-VN" sz="3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sSub>
                        <m:sSubPr>
                          <m:ctrlPr>
                            <a:rPr lang="vi-VN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vi-V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m:rPr>
                          <m:nor/>
                        </m:rPr>
                        <a:rPr lang="vi-VN" sz="32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l-GR" sz="3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α</m:t>
                      </m:r>
                      <m:r>
                        <m:rPr>
                          <m:nor/>
                        </m:rPr>
                        <a:rPr lang="el-GR" sz="32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∗ </m:t>
                      </m:r>
                      <m:sSub>
                        <m:sSubPr>
                          <m:ctrlPr>
                            <a:rPr lang="el-GR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m:rPr>
                          <m:nor/>
                        </m:rPr>
                        <a:rPr lang="vi-VN" sz="32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+ (1</m:t>
                      </m:r>
                      <m:r>
                        <m:rPr>
                          <m:nor/>
                        </m:rPr>
                        <a:rPr lang="vi-VN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vi-V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vi-VN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l-GR" sz="32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α</m:t>
                      </m:r>
                      <m:r>
                        <m:rPr>
                          <m:nor/>
                        </m:rPr>
                        <a:rPr lang="el-GR" sz="32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 ∗ </m:t>
                      </m:r>
                      <m:sSub>
                        <m:sSubPr>
                          <m:ctrlPr>
                            <a:rPr lang="el-GR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vi-V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vi-V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vi-VN" sz="320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719DFB-80E1-49D8-82E9-7EB5D14F6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8108" y="3207401"/>
                <a:ext cx="6596678" cy="4431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3DF3F7F-EFD5-4570-9B5F-752355A4E0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22414" y="4084716"/>
                <a:ext cx="9612558" cy="200857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74320" indent="-27432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SzPct val="100000"/>
                  <a:buFont typeface="Arial" pitchFamily="34" charset="0"/>
                  <a:buChar char="▪"/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548640" indent="-27432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77724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00584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23444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146304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69164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4884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vi-VN" sz="2800"/>
                  <a:t>Với 0 &lt;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360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α</m:t>
                    </m:r>
                  </m:oMath>
                </a14:m>
                <a:r>
                  <a:rPr lang="vi-VN" sz="2800"/>
                  <a:t> &lt; 1, khi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320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α</m:t>
                    </m:r>
                  </m:oMath>
                </a14:m>
                <a:r>
                  <a:rPr lang="vi-VN" sz="2800"/>
                  <a:t> = 1 thì giá trị của S bằng với thực tại.</a:t>
                </a:r>
              </a:p>
              <a:p>
                <a:r>
                  <a:rPr lang="vi-VN" sz="2800"/>
                  <a:t>Việc tiền xử lý làm dữ liệu có sự liên quan với quá khứ, khử bớt các giá trị ngẫu nhiên và nhiễu trong dữ liệu.</a:t>
                </a:r>
              </a:p>
              <a:p>
                <a:pPr marL="0" indent="0" algn="ctr">
                  <a:buFont typeface="Arial" pitchFamily="34" charset="0"/>
                  <a:buNone/>
                </a:pPr>
                <a:endParaRPr lang="vi-VN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3DF3F7F-EFD5-4570-9B5F-752355A4E0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414" y="4084716"/>
                <a:ext cx="9612558" cy="2008579"/>
              </a:xfrm>
              <a:prstGeom prst="rect">
                <a:avLst/>
              </a:prstGeom>
              <a:blipFill>
                <a:blip r:embed="rId4"/>
                <a:stretch>
                  <a:fillRect l="-1141" t="-1515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8577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Giá trị đầu ra của dữ liệu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F0909E6-2006-4FD0-8CE6-41513136E8C9}"/>
                  </a:ext>
                </a:extLst>
              </p:cNvPr>
              <p:cNvSpPr txBox="1"/>
              <p:nvPr/>
            </p:nvSpPr>
            <p:spPr>
              <a:xfrm>
                <a:off x="3384894" y="2547145"/>
                <a:ext cx="6355521" cy="4431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3200" i="1">
                              <a:latin typeface="Cambria Math" panose="02040503050406030204" pitchFamily="18" charset="0"/>
                            </a:rPr>
                            <m:t>𝑡𝑎𝑟𝑔𝑒𝑡</m:t>
                          </m:r>
                        </m:e>
                        <m:sub>
                          <m:r>
                            <a:rPr lang="vi-VN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vi-V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vi-VN" sz="3200" b="0" i="1" smtClean="0">
                          <a:latin typeface="Cambria Math" panose="02040503050406030204" pitchFamily="18" charset="0"/>
                        </a:rPr>
                        <m:t>𝑆𝑖𝑔𝑛</m:t>
                      </m:r>
                      <m:r>
                        <a:rPr lang="vi-VN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3200" b="0" i="1" smtClean="0">
                              <a:latin typeface="Cambria Math" panose="02040503050406030204" pitchFamily="18" charset="0"/>
                            </a:rPr>
                            <m:t>𝑐𝑙𝑜𝑠𝑒</m:t>
                          </m:r>
                        </m:e>
                        <m:sub>
                          <m:r>
                            <a:rPr lang="vi-VN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vi-VN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vi-VN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vi-VN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vi-V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3200" b="0" i="1" smtClean="0">
                              <a:latin typeface="Cambria Math" panose="02040503050406030204" pitchFamily="18" charset="0"/>
                            </a:rPr>
                            <m:t>𝑐𝑙𝑜𝑠𝑒</m:t>
                          </m:r>
                        </m:e>
                        <m:sub>
                          <m:r>
                            <a:rPr lang="vi-VN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vi-VN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vi-VN" sz="32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F0909E6-2006-4FD0-8CE6-41513136E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4894" y="2547145"/>
                <a:ext cx="6355521" cy="4431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3DF3F7F-EFD5-4570-9B5F-752355A4E0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43978" y="3450266"/>
                <a:ext cx="9612558" cy="200857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74320" indent="-27432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SzPct val="100000"/>
                  <a:buFont typeface="Arial" pitchFamily="34" charset="0"/>
                  <a:buChar char="▪"/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548640" indent="-27432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77724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00584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23444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146304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69164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4884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vi-VN" sz="2800"/>
                  <a:t>Với d là số ngày xét.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800" i="1">
                            <a:latin typeface="Cambria Math" panose="02040503050406030204" pitchFamily="18" charset="0"/>
                          </a:rPr>
                          <m:t>𝑡𝑎𝑟𝑔𝑒𝑡</m:t>
                        </m:r>
                      </m:e>
                      <m:sub>
                        <m:r>
                          <a:rPr lang="vi-VN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vi-VN" sz="2800"/>
                  <a:t> mang giá trị là 1 hoặc -1. Nếu mang giá trị 1 nghĩa là giá chứng khoán tăng, nếu là -1 nghĩa là giá chứng khoán giảm.</a:t>
                </a:r>
              </a:p>
              <a:p>
                <a:endParaRPr lang="vi-VN" sz="2800"/>
              </a:p>
              <a:p>
                <a:pPr marL="0" indent="0" algn="ctr">
                  <a:buFont typeface="Arial" pitchFamily="34" charset="0"/>
                  <a:buNone/>
                </a:pPr>
                <a:endParaRPr lang="vi-VN"/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3DF3F7F-EFD5-4570-9B5F-752355A4E0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978" y="3450266"/>
                <a:ext cx="9612558" cy="2008579"/>
              </a:xfrm>
              <a:prstGeom prst="rect">
                <a:avLst/>
              </a:prstGeom>
              <a:blipFill>
                <a:blip r:embed="rId3"/>
                <a:stretch>
                  <a:fillRect l="-1141" t="-5471" b="-91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5092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CÁC ĐẶC TR</a:t>
            </a:r>
            <a:r>
              <a:rPr lang="vi-VN" b="1"/>
              <a:t>Ư</a:t>
            </a:r>
            <a:r>
              <a:rPr lang="en-US" b="1"/>
              <a:t>NG Đ</a:t>
            </a:r>
            <a:r>
              <a:rPr lang="vi-VN" b="1"/>
              <a:t>ƯỢC SỬ DỤNG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981845" y="1905000"/>
            <a:ext cx="4960168" cy="4260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/>
              <a:t>Relative Strength Index (RSI)</a:t>
            </a:r>
          </a:p>
          <a:p>
            <a:r>
              <a:rPr lang="en-US" sz="2800"/>
              <a:t>Mang giá trị từ 0 – 100</a:t>
            </a:r>
          </a:p>
          <a:p>
            <a:r>
              <a:rPr lang="en-US" sz="2800"/>
              <a:t>RSI của chứng khoán &gt; 70 là dấu hiệu giá chứng khoán sắp giảm.</a:t>
            </a:r>
          </a:p>
          <a:p>
            <a:r>
              <a:rPr lang="en-US" sz="2800"/>
              <a:t>RSI của chứng khoáng &lt; 30 là dấu hiệu giá chứng khoán sắp tăng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000A2F-8C4B-42DE-B00E-193945E28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9937" y="2780928"/>
            <a:ext cx="5553000" cy="229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CÁC ĐẶC TR</a:t>
            </a:r>
            <a:r>
              <a:rPr lang="vi-VN" b="1"/>
              <a:t>Ư</a:t>
            </a:r>
            <a:r>
              <a:rPr lang="en-US" b="1"/>
              <a:t>NG Đ</a:t>
            </a:r>
            <a:r>
              <a:rPr lang="vi-VN" b="1"/>
              <a:t>ƯỢC SỬ DỤNG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0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/>
              <a:t>Stochastic Oscillator</a:t>
            </a:r>
          </a:p>
          <a:p>
            <a:pPr marL="0" indent="0">
              <a:buNone/>
            </a:pPr>
            <a:r>
              <a:rPr lang="en-US" sz="2800"/>
              <a:t>Với C là giá hiện tại, L là giá thấp nhất, H là giá cao nhất.</a:t>
            </a:r>
          </a:p>
          <a:p>
            <a:pPr marL="0" indent="0">
              <a:buNone/>
            </a:pPr>
            <a:r>
              <a:rPr lang="vi-VN" sz="2800"/>
              <a:t>Nếu chỉ số tăng trên 75 thì nên mua lại.</a:t>
            </a:r>
          </a:p>
          <a:p>
            <a:pPr marL="0" indent="0">
              <a:buNone/>
            </a:pPr>
            <a:r>
              <a:rPr lang="vi-VN" sz="2800"/>
              <a:t>Nếu chỉ số giảm dưới 25 thì nên bán lại.</a:t>
            </a:r>
            <a:endParaRPr lang="en-US" sz="28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32F794-BE26-433D-91B6-80060492A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484" y="3068960"/>
            <a:ext cx="4466667" cy="1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50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CÁC ĐẶC TR</a:t>
            </a:r>
            <a:r>
              <a:rPr lang="vi-VN" b="1"/>
              <a:t>Ư</a:t>
            </a:r>
            <a:r>
              <a:rPr lang="en-US" b="1"/>
              <a:t>NG Đ</a:t>
            </a:r>
            <a:r>
              <a:rPr lang="vi-VN" b="1"/>
              <a:t>ƯỢC SỬ DỤNG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5483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/>
              <a:t>Williams %R</a:t>
            </a:r>
          </a:p>
          <a:p>
            <a:pPr marL="0" indent="0">
              <a:buNone/>
            </a:pPr>
            <a:r>
              <a:rPr lang="en-US" sz="2800"/>
              <a:t>Với C là giá hiện tại, L là giá thấp nhất, H là giá cao nhất.</a:t>
            </a:r>
          </a:p>
          <a:p>
            <a:pPr marL="0" indent="0">
              <a:buNone/>
            </a:pPr>
            <a:r>
              <a:rPr lang="en-US" sz="2800"/>
              <a:t>Giá trị trên -20: chứng khoán đang trong trạng thái bán quá nhiều. </a:t>
            </a:r>
          </a:p>
          <a:p>
            <a:pPr marL="0" indent="0">
              <a:buNone/>
            </a:pPr>
            <a:r>
              <a:rPr lang="en-US" sz="2800"/>
              <a:t>Giá trị d</a:t>
            </a:r>
            <a:r>
              <a:rPr lang="vi-VN" sz="2800"/>
              <a:t>ư</a:t>
            </a:r>
            <a:r>
              <a:rPr lang="en-US" sz="2800"/>
              <a:t>ới -80: chứng khoán đang trong trạng thái mua quá nhiều.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45DC30-0058-4A2B-86F1-88D4C1721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460" y="3212976"/>
            <a:ext cx="4713074" cy="114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023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941</TotalTime>
  <Words>1446</Words>
  <Application>Microsoft Office PowerPoint</Application>
  <PresentationFormat>Custom</PresentationFormat>
  <Paragraphs>188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Cambria Math</vt:lpstr>
      <vt:lpstr>Consolas</vt:lpstr>
      <vt:lpstr>Corbel</vt:lpstr>
      <vt:lpstr>Tahoma</vt:lpstr>
      <vt:lpstr>Chalkboard 16x9</vt:lpstr>
      <vt:lpstr>Predicting the direction of stock market prices using random forest</vt:lpstr>
      <vt:lpstr>MỤC LỤC</vt:lpstr>
      <vt:lpstr>GIỚI THIỆU BÀI TOÁN</vt:lpstr>
      <vt:lpstr>GIỚI THIỆU BÀI TOÁN</vt:lpstr>
      <vt:lpstr>TIỀN XỬ LÝ DỮ LIỆU</vt:lpstr>
      <vt:lpstr>Giá trị đầu ra của dữ liệu</vt:lpstr>
      <vt:lpstr>CÁC ĐẶC TRƯNG ĐƯỢC SỬ DỤNG</vt:lpstr>
      <vt:lpstr>CÁC ĐẶC TRƯNG ĐƯỢC SỬ DỤNG</vt:lpstr>
      <vt:lpstr>CÁC ĐẶC TRƯNG ĐƯỢC SỬ DỤNG</vt:lpstr>
      <vt:lpstr>CÁC ĐẶC TRƯNG ĐƯỢC SỬ DỤNG</vt:lpstr>
      <vt:lpstr>CÁC ĐẶC TRƯNG ĐƯỢC SỬ DỤNG</vt:lpstr>
      <vt:lpstr>CÁC ĐẶC TRƯNG ĐƯỢC SỬ DỤNG</vt:lpstr>
      <vt:lpstr>MỘT SỐ ĐỊNH NGHĨA</vt:lpstr>
      <vt:lpstr>RANDOM FOREST</vt:lpstr>
      <vt:lpstr>RANDOM FOREST</vt:lpstr>
      <vt:lpstr>RANDOM FOREST</vt:lpstr>
      <vt:lpstr>RANDOM FOREST</vt:lpstr>
      <vt:lpstr>RANDOM FOREST</vt:lpstr>
      <vt:lpstr>ĐỘ LỖI OOB (Out-Of-Bag) VÀ SỰ HỘI TỤ</vt:lpstr>
      <vt:lpstr>ĐỘ LỖI OOB (Out-Of-Bag) VÀ SỰ HỘI TỤ</vt:lpstr>
      <vt:lpstr>ĐỘ LỖI OOB (Out-Of-Bag) VÀ SỰ HỘI TỤ</vt:lpstr>
      <vt:lpstr>KẾT QUẢ THỰC NGHIỆM</vt:lpstr>
      <vt:lpstr>KẾT QUẢ THỰC NGHIỆM</vt:lpstr>
      <vt:lpstr>KẾT QUẢ THỰC NGHIỆM</vt:lpstr>
      <vt:lpstr>KẾT QUẢ THỰC NGHIỆM</vt:lpstr>
      <vt:lpstr>SO SÁNH VỚI CÁC KẾT QUẢ TRƯỚC ĐÂY</vt:lpstr>
      <vt:lpstr>So sánh với kết quả trước đây</vt:lpstr>
      <vt:lpstr>So sánh với kết quả trước đây</vt:lpstr>
      <vt:lpstr>So sánh với kết quả trước đây</vt:lpstr>
      <vt:lpstr>PowerPoint Presentation</vt:lpstr>
      <vt:lpstr>TÀI LIỆU THAM KHẢO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the direction of stock market prices using random forest</dc:title>
  <dc:creator>Cẩm Quang Dung</dc:creator>
  <cp:lastModifiedBy>Cẩm Quang Dung</cp:lastModifiedBy>
  <cp:revision>48</cp:revision>
  <dcterms:created xsi:type="dcterms:W3CDTF">2019-05-31T02:10:03Z</dcterms:created>
  <dcterms:modified xsi:type="dcterms:W3CDTF">2019-06-02T08:48:49Z</dcterms:modified>
</cp:coreProperties>
</file>