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6.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1"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017"/>
    <p:restoredTop sz="94880"/>
  </p:normalViewPr>
  <p:slideViewPr>
    <p:cSldViewPr snapToGrid="0" snapToObjects="1">
      <p:cViewPr varScale="1">
        <p:scale>
          <a:sx n="153" d="100"/>
          <a:sy n="153" d="100"/>
        </p:scale>
        <p:origin x="108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errBars>
            <c:errBarType val="both"/>
            <c:errValType val="cust"/>
            <c:noEndCap val="0"/>
            <c:plus>
              <c:numRef>
                <c:f>Cat!$G$11:$H$11</c:f>
                <c:numCache>
                  <c:formatCode>General</c:formatCode>
                  <c:ptCount val="2"/>
                  <c:pt idx="0">
                    <c:v>2.9370869466535207E-2</c:v>
                  </c:pt>
                  <c:pt idx="1">
                    <c:v>2.2250123172685234E-2</c:v>
                  </c:pt>
                </c:numCache>
              </c:numRef>
            </c:plus>
            <c:minus>
              <c:numRef>
                <c:f>Cat!$G$12:$H$12</c:f>
                <c:numCache>
                  <c:formatCode>General</c:formatCode>
                  <c:ptCount val="2"/>
                  <c:pt idx="0">
                    <c:v>2.9370869466535207E-2</c:v>
                  </c:pt>
                  <c:pt idx="1">
                    <c:v>2.2250123172685234E-2</c:v>
                  </c:pt>
                </c:numCache>
              </c:numRef>
            </c:minus>
            <c:spPr>
              <a:noFill/>
              <a:ln w="9525" cap="flat" cmpd="sng" algn="ctr">
                <a:solidFill>
                  <a:schemeClr val="tx1">
                    <a:lumMod val="65000"/>
                    <a:lumOff val="35000"/>
                  </a:schemeClr>
                </a:solidFill>
                <a:round/>
              </a:ln>
              <a:effectLst/>
            </c:spPr>
          </c:errBars>
          <c:cat>
            <c:strRef>
              <c:f>Cat!$G$6:$H$6</c:f>
              <c:strCache>
                <c:ptCount val="2"/>
                <c:pt idx="0">
                  <c:v>Top 5 Categories</c:v>
                </c:pt>
                <c:pt idx="1">
                  <c:v>Else Categories</c:v>
                </c:pt>
              </c:strCache>
            </c:strRef>
          </c:cat>
          <c:val>
            <c:numRef>
              <c:f>Cat!$G$7:$H$7</c:f>
              <c:numCache>
                <c:formatCode>General</c:formatCode>
                <c:ptCount val="2"/>
                <c:pt idx="0">
                  <c:v>4.1696066754519103</c:v>
                </c:pt>
                <c:pt idx="1">
                  <c:v>4.1377997963524198</c:v>
                </c:pt>
              </c:numCache>
            </c:numRef>
          </c:val>
          <c:extLst>
            <c:ext xmlns:c16="http://schemas.microsoft.com/office/drawing/2014/chart" uri="{C3380CC4-5D6E-409C-BE32-E72D297353CC}">
              <c16:uniqueId val="{00000000-F285-9743-8316-1F5C01423A5B}"/>
            </c:ext>
          </c:extLst>
        </c:ser>
        <c:dLbls>
          <c:showLegendKey val="0"/>
          <c:showVal val="0"/>
          <c:showCatName val="0"/>
          <c:showSerName val="0"/>
          <c:showPercent val="0"/>
          <c:showBubbleSize val="0"/>
        </c:dLbls>
        <c:gapWidth val="219"/>
        <c:overlap val="-27"/>
        <c:axId val="590163520"/>
        <c:axId val="589994512"/>
      </c:barChart>
      <c:catAx>
        <c:axId val="5901635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9994512"/>
        <c:crosses val="autoZero"/>
        <c:auto val="1"/>
        <c:lblAlgn val="ctr"/>
        <c:lblOffset val="100"/>
        <c:noMultiLvlLbl val="0"/>
      </c:catAx>
      <c:valAx>
        <c:axId val="5899945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016352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errBars>
            <c:errBarType val="both"/>
            <c:errValType val="cust"/>
            <c:noEndCap val="0"/>
            <c:plus>
              <c:numRef>
                <c:f>Size!$G$9:$H$9</c:f>
                <c:numCache>
                  <c:formatCode>General</c:formatCode>
                  <c:ptCount val="2"/>
                  <c:pt idx="0">
                    <c:v>2.9414610213709894E-2</c:v>
                  </c:pt>
                  <c:pt idx="1">
                    <c:v>2.2283259304845399E-2</c:v>
                  </c:pt>
                </c:numCache>
              </c:numRef>
            </c:plus>
            <c:minus>
              <c:numRef>
                <c:f>Size!$G$10:$H$10</c:f>
                <c:numCache>
                  <c:formatCode>General</c:formatCode>
                  <c:ptCount val="2"/>
                  <c:pt idx="0">
                    <c:v>2.9414610213709894E-2</c:v>
                  </c:pt>
                  <c:pt idx="1">
                    <c:v>2.2283259304845399E-2</c:v>
                  </c:pt>
                </c:numCache>
              </c:numRef>
            </c:minus>
            <c:spPr>
              <a:noFill/>
              <a:ln w="9525" cap="flat" cmpd="sng" algn="ctr">
                <a:solidFill>
                  <a:schemeClr val="tx1">
                    <a:lumMod val="65000"/>
                    <a:lumOff val="35000"/>
                  </a:schemeClr>
                </a:solidFill>
                <a:round/>
              </a:ln>
              <a:effectLst/>
            </c:spPr>
          </c:errBars>
          <c:cat>
            <c:strRef>
              <c:f>Size!$G$4:$H$4</c:f>
              <c:strCache>
                <c:ptCount val="2"/>
                <c:pt idx="0">
                  <c:v>Top 10 Sizes</c:v>
                </c:pt>
                <c:pt idx="1">
                  <c:v>Else Sizes</c:v>
                </c:pt>
              </c:strCache>
            </c:strRef>
          </c:cat>
          <c:val>
            <c:numRef>
              <c:f>Size!$G$5:$H$5</c:f>
              <c:numCache>
                <c:formatCode>General</c:formatCode>
                <c:ptCount val="2"/>
                <c:pt idx="0">
                  <c:v>4.1910945434376599</c:v>
                </c:pt>
                <c:pt idx="1">
                  <c:v>4.1429491035438302</c:v>
                </c:pt>
              </c:numCache>
            </c:numRef>
          </c:val>
          <c:extLst>
            <c:ext xmlns:c16="http://schemas.microsoft.com/office/drawing/2014/chart" uri="{C3380CC4-5D6E-409C-BE32-E72D297353CC}">
              <c16:uniqueId val="{00000000-7165-4242-986C-114F49AD8283}"/>
            </c:ext>
          </c:extLst>
        </c:ser>
        <c:dLbls>
          <c:showLegendKey val="0"/>
          <c:showVal val="0"/>
          <c:showCatName val="0"/>
          <c:showSerName val="0"/>
          <c:showPercent val="0"/>
          <c:showBubbleSize val="0"/>
        </c:dLbls>
        <c:gapWidth val="219"/>
        <c:overlap val="-27"/>
        <c:axId val="908946448"/>
        <c:axId val="908948080"/>
      </c:barChart>
      <c:catAx>
        <c:axId val="9089464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08948080"/>
        <c:crosses val="autoZero"/>
        <c:auto val="1"/>
        <c:lblAlgn val="ctr"/>
        <c:lblOffset val="100"/>
        <c:noMultiLvlLbl val="0"/>
      </c:catAx>
      <c:valAx>
        <c:axId val="9089480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0894644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errBars>
            <c:errBarType val="both"/>
            <c:errValType val="cust"/>
            <c:noEndCap val="0"/>
            <c:plus>
              <c:numRef>
                <c:f>Price!$G$9:$H$9</c:f>
                <c:numCache>
                  <c:formatCode>General</c:formatCode>
                  <c:ptCount val="2"/>
                  <c:pt idx="0">
                    <c:v>1.874605968400278E-2</c:v>
                  </c:pt>
                  <c:pt idx="1">
                    <c:v>5.3822764851135678E-2</c:v>
                  </c:pt>
                </c:numCache>
              </c:numRef>
            </c:plus>
            <c:minus>
              <c:numRef>
                <c:f>Price!$G$10:$H$10</c:f>
                <c:numCache>
                  <c:formatCode>General</c:formatCode>
                  <c:ptCount val="2"/>
                  <c:pt idx="0">
                    <c:v>1.874605968400278E-2</c:v>
                  </c:pt>
                  <c:pt idx="1">
                    <c:v>5.3822764851135678E-2</c:v>
                  </c:pt>
                </c:numCache>
              </c:numRef>
            </c:minus>
            <c:spPr>
              <a:noFill/>
              <a:ln w="9525" cap="flat" cmpd="sng" algn="ctr">
                <a:solidFill>
                  <a:schemeClr val="tx1">
                    <a:lumMod val="65000"/>
                    <a:lumOff val="35000"/>
                  </a:schemeClr>
                </a:solidFill>
                <a:round/>
              </a:ln>
              <a:effectLst/>
            </c:spPr>
          </c:errBars>
          <c:cat>
            <c:strRef>
              <c:f>Price!$G$4:$H$4</c:f>
              <c:strCache>
                <c:ptCount val="2"/>
                <c:pt idx="0">
                  <c:v>Free</c:v>
                </c:pt>
                <c:pt idx="1">
                  <c:v>Paid</c:v>
                </c:pt>
              </c:strCache>
            </c:strRef>
          </c:cat>
          <c:val>
            <c:numRef>
              <c:f>Price!$G$5:$H$5</c:f>
              <c:numCache>
                <c:formatCode>General</c:formatCode>
                <c:ptCount val="2"/>
                <c:pt idx="0">
                  <c:v>4.1369153516301296</c:v>
                </c:pt>
                <c:pt idx="1">
                  <c:v>4.2180003330003304</c:v>
                </c:pt>
              </c:numCache>
            </c:numRef>
          </c:val>
          <c:extLst>
            <c:ext xmlns:c16="http://schemas.microsoft.com/office/drawing/2014/chart" uri="{C3380CC4-5D6E-409C-BE32-E72D297353CC}">
              <c16:uniqueId val="{00000000-D7A3-764D-9927-0652088F39FA}"/>
            </c:ext>
          </c:extLst>
        </c:ser>
        <c:dLbls>
          <c:showLegendKey val="0"/>
          <c:showVal val="0"/>
          <c:showCatName val="0"/>
          <c:showSerName val="0"/>
          <c:showPercent val="0"/>
          <c:showBubbleSize val="0"/>
        </c:dLbls>
        <c:gapWidth val="219"/>
        <c:overlap val="-27"/>
        <c:axId val="4394432"/>
        <c:axId val="505150480"/>
      </c:barChart>
      <c:catAx>
        <c:axId val="43944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5150480"/>
        <c:crosses val="autoZero"/>
        <c:auto val="1"/>
        <c:lblAlgn val="ctr"/>
        <c:lblOffset val="100"/>
        <c:noMultiLvlLbl val="0"/>
      </c:catAx>
      <c:valAx>
        <c:axId val="5051504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9443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3C970F-A6EF-804B-BD33-98F2CC87639C}" type="datetimeFigureOut">
              <a:rPr lang="en-US" smtClean="0"/>
              <a:t>1/17/21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65E577-DC82-0F47-96E0-FDA5F481F5E6}" type="slidenum">
              <a:rPr lang="en-US" smtClean="0"/>
              <a:t>‹#›</a:t>
            </a:fld>
            <a:endParaRPr lang="en-US"/>
          </a:p>
        </p:txBody>
      </p:sp>
    </p:spTree>
    <p:extLst>
      <p:ext uri="{BB962C8B-B14F-4D97-AF65-F5344CB8AC3E}">
        <p14:creationId xmlns:p14="http://schemas.microsoft.com/office/powerpoint/2010/main" val="3551287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everyone. My name is Cameron, and today I am going to share with you my final capstone on the Google Play Store and how app ratings are influenced.</a:t>
            </a:r>
          </a:p>
        </p:txBody>
      </p:sp>
      <p:sp>
        <p:nvSpPr>
          <p:cNvPr id="4" name="Slide Number Placeholder 3"/>
          <p:cNvSpPr>
            <a:spLocks noGrp="1"/>
          </p:cNvSpPr>
          <p:nvPr>
            <p:ph type="sldNum" sz="quarter" idx="5"/>
          </p:nvPr>
        </p:nvSpPr>
        <p:spPr/>
        <p:txBody>
          <a:bodyPr/>
          <a:lstStyle/>
          <a:p>
            <a:fld id="{7865E577-DC82-0F47-96E0-FDA5F481F5E6}" type="slidenum">
              <a:rPr lang="en-US" smtClean="0"/>
              <a:t>1</a:t>
            </a:fld>
            <a:endParaRPr lang="en-US"/>
          </a:p>
        </p:txBody>
      </p:sp>
    </p:spTree>
    <p:extLst>
      <p:ext uri="{BB962C8B-B14F-4D97-AF65-F5344CB8AC3E}">
        <p14:creationId xmlns:p14="http://schemas.microsoft.com/office/powerpoint/2010/main" val="8823691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quest was to find out if there are standalone characteristics about apps in the Play Store that have influence on how end users rate them.</a:t>
            </a:r>
          </a:p>
          <a:p>
            <a:endParaRPr lang="en-US" dirty="0"/>
          </a:p>
          <a:p>
            <a:r>
              <a:rPr lang="en-US" dirty="0"/>
              <a:t>When are these design decisions made? Are they made before the app goes into development? Is it possible to make decisions at the ground floor, but still have bearing on the app’s overall success? That is what I am trying to answer with my research</a:t>
            </a:r>
          </a:p>
          <a:p>
            <a:endParaRPr lang="en-US" dirty="0"/>
          </a:p>
          <a:p>
            <a:r>
              <a:rPr lang="en-US" sz="1200" b="0" i="0" kern="1200" dirty="0">
                <a:solidFill>
                  <a:schemeClr val="tx1"/>
                </a:solidFill>
                <a:effectLst/>
                <a:latin typeface="+mn-lt"/>
                <a:ea typeface="+mn-ea"/>
                <a:cs typeface="+mn-cs"/>
              </a:rPr>
              <a:t>This is meant to benefit tech companies and app developers that primarily distribute their platforms via mobile app. They could use the results of this research to guide their decision on applications they build now or in the future.</a:t>
            </a:r>
            <a:endParaRPr lang="en-US" dirty="0"/>
          </a:p>
        </p:txBody>
      </p:sp>
      <p:sp>
        <p:nvSpPr>
          <p:cNvPr id="4" name="Slide Number Placeholder 3"/>
          <p:cNvSpPr>
            <a:spLocks noGrp="1"/>
          </p:cNvSpPr>
          <p:nvPr>
            <p:ph type="sldNum" sz="quarter" idx="5"/>
          </p:nvPr>
        </p:nvSpPr>
        <p:spPr/>
        <p:txBody>
          <a:bodyPr/>
          <a:lstStyle/>
          <a:p>
            <a:fld id="{7865E577-DC82-0F47-96E0-FDA5F481F5E6}" type="slidenum">
              <a:rPr lang="en-US" smtClean="0"/>
              <a:t>2</a:t>
            </a:fld>
            <a:endParaRPr lang="en-US"/>
          </a:p>
        </p:txBody>
      </p:sp>
    </p:spTree>
    <p:extLst>
      <p:ext uri="{BB962C8B-B14F-4D97-AF65-F5344CB8AC3E}">
        <p14:creationId xmlns:p14="http://schemas.microsoft.com/office/powerpoint/2010/main" val="34271362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raw data contained information on just shy of 11,000 rows of information. Each row was an individual app, and they housed string and float data.</a:t>
            </a:r>
          </a:p>
          <a:p>
            <a:endParaRPr lang="en-US" dirty="0"/>
          </a:p>
          <a:p>
            <a:r>
              <a:rPr lang="en-US" dirty="0"/>
              <a:t>Where I started was taking the data as a csv file, and importing into a </a:t>
            </a:r>
            <a:r>
              <a:rPr lang="en-US" dirty="0" err="1"/>
              <a:t>Jupyter</a:t>
            </a:r>
            <a:r>
              <a:rPr lang="en-US" dirty="0"/>
              <a:t> Notebook where wrangled and cleaned.</a:t>
            </a:r>
          </a:p>
          <a:p>
            <a:endParaRPr lang="en-US" dirty="0"/>
          </a:p>
          <a:p>
            <a:r>
              <a:rPr lang="en-US" dirty="0"/>
              <a:t>I isolated the columns that I would use to test for characteristics: App category, file size, and whether the app was free or paid, and of course the user rating.</a:t>
            </a:r>
          </a:p>
          <a:p>
            <a:endParaRPr lang="en-US" dirty="0"/>
          </a:p>
          <a:p>
            <a:r>
              <a:rPr lang="en-US" dirty="0"/>
              <a:t>After removing all rows with null values, I was left with just over 3,100 rows of data.</a:t>
            </a:r>
          </a:p>
          <a:p>
            <a:endParaRPr lang="en-US" dirty="0"/>
          </a:p>
          <a:p>
            <a:endParaRPr lang="en-US" dirty="0"/>
          </a:p>
        </p:txBody>
      </p:sp>
      <p:sp>
        <p:nvSpPr>
          <p:cNvPr id="4" name="Slide Number Placeholder 3"/>
          <p:cNvSpPr>
            <a:spLocks noGrp="1"/>
          </p:cNvSpPr>
          <p:nvPr>
            <p:ph type="sldNum" sz="quarter" idx="5"/>
          </p:nvPr>
        </p:nvSpPr>
        <p:spPr/>
        <p:txBody>
          <a:bodyPr/>
          <a:lstStyle/>
          <a:p>
            <a:fld id="{7865E577-DC82-0F47-96E0-FDA5F481F5E6}" type="slidenum">
              <a:rPr lang="en-US" smtClean="0"/>
              <a:t>3</a:t>
            </a:fld>
            <a:endParaRPr lang="en-US"/>
          </a:p>
        </p:txBody>
      </p:sp>
    </p:spTree>
    <p:extLst>
      <p:ext uri="{BB962C8B-B14F-4D97-AF65-F5344CB8AC3E}">
        <p14:creationId xmlns:p14="http://schemas.microsoft.com/office/powerpoint/2010/main" val="3735630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Hø</a:t>
            </a:r>
            <a:r>
              <a:rPr lang="en-US" dirty="0"/>
              <a:t>: There is no significant difference in the five most common app categories.</a:t>
            </a:r>
          </a:p>
          <a:p>
            <a:endParaRPr lang="en-US" dirty="0"/>
          </a:p>
          <a:p>
            <a:r>
              <a:rPr lang="en-US" dirty="0"/>
              <a:t>There were 33 unique app categories, so first I created two variables. One that would bucket the top 5 categories altogether, and another that grouped all categories that fell outside of the top 5.</a:t>
            </a:r>
          </a:p>
          <a:p>
            <a:endParaRPr lang="en-US" dirty="0"/>
          </a:p>
          <a:p>
            <a:r>
              <a:rPr lang="en-US" dirty="0"/>
              <a:t>Family, Tools, Games, Personalization, Medical</a:t>
            </a:r>
          </a:p>
          <a:p>
            <a:endParaRPr lang="en-US" dirty="0"/>
          </a:p>
          <a:p>
            <a:r>
              <a:rPr lang="en-US" dirty="0"/>
              <a:t>Using a function that I created to provide the average rating, I determined that at just 0.03 points, the 5 most common app categories had the higher average rating, but then it came time to test for statistical significance.</a:t>
            </a:r>
          </a:p>
          <a:p>
            <a:endParaRPr lang="en-US" dirty="0"/>
          </a:p>
          <a:p>
            <a:r>
              <a:rPr lang="en-US" dirty="0"/>
              <a:t>Using the .</a:t>
            </a:r>
            <a:r>
              <a:rPr lang="en-US" dirty="0" err="1"/>
              <a:t>ttest_ind</a:t>
            </a:r>
            <a:r>
              <a:rPr lang="en-US" dirty="0"/>
              <a:t>() function from the SciPy library, I conducted an independent two samples t-test on the average rating for both buckets and determined a p value of 0.11, which would mean that….The difference IS NOT significant at the 95% confidence level.</a:t>
            </a:r>
          </a:p>
          <a:p>
            <a:endParaRPr lang="en-US" dirty="0"/>
          </a:p>
          <a:p>
            <a:r>
              <a:rPr lang="en-US" dirty="0"/>
              <a:t>Using a function I created to determine the two-tail confidence intervals, I graphed this bar chart to illustrate how the error bars intersect one another.</a:t>
            </a:r>
          </a:p>
        </p:txBody>
      </p:sp>
      <p:sp>
        <p:nvSpPr>
          <p:cNvPr id="4" name="Slide Number Placeholder 3"/>
          <p:cNvSpPr>
            <a:spLocks noGrp="1"/>
          </p:cNvSpPr>
          <p:nvPr>
            <p:ph type="sldNum" sz="quarter" idx="5"/>
          </p:nvPr>
        </p:nvSpPr>
        <p:spPr/>
        <p:txBody>
          <a:bodyPr/>
          <a:lstStyle/>
          <a:p>
            <a:fld id="{7865E577-DC82-0F47-96E0-FDA5F481F5E6}" type="slidenum">
              <a:rPr lang="en-US" smtClean="0"/>
              <a:t>4</a:t>
            </a:fld>
            <a:endParaRPr lang="en-US"/>
          </a:p>
        </p:txBody>
      </p:sp>
    </p:spTree>
    <p:extLst>
      <p:ext uri="{BB962C8B-B14F-4D97-AF65-F5344CB8AC3E}">
        <p14:creationId xmlns:p14="http://schemas.microsoft.com/office/powerpoint/2010/main" val="25534544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Hø</a:t>
            </a:r>
            <a:r>
              <a:rPr lang="en-US" dirty="0"/>
              <a:t>: There is no significant difference between the average rating of apps with the 10 most common file sizes.</a:t>
            </a:r>
          </a:p>
          <a:p>
            <a:endParaRPr lang="en-US" dirty="0"/>
          </a:p>
          <a:p>
            <a:r>
              <a:rPr lang="en-US" dirty="0"/>
              <a:t>413 unique app sizes, so much like with app categories, I bucketed the top 10 together in one variable and all others in another variable.</a:t>
            </a:r>
          </a:p>
          <a:p>
            <a:endParaRPr lang="en-US" dirty="0"/>
          </a:p>
          <a:p>
            <a:r>
              <a:rPr lang="en-US" sz="1200" b="0" i="0" kern="1200" dirty="0">
                <a:solidFill>
                  <a:schemeClr val="tx1"/>
                </a:solidFill>
                <a:effectLst/>
                <a:latin typeface="+mn-lt"/>
                <a:ea typeface="+mn-ea"/>
                <a:cs typeface="+mn-cs"/>
              </a:rPr>
              <a:t>11mb, 12mb, 14mb, 15mb, 18mb, 19mb, 20mb, 21mb, 22mb, and 24mb</a:t>
            </a:r>
            <a:endParaRPr lang="en-US" dirty="0"/>
          </a:p>
          <a:p>
            <a:endParaRPr lang="en-US" dirty="0"/>
          </a:p>
          <a:p>
            <a:r>
              <a:rPr lang="en-US" dirty="0"/>
              <a:t>Using the same function that I mentioned earlier I called upon it to determine the average ratings for these app size buckets as well. At 4.19, the top 10 edged out all others by 0.05 points. But again, we must test for statistical significance.</a:t>
            </a:r>
          </a:p>
          <a:p>
            <a:endParaRPr lang="en-US" dirty="0"/>
          </a:p>
          <a:p>
            <a:r>
              <a:rPr lang="en-US" dirty="0"/>
              <a:t>Similarly to before, I used the .</a:t>
            </a:r>
            <a:r>
              <a:rPr lang="en-US" dirty="0" err="1"/>
              <a:t>ttest_ind</a:t>
            </a:r>
            <a:r>
              <a:rPr lang="en-US" dirty="0"/>
              <a:t>() function to determine the p-value of 0.102, which would again mean that….the difference IS NOT significant and we must accept the null.</a:t>
            </a:r>
          </a:p>
          <a:p>
            <a:endParaRPr lang="en-US" dirty="0"/>
          </a:p>
          <a:p>
            <a:r>
              <a:rPr lang="en-US" dirty="0"/>
              <a:t>Again, you will notice that the error bars for the two buckets intersect.</a:t>
            </a:r>
          </a:p>
        </p:txBody>
      </p:sp>
      <p:sp>
        <p:nvSpPr>
          <p:cNvPr id="4" name="Slide Number Placeholder 3"/>
          <p:cNvSpPr>
            <a:spLocks noGrp="1"/>
          </p:cNvSpPr>
          <p:nvPr>
            <p:ph type="sldNum" sz="quarter" idx="5"/>
          </p:nvPr>
        </p:nvSpPr>
        <p:spPr/>
        <p:txBody>
          <a:bodyPr/>
          <a:lstStyle/>
          <a:p>
            <a:fld id="{7865E577-DC82-0F47-96E0-FDA5F481F5E6}" type="slidenum">
              <a:rPr lang="en-US" smtClean="0"/>
              <a:t>5</a:t>
            </a:fld>
            <a:endParaRPr lang="en-US"/>
          </a:p>
        </p:txBody>
      </p:sp>
    </p:spTree>
    <p:extLst>
      <p:ext uri="{BB962C8B-B14F-4D97-AF65-F5344CB8AC3E}">
        <p14:creationId xmlns:p14="http://schemas.microsoft.com/office/powerpoint/2010/main" val="20537703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Hø</a:t>
            </a:r>
            <a:r>
              <a:rPr lang="en-US" dirty="0"/>
              <a:t>: There is no significant difference in the ratings of free apps and paid apps.</a:t>
            </a:r>
          </a:p>
          <a:p>
            <a:endParaRPr lang="en-US" dirty="0"/>
          </a:p>
          <a:p>
            <a:r>
              <a:rPr lang="en-US" dirty="0"/>
              <a:t>There are only two values for this column, so I did not need to bucket them, however they still needed to be entered into their own variables for testing.</a:t>
            </a:r>
          </a:p>
          <a:p>
            <a:endParaRPr lang="en-US" dirty="0"/>
          </a:p>
          <a:p>
            <a:r>
              <a:rPr lang="en-US" dirty="0"/>
              <a:t>Using my average rating function, I found that paid apps on average were higher by 0.08 points at 4.22 than free apps. I found this discovery the least expected, yet the most interesting. I would think that paid apps are inherently subject a lower rating given the nature of my personal bias against a willingness to pay for apps. However interesting, I needed to test for statistical significance to determine if it means anything.</a:t>
            </a:r>
          </a:p>
          <a:p>
            <a:endParaRPr lang="en-US" dirty="0"/>
          </a:p>
          <a:p>
            <a:r>
              <a:rPr lang="en-US" dirty="0"/>
              <a:t>I determined a p-value of 0.0021, which would mean that…. The difference IS significant, and you can see this time that the error bars do not intersect.</a:t>
            </a:r>
          </a:p>
        </p:txBody>
      </p:sp>
      <p:sp>
        <p:nvSpPr>
          <p:cNvPr id="4" name="Slide Number Placeholder 3"/>
          <p:cNvSpPr>
            <a:spLocks noGrp="1"/>
          </p:cNvSpPr>
          <p:nvPr>
            <p:ph type="sldNum" sz="quarter" idx="5"/>
          </p:nvPr>
        </p:nvSpPr>
        <p:spPr/>
        <p:txBody>
          <a:bodyPr/>
          <a:lstStyle/>
          <a:p>
            <a:fld id="{7865E577-DC82-0F47-96E0-FDA5F481F5E6}" type="slidenum">
              <a:rPr lang="en-US" smtClean="0"/>
              <a:t>6</a:t>
            </a:fld>
            <a:endParaRPr lang="en-US"/>
          </a:p>
        </p:txBody>
      </p:sp>
    </p:spTree>
    <p:extLst>
      <p:ext uri="{BB962C8B-B14F-4D97-AF65-F5344CB8AC3E}">
        <p14:creationId xmlns:p14="http://schemas.microsoft.com/office/powerpoint/2010/main" val="12605058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five most common app categories in Family, Tools, Games, Personalization, and Medical on average have a higher rating of 0.03, but is not statistically significant.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ten most common app sizes in 11mb, 12mb, 14mb, 15mb, 18mb, 19mb, 20mb, 21mb, 22mb, and 24mb on average have a higher rating of 0.05, but is not statistically significant.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Paid apps on average have a higher rating than free apps by 0.08, and is statistically significant.</a:t>
            </a:r>
          </a:p>
          <a:p>
            <a:endParaRPr lang="en-US" dirty="0"/>
          </a:p>
        </p:txBody>
      </p:sp>
      <p:sp>
        <p:nvSpPr>
          <p:cNvPr id="4" name="Slide Number Placeholder 3"/>
          <p:cNvSpPr>
            <a:spLocks noGrp="1"/>
          </p:cNvSpPr>
          <p:nvPr>
            <p:ph type="sldNum" sz="quarter" idx="5"/>
          </p:nvPr>
        </p:nvSpPr>
        <p:spPr/>
        <p:txBody>
          <a:bodyPr/>
          <a:lstStyle/>
          <a:p>
            <a:fld id="{7865E577-DC82-0F47-96E0-FDA5F481F5E6}" type="slidenum">
              <a:rPr lang="en-US" smtClean="0"/>
              <a:t>7</a:t>
            </a:fld>
            <a:endParaRPr lang="en-US"/>
          </a:p>
        </p:txBody>
      </p:sp>
    </p:spTree>
    <p:extLst>
      <p:ext uri="{BB962C8B-B14F-4D97-AF65-F5344CB8AC3E}">
        <p14:creationId xmlns:p14="http://schemas.microsoft.com/office/powerpoint/2010/main" val="7326692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Between both app categories and app sizes, there is such a vast pool of possibilities that can produce very different results. While we determined earlier on that the difference in their average ratings were not significant, they are quite small to the point where the difference is negligible anyways.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It gets interesting when we look at free and paid apps. If you walk away from here with anything today, I don’t want it to be that you should charge for apps just to charge for them. I want you to weigh your options and consider paid apps as another revenue if it makes sense for your business. If you need to charge for an app to continue development, that is fine. If the market deems a $2.99 price tag as standard, and you want to stay competitive, you go right ahead.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Because as the data suggests, users will rate paid apps just a hair higher than free apps despite requiring that initial payment.</a:t>
            </a:r>
          </a:p>
          <a:p>
            <a:endParaRPr lang="en-US" dirty="0"/>
          </a:p>
        </p:txBody>
      </p:sp>
      <p:sp>
        <p:nvSpPr>
          <p:cNvPr id="4" name="Slide Number Placeholder 3"/>
          <p:cNvSpPr>
            <a:spLocks noGrp="1"/>
          </p:cNvSpPr>
          <p:nvPr>
            <p:ph type="sldNum" sz="quarter" idx="5"/>
          </p:nvPr>
        </p:nvSpPr>
        <p:spPr/>
        <p:txBody>
          <a:bodyPr/>
          <a:lstStyle/>
          <a:p>
            <a:fld id="{7865E577-DC82-0F47-96E0-FDA5F481F5E6}" type="slidenum">
              <a:rPr lang="en-US" smtClean="0"/>
              <a:t>8</a:t>
            </a:fld>
            <a:endParaRPr lang="en-US"/>
          </a:p>
        </p:txBody>
      </p:sp>
    </p:spTree>
    <p:extLst>
      <p:ext uri="{BB962C8B-B14F-4D97-AF65-F5344CB8AC3E}">
        <p14:creationId xmlns:p14="http://schemas.microsoft.com/office/powerpoint/2010/main" val="651925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594674C4-3BFA-F540-8DA9-EC42C106BF71}" type="datetimeFigureOut">
              <a:rPr lang="en-US" smtClean="0"/>
              <a:t>1/17/21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44B3E1-7A0E-9242-A847-C049288E5603}" type="slidenum">
              <a:rPr lang="en-US" smtClean="0"/>
              <a:t>‹#›</a:t>
            </a:fld>
            <a:endParaRPr lang="en-US"/>
          </a:p>
        </p:txBody>
      </p:sp>
    </p:spTree>
    <p:extLst>
      <p:ext uri="{BB962C8B-B14F-4D97-AF65-F5344CB8AC3E}">
        <p14:creationId xmlns:p14="http://schemas.microsoft.com/office/powerpoint/2010/main" val="310666229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4674C4-3BFA-F540-8DA9-EC42C106BF71}" type="datetimeFigureOut">
              <a:rPr lang="en-US" smtClean="0"/>
              <a:t>1/17/21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44B3E1-7A0E-9242-A847-C049288E5603}" type="slidenum">
              <a:rPr lang="en-US" smtClean="0"/>
              <a:t>‹#›</a:t>
            </a:fld>
            <a:endParaRPr lang="en-US"/>
          </a:p>
        </p:txBody>
      </p:sp>
    </p:spTree>
    <p:extLst>
      <p:ext uri="{BB962C8B-B14F-4D97-AF65-F5344CB8AC3E}">
        <p14:creationId xmlns:p14="http://schemas.microsoft.com/office/powerpoint/2010/main" val="2607495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4674C4-3BFA-F540-8DA9-EC42C106BF71}" type="datetimeFigureOut">
              <a:rPr lang="en-US" smtClean="0"/>
              <a:t>1/17/21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44B3E1-7A0E-9242-A847-C049288E5603}" type="slidenum">
              <a:rPr lang="en-US" smtClean="0"/>
              <a:t>‹#›</a:t>
            </a:fld>
            <a:endParaRPr lang="en-US"/>
          </a:p>
        </p:txBody>
      </p:sp>
    </p:spTree>
    <p:extLst>
      <p:ext uri="{BB962C8B-B14F-4D97-AF65-F5344CB8AC3E}">
        <p14:creationId xmlns:p14="http://schemas.microsoft.com/office/powerpoint/2010/main" val="1128675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4674C4-3BFA-F540-8DA9-EC42C106BF71}" type="datetimeFigureOut">
              <a:rPr lang="en-US" smtClean="0"/>
              <a:t>1/17/21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44B3E1-7A0E-9242-A847-C049288E5603}" type="slidenum">
              <a:rPr lang="en-US" smtClean="0"/>
              <a:t>‹#›</a:t>
            </a:fld>
            <a:endParaRPr lang="en-US"/>
          </a:p>
        </p:txBody>
      </p:sp>
    </p:spTree>
    <p:extLst>
      <p:ext uri="{BB962C8B-B14F-4D97-AF65-F5344CB8AC3E}">
        <p14:creationId xmlns:p14="http://schemas.microsoft.com/office/powerpoint/2010/main" val="1236702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594674C4-3BFA-F540-8DA9-EC42C106BF71}" type="datetimeFigureOut">
              <a:rPr lang="en-US" smtClean="0"/>
              <a:t>1/17/21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44B3E1-7A0E-9242-A847-C049288E5603}" type="slidenum">
              <a:rPr lang="en-US" smtClean="0"/>
              <a:t>‹#›</a:t>
            </a:fld>
            <a:endParaRPr lang="en-US"/>
          </a:p>
        </p:txBody>
      </p:sp>
    </p:spTree>
    <p:extLst>
      <p:ext uri="{BB962C8B-B14F-4D97-AF65-F5344CB8AC3E}">
        <p14:creationId xmlns:p14="http://schemas.microsoft.com/office/powerpoint/2010/main" val="213642632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94674C4-3BFA-F540-8DA9-EC42C106BF71}" type="datetimeFigureOut">
              <a:rPr lang="en-US" smtClean="0"/>
              <a:t>1/17/21</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8044B3E1-7A0E-9242-A847-C049288E5603}" type="slidenum">
              <a:rPr lang="en-US" smtClean="0"/>
              <a:t>‹#›</a:t>
            </a:fld>
            <a:endParaRPr lang="en-US"/>
          </a:p>
        </p:txBody>
      </p:sp>
    </p:spTree>
    <p:extLst>
      <p:ext uri="{BB962C8B-B14F-4D97-AF65-F5344CB8AC3E}">
        <p14:creationId xmlns:p14="http://schemas.microsoft.com/office/powerpoint/2010/main" val="3162194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594674C4-3BFA-F540-8DA9-EC42C106BF71}" type="datetimeFigureOut">
              <a:rPr lang="en-US" smtClean="0"/>
              <a:t>1/17/21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44B3E1-7A0E-9242-A847-C049288E5603}"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870487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94674C4-3BFA-F540-8DA9-EC42C106BF71}" type="datetimeFigureOut">
              <a:rPr lang="en-US" smtClean="0"/>
              <a:t>1/17/21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44B3E1-7A0E-9242-A847-C049288E5603}" type="slidenum">
              <a:rPr lang="en-US" smtClean="0"/>
              <a:t>‹#›</a:t>
            </a:fld>
            <a:endParaRPr lang="en-US"/>
          </a:p>
        </p:txBody>
      </p:sp>
    </p:spTree>
    <p:extLst>
      <p:ext uri="{BB962C8B-B14F-4D97-AF65-F5344CB8AC3E}">
        <p14:creationId xmlns:p14="http://schemas.microsoft.com/office/powerpoint/2010/main" val="2056124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4674C4-3BFA-F540-8DA9-EC42C106BF71}" type="datetimeFigureOut">
              <a:rPr lang="en-US" smtClean="0"/>
              <a:t>1/17/21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44B3E1-7A0E-9242-A847-C049288E5603}" type="slidenum">
              <a:rPr lang="en-US" smtClean="0"/>
              <a:t>‹#›</a:t>
            </a:fld>
            <a:endParaRPr lang="en-US"/>
          </a:p>
        </p:txBody>
      </p:sp>
    </p:spTree>
    <p:extLst>
      <p:ext uri="{BB962C8B-B14F-4D97-AF65-F5344CB8AC3E}">
        <p14:creationId xmlns:p14="http://schemas.microsoft.com/office/powerpoint/2010/main" val="3720933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594674C4-3BFA-F540-8DA9-EC42C106BF71}" type="datetimeFigureOut">
              <a:rPr lang="en-US" smtClean="0"/>
              <a:t>1/17/21</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8044B3E1-7A0E-9242-A847-C049288E5603}" type="slidenum">
              <a:rPr lang="en-US" smtClean="0"/>
              <a:t>‹#›</a:t>
            </a:fld>
            <a:endParaRPr lang="en-US"/>
          </a:p>
        </p:txBody>
      </p:sp>
    </p:spTree>
    <p:extLst>
      <p:ext uri="{BB962C8B-B14F-4D97-AF65-F5344CB8AC3E}">
        <p14:creationId xmlns:p14="http://schemas.microsoft.com/office/powerpoint/2010/main" val="821634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594674C4-3BFA-F540-8DA9-EC42C106BF71}" type="datetimeFigureOut">
              <a:rPr lang="en-US" smtClean="0"/>
              <a:t>1/17/21</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8044B3E1-7A0E-9242-A847-C049288E5603}" type="slidenum">
              <a:rPr lang="en-US" smtClean="0"/>
              <a:t>‹#›</a:t>
            </a:fld>
            <a:endParaRPr lang="en-US"/>
          </a:p>
        </p:txBody>
      </p:sp>
    </p:spTree>
    <p:extLst>
      <p:ext uri="{BB962C8B-B14F-4D97-AF65-F5344CB8AC3E}">
        <p14:creationId xmlns:p14="http://schemas.microsoft.com/office/powerpoint/2010/main" val="2846394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594674C4-3BFA-F540-8DA9-EC42C106BF71}" type="datetimeFigureOut">
              <a:rPr lang="en-US" smtClean="0"/>
              <a:t>1/17/21</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044B3E1-7A0E-9242-A847-C049288E5603}" type="slidenum">
              <a:rPr lang="en-US" smtClean="0"/>
              <a:t>‹#›</a:t>
            </a:fld>
            <a:endParaRPr lang="en-US"/>
          </a:p>
        </p:txBody>
      </p:sp>
    </p:spTree>
    <p:extLst>
      <p:ext uri="{BB962C8B-B14F-4D97-AF65-F5344CB8AC3E}">
        <p14:creationId xmlns:p14="http://schemas.microsoft.com/office/powerpoint/2010/main" val="1717628770"/>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AA9A4-751C-474F-9ADF-5624B05B7258}"/>
              </a:ext>
            </a:extLst>
          </p:cNvPr>
          <p:cNvSpPr>
            <a:spLocks noGrp="1"/>
          </p:cNvSpPr>
          <p:nvPr>
            <p:ph type="ctrTitle"/>
          </p:nvPr>
        </p:nvSpPr>
        <p:spPr/>
        <p:txBody>
          <a:bodyPr>
            <a:normAutofit/>
          </a:bodyPr>
          <a:lstStyle/>
          <a:p>
            <a:r>
              <a:rPr lang="en-US" dirty="0"/>
              <a:t>Google Play Store</a:t>
            </a:r>
            <a:br>
              <a:rPr lang="en-US" dirty="0"/>
            </a:br>
            <a:r>
              <a:rPr lang="en-US" dirty="0"/>
              <a:t> app Ratings</a:t>
            </a:r>
          </a:p>
        </p:txBody>
      </p:sp>
      <p:sp>
        <p:nvSpPr>
          <p:cNvPr id="3" name="Subtitle 2">
            <a:extLst>
              <a:ext uri="{FF2B5EF4-FFF2-40B4-BE49-F238E27FC236}">
                <a16:creationId xmlns:a16="http://schemas.microsoft.com/office/drawing/2014/main" id="{0E3B2259-7D4E-A148-938F-401D8FA3F1B7}"/>
              </a:ext>
            </a:extLst>
          </p:cNvPr>
          <p:cNvSpPr>
            <a:spLocks noGrp="1"/>
          </p:cNvSpPr>
          <p:nvPr>
            <p:ph type="subTitle" idx="1"/>
          </p:nvPr>
        </p:nvSpPr>
        <p:spPr/>
        <p:txBody>
          <a:bodyPr>
            <a:normAutofit lnSpcReduction="10000"/>
          </a:bodyPr>
          <a:lstStyle/>
          <a:p>
            <a:r>
              <a:rPr lang="en-US" dirty="0"/>
              <a:t>a presentation by</a:t>
            </a:r>
          </a:p>
          <a:p>
            <a:endParaRPr lang="en-US" dirty="0"/>
          </a:p>
          <a:p>
            <a:r>
              <a:rPr lang="en-US" dirty="0"/>
              <a:t>Cameron Respicio</a:t>
            </a:r>
          </a:p>
          <a:p>
            <a:endParaRPr lang="en-US" dirty="0"/>
          </a:p>
        </p:txBody>
      </p:sp>
    </p:spTree>
    <p:extLst>
      <p:ext uri="{BB962C8B-B14F-4D97-AF65-F5344CB8AC3E}">
        <p14:creationId xmlns:p14="http://schemas.microsoft.com/office/powerpoint/2010/main" val="1426673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A1F24-656B-7D48-95D1-1407CCDEBA9A}"/>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599CBBD9-5C13-6B4B-8ACD-F8AE3F618B05}"/>
              </a:ext>
            </a:extLst>
          </p:cNvPr>
          <p:cNvSpPr>
            <a:spLocks noGrp="1"/>
          </p:cNvSpPr>
          <p:nvPr>
            <p:ph idx="1"/>
          </p:nvPr>
        </p:nvSpPr>
        <p:spPr/>
        <p:txBody>
          <a:bodyPr/>
          <a:lstStyle/>
          <a:p>
            <a:r>
              <a:rPr lang="en-US" dirty="0"/>
              <a:t>What drives app ratings?</a:t>
            </a:r>
          </a:p>
          <a:p>
            <a:r>
              <a:rPr lang="en-US" dirty="0"/>
              <a:t>When are these characteristics decided on?</a:t>
            </a:r>
          </a:p>
          <a:p>
            <a:r>
              <a:rPr lang="en-US" dirty="0"/>
              <a:t>Who will this benefit?</a:t>
            </a:r>
          </a:p>
          <a:p>
            <a:endParaRPr lang="en-US" dirty="0"/>
          </a:p>
        </p:txBody>
      </p:sp>
    </p:spTree>
    <p:extLst>
      <p:ext uri="{BB962C8B-B14F-4D97-AF65-F5344CB8AC3E}">
        <p14:creationId xmlns:p14="http://schemas.microsoft.com/office/powerpoint/2010/main" val="3455616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19CDA-CFE2-624D-A5FF-1C55DEA364BC}"/>
              </a:ext>
            </a:extLst>
          </p:cNvPr>
          <p:cNvSpPr>
            <a:spLocks noGrp="1"/>
          </p:cNvSpPr>
          <p:nvPr>
            <p:ph type="title"/>
          </p:nvPr>
        </p:nvSpPr>
        <p:spPr/>
        <p:txBody>
          <a:bodyPr/>
          <a:lstStyle/>
          <a:p>
            <a:r>
              <a:rPr lang="en-US" dirty="0"/>
              <a:t>About the Data</a:t>
            </a:r>
          </a:p>
        </p:txBody>
      </p:sp>
      <p:sp>
        <p:nvSpPr>
          <p:cNvPr id="3" name="Content Placeholder 2">
            <a:extLst>
              <a:ext uri="{FF2B5EF4-FFF2-40B4-BE49-F238E27FC236}">
                <a16:creationId xmlns:a16="http://schemas.microsoft.com/office/drawing/2014/main" id="{95169F97-A2D3-3A44-92F8-B1FCD942AFDE}"/>
              </a:ext>
            </a:extLst>
          </p:cNvPr>
          <p:cNvSpPr>
            <a:spLocks noGrp="1"/>
          </p:cNvSpPr>
          <p:nvPr>
            <p:ph idx="1"/>
          </p:nvPr>
        </p:nvSpPr>
        <p:spPr/>
        <p:txBody>
          <a:bodyPr/>
          <a:lstStyle/>
          <a:p>
            <a:r>
              <a:rPr lang="en-US" dirty="0"/>
              <a:t>The raw data contained on 11,000 app reviews.</a:t>
            </a:r>
          </a:p>
          <a:p>
            <a:r>
              <a:rPr lang="en-US" dirty="0"/>
              <a:t>Wrangled and cleaned data in Python.</a:t>
            </a:r>
          </a:p>
          <a:p>
            <a:r>
              <a:rPr lang="en-US" dirty="0"/>
              <a:t>Isolated columns: Category, Size, Price, and Rating.</a:t>
            </a:r>
          </a:p>
          <a:p>
            <a:r>
              <a:rPr lang="en-US" dirty="0"/>
              <a:t>3,100 rows after removing null values.</a:t>
            </a:r>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2542758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3E5BA-E6B0-EE47-927D-BC01A95475FF}"/>
              </a:ext>
            </a:extLst>
          </p:cNvPr>
          <p:cNvSpPr>
            <a:spLocks noGrp="1"/>
          </p:cNvSpPr>
          <p:nvPr>
            <p:ph type="title"/>
          </p:nvPr>
        </p:nvSpPr>
        <p:spPr/>
        <p:txBody>
          <a:bodyPr/>
          <a:lstStyle/>
          <a:p>
            <a:r>
              <a:rPr lang="en-US" dirty="0"/>
              <a:t>H</a:t>
            </a:r>
            <a:r>
              <a:rPr lang="en-US" sz="1600" dirty="0"/>
              <a:t>1</a:t>
            </a:r>
            <a:r>
              <a:rPr lang="en-US" dirty="0"/>
              <a:t> : App Categories</a:t>
            </a:r>
          </a:p>
        </p:txBody>
      </p:sp>
      <p:sp>
        <p:nvSpPr>
          <p:cNvPr id="4" name="Content Placeholder 3">
            <a:extLst>
              <a:ext uri="{FF2B5EF4-FFF2-40B4-BE49-F238E27FC236}">
                <a16:creationId xmlns:a16="http://schemas.microsoft.com/office/drawing/2014/main" id="{1EEBFC2F-3760-7E45-B505-2C421AD17C83}"/>
              </a:ext>
            </a:extLst>
          </p:cNvPr>
          <p:cNvSpPr>
            <a:spLocks noGrp="1"/>
          </p:cNvSpPr>
          <p:nvPr>
            <p:ph sz="half" idx="1"/>
          </p:nvPr>
        </p:nvSpPr>
        <p:spPr/>
        <p:txBody>
          <a:bodyPr/>
          <a:lstStyle/>
          <a:p>
            <a:r>
              <a:rPr lang="en-US" dirty="0"/>
              <a:t>Created buckets for testing.</a:t>
            </a:r>
          </a:p>
          <a:p>
            <a:r>
              <a:rPr lang="en-US" dirty="0"/>
              <a:t>Top 5 Rating: 4.17</a:t>
            </a:r>
          </a:p>
          <a:p>
            <a:r>
              <a:rPr lang="en-US" dirty="0"/>
              <a:t>Else Rating: 4.14</a:t>
            </a:r>
          </a:p>
          <a:p>
            <a:endParaRPr lang="en-US" dirty="0"/>
          </a:p>
          <a:p>
            <a:r>
              <a:rPr lang="en-US" dirty="0"/>
              <a:t>The difference IS NOT significant.</a:t>
            </a:r>
          </a:p>
        </p:txBody>
      </p:sp>
      <p:graphicFrame>
        <p:nvGraphicFramePr>
          <p:cNvPr id="6" name="Content Placeholder 5">
            <a:extLst>
              <a:ext uri="{FF2B5EF4-FFF2-40B4-BE49-F238E27FC236}">
                <a16:creationId xmlns:a16="http://schemas.microsoft.com/office/drawing/2014/main" id="{073FE3B9-A19D-2244-BFC1-1214F2CC359D}"/>
              </a:ext>
            </a:extLst>
          </p:cNvPr>
          <p:cNvGraphicFramePr>
            <a:graphicFrameLocks noGrp="1"/>
          </p:cNvGraphicFramePr>
          <p:nvPr>
            <p:ph sz="half" idx="2"/>
          </p:nvPr>
        </p:nvGraphicFramePr>
        <p:xfrm>
          <a:off x="6338888" y="2638425"/>
          <a:ext cx="4270375" cy="310197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14884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8B2AF-B0BA-A349-A892-668CBDAACE44}"/>
              </a:ext>
            </a:extLst>
          </p:cNvPr>
          <p:cNvSpPr>
            <a:spLocks noGrp="1"/>
          </p:cNvSpPr>
          <p:nvPr>
            <p:ph type="title"/>
          </p:nvPr>
        </p:nvSpPr>
        <p:spPr/>
        <p:txBody>
          <a:bodyPr/>
          <a:lstStyle/>
          <a:p>
            <a:r>
              <a:rPr lang="en-US" dirty="0"/>
              <a:t>H</a:t>
            </a:r>
            <a:r>
              <a:rPr lang="en-US" sz="1600" dirty="0"/>
              <a:t>2</a:t>
            </a:r>
            <a:r>
              <a:rPr lang="en-US" dirty="0"/>
              <a:t> : App Sizes</a:t>
            </a:r>
          </a:p>
        </p:txBody>
      </p:sp>
      <p:sp>
        <p:nvSpPr>
          <p:cNvPr id="3" name="Content Placeholder 2">
            <a:extLst>
              <a:ext uri="{FF2B5EF4-FFF2-40B4-BE49-F238E27FC236}">
                <a16:creationId xmlns:a16="http://schemas.microsoft.com/office/drawing/2014/main" id="{56F75863-84B4-AA44-B4B6-B2F43A00D078}"/>
              </a:ext>
            </a:extLst>
          </p:cNvPr>
          <p:cNvSpPr>
            <a:spLocks noGrp="1"/>
          </p:cNvSpPr>
          <p:nvPr>
            <p:ph sz="half" idx="1"/>
          </p:nvPr>
        </p:nvSpPr>
        <p:spPr/>
        <p:txBody>
          <a:bodyPr/>
          <a:lstStyle/>
          <a:p>
            <a:r>
              <a:rPr lang="en-US" dirty="0"/>
              <a:t>Created buckets once more</a:t>
            </a:r>
          </a:p>
          <a:p>
            <a:r>
              <a:rPr lang="en-US" dirty="0"/>
              <a:t>Top 10 Average Rating: 4.19</a:t>
            </a:r>
          </a:p>
          <a:p>
            <a:r>
              <a:rPr lang="en-US" dirty="0"/>
              <a:t>Else Average Rating: 4.14</a:t>
            </a:r>
          </a:p>
          <a:p>
            <a:endParaRPr lang="en-US" dirty="0"/>
          </a:p>
          <a:p>
            <a:r>
              <a:rPr lang="en-US" dirty="0"/>
              <a:t>The difference IS NOT significant.</a:t>
            </a:r>
          </a:p>
        </p:txBody>
      </p:sp>
      <p:graphicFrame>
        <p:nvGraphicFramePr>
          <p:cNvPr id="5" name="Content Placeholder 4">
            <a:extLst>
              <a:ext uri="{FF2B5EF4-FFF2-40B4-BE49-F238E27FC236}">
                <a16:creationId xmlns:a16="http://schemas.microsoft.com/office/drawing/2014/main" id="{9BC6E285-AB3A-B545-9713-B38C2E351849}"/>
              </a:ext>
            </a:extLst>
          </p:cNvPr>
          <p:cNvGraphicFramePr>
            <a:graphicFrameLocks noGrp="1"/>
          </p:cNvGraphicFramePr>
          <p:nvPr>
            <p:ph sz="half" idx="2"/>
          </p:nvPr>
        </p:nvGraphicFramePr>
        <p:xfrm>
          <a:off x="6338888" y="2638425"/>
          <a:ext cx="4270375" cy="310197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08593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BBB84-68E9-5146-9417-278E128F127F}"/>
              </a:ext>
            </a:extLst>
          </p:cNvPr>
          <p:cNvSpPr>
            <a:spLocks noGrp="1"/>
          </p:cNvSpPr>
          <p:nvPr>
            <p:ph type="title"/>
          </p:nvPr>
        </p:nvSpPr>
        <p:spPr/>
        <p:txBody>
          <a:bodyPr/>
          <a:lstStyle/>
          <a:p>
            <a:r>
              <a:rPr lang="en-US" dirty="0"/>
              <a:t>H</a:t>
            </a:r>
            <a:r>
              <a:rPr lang="en-US" sz="1600" dirty="0"/>
              <a:t>3</a:t>
            </a:r>
            <a:r>
              <a:rPr lang="en-US" dirty="0"/>
              <a:t> : App Price</a:t>
            </a:r>
          </a:p>
        </p:txBody>
      </p:sp>
      <p:sp>
        <p:nvSpPr>
          <p:cNvPr id="3" name="Content Placeholder 2">
            <a:extLst>
              <a:ext uri="{FF2B5EF4-FFF2-40B4-BE49-F238E27FC236}">
                <a16:creationId xmlns:a16="http://schemas.microsoft.com/office/drawing/2014/main" id="{03D064A0-2DAB-D045-8FF9-767029B822A0}"/>
              </a:ext>
            </a:extLst>
          </p:cNvPr>
          <p:cNvSpPr>
            <a:spLocks noGrp="1"/>
          </p:cNvSpPr>
          <p:nvPr>
            <p:ph sz="half" idx="1"/>
          </p:nvPr>
        </p:nvSpPr>
        <p:spPr/>
        <p:txBody>
          <a:bodyPr/>
          <a:lstStyle/>
          <a:p>
            <a:r>
              <a:rPr lang="en-US" dirty="0"/>
              <a:t>Free vs. Paid</a:t>
            </a:r>
          </a:p>
          <a:p>
            <a:r>
              <a:rPr lang="en-US" dirty="0"/>
              <a:t>Free: 4.14</a:t>
            </a:r>
          </a:p>
          <a:p>
            <a:r>
              <a:rPr lang="en-US" dirty="0"/>
              <a:t>Paid: 4.22</a:t>
            </a:r>
          </a:p>
          <a:p>
            <a:endParaRPr lang="en-US" dirty="0"/>
          </a:p>
          <a:p>
            <a:r>
              <a:rPr lang="en-US" dirty="0"/>
              <a:t>The difference IS significant.</a:t>
            </a:r>
          </a:p>
        </p:txBody>
      </p:sp>
      <p:graphicFrame>
        <p:nvGraphicFramePr>
          <p:cNvPr id="5" name="Content Placeholder 4">
            <a:extLst>
              <a:ext uri="{FF2B5EF4-FFF2-40B4-BE49-F238E27FC236}">
                <a16:creationId xmlns:a16="http://schemas.microsoft.com/office/drawing/2014/main" id="{3C42552F-DB56-3D4D-BA3A-3A2E8C49A22B}"/>
              </a:ext>
            </a:extLst>
          </p:cNvPr>
          <p:cNvGraphicFramePr>
            <a:graphicFrameLocks noGrp="1"/>
          </p:cNvGraphicFramePr>
          <p:nvPr>
            <p:ph sz="half" idx="2"/>
          </p:nvPr>
        </p:nvGraphicFramePr>
        <p:xfrm>
          <a:off x="6338888" y="2638425"/>
          <a:ext cx="4270375" cy="310197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87877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9E6EB39-1C72-EF49-8427-B036A5D60003}"/>
              </a:ext>
            </a:extLst>
          </p:cNvPr>
          <p:cNvSpPr>
            <a:spLocks noGrp="1"/>
          </p:cNvSpPr>
          <p:nvPr>
            <p:ph type="title"/>
          </p:nvPr>
        </p:nvSpPr>
        <p:spPr/>
        <p:txBody>
          <a:bodyPr/>
          <a:lstStyle/>
          <a:p>
            <a:r>
              <a:rPr lang="en-US" dirty="0"/>
              <a:t>What did we Learn?</a:t>
            </a:r>
          </a:p>
        </p:txBody>
      </p:sp>
      <p:sp>
        <p:nvSpPr>
          <p:cNvPr id="6" name="Content Placeholder 5">
            <a:extLst>
              <a:ext uri="{FF2B5EF4-FFF2-40B4-BE49-F238E27FC236}">
                <a16:creationId xmlns:a16="http://schemas.microsoft.com/office/drawing/2014/main" id="{53E348C6-185C-A34B-BACA-F9F3D290FE72}"/>
              </a:ext>
            </a:extLst>
          </p:cNvPr>
          <p:cNvSpPr>
            <a:spLocks noGrp="1"/>
          </p:cNvSpPr>
          <p:nvPr>
            <p:ph idx="1"/>
          </p:nvPr>
        </p:nvSpPr>
        <p:spPr/>
        <p:txBody>
          <a:bodyPr/>
          <a:lstStyle/>
          <a:p>
            <a:r>
              <a:rPr lang="en-US" dirty="0"/>
              <a:t>Not statistically significant:  </a:t>
            </a:r>
          </a:p>
          <a:p>
            <a:pPr lvl="1"/>
            <a:r>
              <a:rPr lang="en-US" dirty="0"/>
              <a:t>Top 5 categories at 0.03 higher</a:t>
            </a:r>
          </a:p>
          <a:p>
            <a:pPr lvl="1"/>
            <a:r>
              <a:rPr lang="en-US" dirty="0"/>
              <a:t>Top 10 app sizes at 0.05 higher.</a:t>
            </a:r>
          </a:p>
          <a:p>
            <a:endParaRPr lang="en-US" dirty="0"/>
          </a:p>
          <a:p>
            <a:r>
              <a:rPr lang="en-US" dirty="0"/>
              <a:t>Statistically significant:</a:t>
            </a:r>
          </a:p>
          <a:p>
            <a:pPr lvl="1"/>
            <a:r>
              <a:rPr lang="en-US" dirty="0"/>
              <a:t>Paid apps at 0.08 higher.</a:t>
            </a:r>
          </a:p>
        </p:txBody>
      </p:sp>
    </p:spTree>
    <p:extLst>
      <p:ext uri="{BB962C8B-B14F-4D97-AF65-F5344CB8AC3E}">
        <p14:creationId xmlns:p14="http://schemas.microsoft.com/office/powerpoint/2010/main" val="1297737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FD2B0-E328-D14E-8B5A-F89EF6E0CF1B}"/>
              </a:ext>
            </a:extLst>
          </p:cNvPr>
          <p:cNvSpPr>
            <a:spLocks noGrp="1"/>
          </p:cNvSpPr>
          <p:nvPr>
            <p:ph type="title"/>
          </p:nvPr>
        </p:nvSpPr>
        <p:spPr/>
        <p:txBody>
          <a:bodyPr/>
          <a:lstStyle/>
          <a:p>
            <a:r>
              <a:rPr lang="en-US" dirty="0"/>
              <a:t>How to use this research</a:t>
            </a:r>
          </a:p>
        </p:txBody>
      </p:sp>
      <p:pic>
        <p:nvPicPr>
          <p:cNvPr id="8" name="Content Placeholder 7">
            <a:extLst>
              <a:ext uri="{FF2B5EF4-FFF2-40B4-BE49-F238E27FC236}">
                <a16:creationId xmlns:a16="http://schemas.microsoft.com/office/drawing/2014/main" id="{DB181324-468D-634E-BB4F-001AD35AD00B}"/>
              </a:ext>
            </a:extLst>
          </p:cNvPr>
          <p:cNvPicPr>
            <a:picLocks noGrp="1" noChangeAspect="1"/>
          </p:cNvPicPr>
          <p:nvPr>
            <p:ph idx="1"/>
          </p:nvPr>
        </p:nvPicPr>
        <p:blipFill>
          <a:blip r:embed="rId3"/>
          <a:stretch>
            <a:fillRect/>
          </a:stretch>
        </p:blipFill>
        <p:spPr>
          <a:xfrm>
            <a:off x="4114800" y="2874962"/>
            <a:ext cx="3962400" cy="2628900"/>
          </a:xfrm>
        </p:spPr>
      </p:pic>
    </p:spTree>
    <p:extLst>
      <p:ext uri="{BB962C8B-B14F-4D97-AF65-F5344CB8AC3E}">
        <p14:creationId xmlns:p14="http://schemas.microsoft.com/office/powerpoint/2010/main" val="1675266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6C6535C-35BE-2348-A80B-5970EDC4B5DD}"/>
              </a:ext>
            </a:extLst>
          </p:cNvPr>
          <p:cNvSpPr>
            <a:spLocks noGrp="1"/>
          </p:cNvSpPr>
          <p:nvPr>
            <p:ph type="ctrTitle"/>
          </p:nvPr>
        </p:nvSpPr>
        <p:spPr/>
        <p:txBody>
          <a:bodyPr/>
          <a:lstStyle/>
          <a:p>
            <a:r>
              <a:rPr lang="en-US" dirty="0"/>
              <a:t>Thank you</a:t>
            </a:r>
          </a:p>
        </p:txBody>
      </p:sp>
      <p:sp>
        <p:nvSpPr>
          <p:cNvPr id="5" name="Subtitle 4">
            <a:extLst>
              <a:ext uri="{FF2B5EF4-FFF2-40B4-BE49-F238E27FC236}">
                <a16:creationId xmlns:a16="http://schemas.microsoft.com/office/drawing/2014/main" id="{4EA0518A-5413-3A40-A464-948608BE2B3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69685645"/>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{D96CA49D-D314-EC48-A506-C720EB185AD1}tf10001120</Template>
  <TotalTime>579</TotalTime>
  <Words>1226</Words>
  <Application>Microsoft Macintosh PowerPoint</Application>
  <PresentationFormat>Widescreen</PresentationFormat>
  <Paragraphs>101</Paragraphs>
  <Slides>9</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Gill Sans MT</vt:lpstr>
      <vt:lpstr>Parcel</vt:lpstr>
      <vt:lpstr>Google Play Store  app Ratings</vt:lpstr>
      <vt:lpstr>Introduction</vt:lpstr>
      <vt:lpstr>About the Data</vt:lpstr>
      <vt:lpstr>H1 : App Categories</vt:lpstr>
      <vt:lpstr>H2 : App Sizes</vt:lpstr>
      <vt:lpstr>H3 : App Price</vt:lpstr>
      <vt:lpstr>What did we Learn?</vt:lpstr>
      <vt:lpstr>How to use this research</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Play Store – App Research</dc:title>
  <dc:creator>Cameron Respicio</dc:creator>
  <cp:lastModifiedBy>Cameron Respicio</cp:lastModifiedBy>
  <cp:revision>18</cp:revision>
  <dcterms:created xsi:type="dcterms:W3CDTF">2021-01-16T14:05:21Z</dcterms:created>
  <dcterms:modified xsi:type="dcterms:W3CDTF">2021-01-17T20:17:14Z</dcterms:modified>
</cp:coreProperties>
</file>