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2"/>
    <p:restoredTop sz="77996"/>
  </p:normalViewPr>
  <p:slideViewPr>
    <p:cSldViewPr snapToGrid="0" snapToObjects="1">
      <p:cViewPr varScale="1">
        <p:scale>
          <a:sx n="125" d="100"/>
          <a:sy n="125" d="100"/>
        </p:scale>
        <p:origin x="2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resp/Desktop/Thinkful%20-%20Data%20Analytics%20Flex/Course%20Work/Capstone%20Projects/Capstone%202%20-%20Housing%20Prices/Housing%20Prices/Houseing%20Pric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resp/Desktop/Thinkful%20-%20Data%20Analytics%20Flex/Course%20Work/Capstone%20Projects/Capstone%202%20-%20Housing%20Prices/Housing%20Prices/Houseing%20Pric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resp/Desktop/Thinkful%20-%20Data%20Analytics%20Flex/Course%20Work/Capstone%20Projects/Capstone%202%20-%20Housing%20Prices/Housing%20Prices/Houseing%20Pric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resp/Desktop/Thinkful%20-%20Data%20Analytics%20Flex/Course%20Work/Capstone%20Projects/Capstone%202%20-%20Housing%20Prices/Housing%20Prices/Houseing%20Pri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'Home Age T Test'!$P$11:$Q$11</c:f>
                <c:numCache>
                  <c:formatCode>General</c:formatCode>
                  <c:ptCount val="2"/>
                  <c:pt idx="0">
                    <c:v>3224.1619507576638</c:v>
                  </c:pt>
                  <c:pt idx="1">
                    <c:v>7010.2977763923691</c:v>
                  </c:pt>
                </c:numCache>
              </c:numRef>
            </c:plus>
            <c:minus>
              <c:numRef>
                <c:f>'Home Age T Test'!$P$12:$Q$12</c:f>
                <c:numCache>
                  <c:formatCode>General</c:formatCode>
                  <c:ptCount val="2"/>
                  <c:pt idx="0">
                    <c:v>3224.1619507576638</c:v>
                  </c:pt>
                  <c:pt idx="1">
                    <c:v>7010.2977763923691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'Home Age T Test'!$P$6:$Q$6</c:f>
              <c:strCache>
                <c:ptCount val="2"/>
                <c:pt idx="0">
                  <c:v>&gt;20 years old</c:v>
                </c:pt>
                <c:pt idx="1">
                  <c:v>&lt;20 years old</c:v>
                </c:pt>
              </c:strCache>
            </c:strRef>
          </c:cat>
          <c:val>
            <c:numRef>
              <c:f>'Home Age T Test'!$P$7:$Q$7</c:f>
              <c:numCache>
                <c:formatCode>General</c:formatCode>
                <c:ptCount val="2"/>
                <c:pt idx="0">
                  <c:v>144990.6953125</c:v>
                </c:pt>
                <c:pt idx="1">
                  <c:v>238002.27482269504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7-6F4C-AB4C-24E3C1FAC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869872"/>
        <c:axId val="1"/>
      </c:barChart>
      <c:catAx>
        <c:axId val="38086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698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'Home Age T Test'!$P$11:$Q$11</c:f>
                <c:numCache>
                  <c:formatCode>General</c:formatCode>
                  <c:ptCount val="2"/>
                  <c:pt idx="0">
                    <c:v>3224.1619507576638</c:v>
                  </c:pt>
                  <c:pt idx="1">
                    <c:v>7010.2977763923691</c:v>
                  </c:pt>
                </c:numCache>
              </c:numRef>
            </c:plus>
            <c:minus>
              <c:numRef>
                <c:f>'Home Age T Test'!$P$12:$Q$12</c:f>
                <c:numCache>
                  <c:formatCode>General</c:formatCode>
                  <c:ptCount val="2"/>
                  <c:pt idx="0">
                    <c:v>3224.1619507576638</c:v>
                  </c:pt>
                  <c:pt idx="1">
                    <c:v>7010.2977763923691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'Home Age T Test'!$P$6:$Q$6</c:f>
              <c:strCache>
                <c:ptCount val="2"/>
                <c:pt idx="0">
                  <c:v>&gt;20 years old</c:v>
                </c:pt>
                <c:pt idx="1">
                  <c:v>&lt;20 years old</c:v>
                </c:pt>
              </c:strCache>
            </c:strRef>
          </c:cat>
          <c:val>
            <c:numRef>
              <c:f>'Home Age T Test'!$P$7:$Q$7</c:f>
              <c:numCache>
                <c:formatCode>General</c:formatCode>
                <c:ptCount val="2"/>
                <c:pt idx="0">
                  <c:v>144990.6953125</c:v>
                </c:pt>
                <c:pt idx="1">
                  <c:v>238002.27482269504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7-6F4C-AB4C-24E3C1FAC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869872"/>
        <c:axId val="1"/>
      </c:barChart>
      <c:catAx>
        <c:axId val="38086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698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'Garage T Test'!$P$11:$Q$11</c:f>
                <c:numCache>
                  <c:formatCode>General</c:formatCode>
                  <c:ptCount val="2"/>
                  <c:pt idx="0">
                    <c:v>5130.9924609370164</c:v>
                  </c:pt>
                  <c:pt idx="1">
                    <c:v>5760.7682208216365</c:v>
                  </c:pt>
                </c:numCache>
              </c:numRef>
            </c:plus>
            <c:minus>
              <c:numRef>
                <c:f>'Garage T Test'!$P$12:$Q$12</c:f>
                <c:numCache>
                  <c:formatCode>General</c:formatCode>
                  <c:ptCount val="2"/>
                  <c:pt idx="0">
                    <c:v>5130.9924609370164</c:v>
                  </c:pt>
                  <c:pt idx="1">
                    <c:v>5760.7682208216365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'Garage T Test'!$P$6:$Q$6</c:f>
              <c:strCache>
                <c:ptCount val="2"/>
                <c:pt idx="0">
                  <c:v>Attached</c:v>
                </c:pt>
                <c:pt idx="1">
                  <c:v>Other</c:v>
                </c:pt>
              </c:strCache>
            </c:strRef>
          </c:cat>
          <c:val>
            <c:numRef>
              <c:f>'Garage T Test'!$P$7:$Q$7</c:f>
              <c:numCache>
                <c:formatCode>General</c:formatCode>
                <c:ptCount val="2"/>
                <c:pt idx="0">
                  <c:v>202892.65632183908</c:v>
                </c:pt>
                <c:pt idx="1">
                  <c:v>148522.60169491524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1-434B-BD79-884025CD4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325440"/>
        <c:axId val="1"/>
      </c:barChart>
      <c:catAx>
        <c:axId val="38132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3254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'Stories T Test'!$P$11:$Q$11</c:f>
                <c:numCache>
                  <c:formatCode>General</c:formatCode>
                  <c:ptCount val="2"/>
                  <c:pt idx="0">
                    <c:v>5207.7510821969527</c:v>
                  </c:pt>
                  <c:pt idx="1">
                    <c:v>6394.3349338861644</c:v>
                  </c:pt>
                </c:numCache>
              </c:numRef>
            </c:plus>
            <c:minus>
              <c:numRef>
                <c:f>'Stories T Test'!$P$12:$Q$12</c:f>
                <c:numCache>
                  <c:formatCode>General</c:formatCode>
                  <c:ptCount val="2"/>
                  <c:pt idx="0">
                    <c:v>5207.7510821969527</c:v>
                  </c:pt>
                  <c:pt idx="1">
                    <c:v>6394.3349338861644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'Stories T Test'!$P$6:$Q$6</c:f>
              <c:strCache>
                <c:ptCount val="2"/>
                <c:pt idx="0">
                  <c:v>1 floor</c:v>
                </c:pt>
                <c:pt idx="1">
                  <c:v>&gt;1 floor</c:v>
                </c:pt>
              </c:strCache>
            </c:strRef>
          </c:cat>
          <c:val>
            <c:numRef>
              <c:f>'Stories T Test'!$P$7:$Q$7</c:f>
              <c:numCache>
                <c:formatCode>General</c:formatCode>
                <c:ptCount val="2"/>
                <c:pt idx="0">
                  <c:v>175222.72692793931</c:v>
                </c:pt>
                <c:pt idx="1">
                  <c:v>187658.84753363227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0-6245-BAAD-7BA9EC65C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581696"/>
        <c:axId val="1"/>
      </c:barChart>
      <c:catAx>
        <c:axId val="72158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5816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EAFD-297E-1D44-AFB8-D77CA4C42C2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1BC3-FD2D-E14D-8750-EBB7FAF3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investment bank</a:t>
            </a:r>
          </a:p>
          <a:p>
            <a:endParaRPr lang="en-US" dirty="0"/>
          </a:p>
          <a:p>
            <a:r>
              <a:rPr lang="en-US" dirty="0"/>
              <a:t>They want to understand how it should allocate their investment dollars for future purchases</a:t>
            </a:r>
          </a:p>
          <a:p>
            <a:endParaRPr lang="en-US" dirty="0"/>
          </a:p>
          <a:p>
            <a:r>
              <a:rPr lang="en-US" dirty="0"/>
              <a:t>I was asked to dig into a few different factors and their bearing on whether or not they actually are drivers of home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1BC3-FD2D-E14D-8750-EBB7FAF301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no secret that home buyers have a certain budget that they work with</a:t>
            </a:r>
          </a:p>
          <a:p>
            <a:endParaRPr lang="en-US" dirty="0"/>
          </a:p>
          <a:p>
            <a:r>
              <a:rPr lang="en-US" dirty="0"/>
              <a:t>And concurrently, homes that are reasonably priced are the ones that sell in volume.</a:t>
            </a:r>
          </a:p>
          <a:p>
            <a:endParaRPr lang="en-US" dirty="0"/>
          </a:p>
          <a:p>
            <a:r>
              <a:rPr lang="en-US" dirty="0"/>
              <a:t>What factors should we focus on?</a:t>
            </a:r>
          </a:p>
          <a:p>
            <a:endParaRPr lang="en-US" dirty="0"/>
          </a:p>
          <a:p>
            <a:r>
              <a:rPr lang="en-US" dirty="0"/>
              <a:t>The factors that I looked tested have characteristics that would be associated with lower prices and therefor sell at high volumes.</a:t>
            </a:r>
          </a:p>
          <a:p>
            <a:endParaRPr lang="en-US" dirty="0"/>
          </a:p>
          <a:p>
            <a:r>
              <a:rPr lang="en-US" dirty="0"/>
              <a:t>More on that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1BC3-FD2D-E14D-8750-EBB7FAF301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H1 - Homes built more than 20 years ago</a:t>
            </a:r>
          </a:p>
          <a:p>
            <a:endParaRPr lang="en-US" dirty="0"/>
          </a:p>
          <a:p>
            <a:r>
              <a:rPr lang="en-US" dirty="0"/>
              <a:t>H2 - Attached garage</a:t>
            </a:r>
          </a:p>
          <a:p>
            <a:endParaRPr lang="en-US" dirty="0"/>
          </a:p>
          <a:p>
            <a:r>
              <a:rPr lang="en-US" dirty="0"/>
              <a:t>H3 - Single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1BC3-FD2D-E14D-8750-EBB7FAF301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Sales between 2006 and 2010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approach for each of my A/B tests were essentially the same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Ran T tests for each hypotheses to support or deny each.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Separated each each treatment variable into their own bucket.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Catch all bucket for all </a:t>
            </a:r>
            <a:r>
              <a:rPr lang="en-US" dirty="0" err="1"/>
              <a:t>othe</a:t>
            </a:r>
            <a:r>
              <a:rPr lang="en-US" dirty="0"/>
              <a:t> </a:t>
            </a:r>
            <a:r>
              <a:rPr lang="en-US" dirty="0" err="1"/>
              <a:t>ritems</a:t>
            </a:r>
            <a:r>
              <a:rPr lang="en-US" dirty="0"/>
              <a:t> that </a:t>
            </a:r>
            <a:r>
              <a:rPr lang="en-US" dirty="0" err="1"/>
              <a:t>didnt</a:t>
            </a:r>
            <a:r>
              <a:rPr lang="en-US" dirty="0"/>
              <a:t> meet criteria, treated as control group.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Sales prices, the variable and normally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1BC3-FD2D-E14D-8750-EBB7FAF30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</a:t>
            </a:r>
            <a:r>
              <a:rPr lang="en-US" sz="1050" dirty="0"/>
              <a:t>1</a:t>
            </a:r>
            <a:r>
              <a:rPr lang="en-US" dirty="0"/>
              <a:t> : There is no significant difference in homes built more than 20 years before sale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Year Sold – Year Built = Age of Home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Homes ranged from built less than a year ago to 136 years old.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Assigned buckets depending on how old the home was.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&lt;5 years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6-10 years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11-20 years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&gt;20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Pulled the data to another tab using INDEX/MATCH to pull the bucket category and sale based upon the ID#.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Pivot tables were used to isolate the bucket of  more than 20 years old as the treatment group, and compare it all other buckets as the control.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Using the data analysis tool kit, the mean, variance, number of observations, t statistic, p statistic, and critical value were produced.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1BC3-FD2D-E14D-8750-EBB7FAF301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Reject the null that there is not a difference between the population mean of homes built more than 20 years ago and homes built less than 20 years ago</a:t>
            </a:r>
          </a:p>
          <a:p>
            <a:endParaRPr lang="en-US" sz="1200" dirty="0"/>
          </a:p>
          <a:p>
            <a:r>
              <a:rPr lang="en-US" sz="1200" dirty="0"/>
              <a:t>The difference is significant at the &lt;.05 level. With 95% confidence, the difference is between -100,727 and -85,295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1BC3-FD2D-E14D-8750-EBB7FAF301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2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H2 - Attached garage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buckets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Attached: Home has an attached garage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Attached: Home has a garage, but it is not attached.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N/A: The home does not have a garage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Pulled data to its own tab using same INDEX/MATCH function as before.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Pivot tables, and the data analysis toolkit to perform my t test.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Reject the null that there is not a difference between the population mean of homes with an attached garage and those without.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The difference is significant at the &lt;.05 level. With 95% confidence, the difference is between 39,002 and 55,350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1BC3-FD2D-E14D-8750-EBB7FAF301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H3 - Single 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Buckets: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1 – 1 story, Split Level Homes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1.5 – 1.5 stories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2 – 2 stories, Split Foyer Homes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2.5 – 2.5 stories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INDEX/MATCH, same as before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Pivot tables and analysis tool kit, same as before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Reject the null that there is not a difference between the population mean of homes with one floor and homes with more more than a single floor.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The difference is significant at the &lt;.05 level. With 95% confidence, the difference is between -20,682 and -4,189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Disclose that the Axis does not start at 0 to easier visualize that the error bars do not intersect.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1BC3-FD2D-E14D-8750-EBB7FAF301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26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conclude that every hypothesis that we explored could be rejected, so each are would stand a good chance at driving overall volume in home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1BC3-FD2D-E14D-8750-EBB7FAF301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0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2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5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5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F6BEAC-0527-DC4F-8D37-8EA3B62071B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395CB78-C843-E849-AF47-507A6353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75D3-E519-4543-912D-7E5EF2C5A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Sales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059C2-1F91-B543-A791-87CC19E30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presentation by</a:t>
            </a:r>
          </a:p>
          <a:p>
            <a:endParaRPr lang="en-US" dirty="0"/>
          </a:p>
          <a:p>
            <a:r>
              <a:rPr lang="en-US" dirty="0"/>
              <a:t>Cameron Respicio</a:t>
            </a:r>
          </a:p>
        </p:txBody>
      </p:sp>
    </p:spTree>
    <p:extLst>
      <p:ext uri="{BB962C8B-B14F-4D97-AF65-F5344CB8AC3E}">
        <p14:creationId xmlns:p14="http://schemas.microsoft.com/office/powerpoint/2010/main" val="241798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2B95-1257-8C46-94DF-7140A46B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F9E9-C250-9243-9B09-58E688BE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buyers look for homes in their budget.</a:t>
            </a:r>
          </a:p>
          <a:p>
            <a:r>
              <a:rPr lang="en-US" dirty="0"/>
              <a:t>Lower cost homes sell!</a:t>
            </a:r>
          </a:p>
          <a:p>
            <a:r>
              <a:rPr lang="en-US" dirty="0"/>
              <a:t>What factors should we focus our resources on?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9B14-0FD5-1145-858D-A3FA2F0D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FED6-4682-8742-A10E-DA99F174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sz="1400" dirty="0"/>
              <a:t>1</a:t>
            </a:r>
            <a:r>
              <a:rPr lang="en-US" dirty="0"/>
              <a:t> : There is no significant difference in homes built more than 20 years before it is sold.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sz="1400" dirty="0"/>
              <a:t>2</a:t>
            </a:r>
            <a:r>
              <a:rPr lang="en-US" dirty="0"/>
              <a:t> : There is no significant difference in homes with an attached garage.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sz="1400" dirty="0"/>
              <a:t>3</a:t>
            </a:r>
            <a:r>
              <a:rPr lang="en-US" dirty="0"/>
              <a:t> : There is no significant difference in homes with a single floor.</a:t>
            </a:r>
          </a:p>
        </p:txBody>
      </p:sp>
    </p:spTree>
    <p:extLst>
      <p:ext uri="{BB962C8B-B14F-4D97-AF65-F5344CB8AC3E}">
        <p14:creationId xmlns:p14="http://schemas.microsoft.com/office/powerpoint/2010/main" val="359976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3550-AE2A-244E-B17B-EFA4D846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DCDB-B258-0A44-AA3A-9157A22F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on homes sold between 2006 and 2010</a:t>
            </a:r>
          </a:p>
          <a:p>
            <a:r>
              <a:rPr lang="en-US" dirty="0"/>
              <a:t>Ran several A/B tests</a:t>
            </a:r>
          </a:p>
          <a:p>
            <a:r>
              <a:rPr lang="en-US" dirty="0"/>
              <a:t>Sales prices were the variable, and was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14772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7FB4-AED7-3443-B739-5AFF9C93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</a:t>
            </a:r>
            <a:r>
              <a:rPr lang="en-US" sz="2000" dirty="0"/>
              <a:t>1</a:t>
            </a:r>
            <a:r>
              <a:rPr lang="en-US" sz="3600" dirty="0"/>
              <a:t> : Home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028A-33F8-B946-A711-375A8C92E3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Obtained age of the home.</a:t>
            </a:r>
          </a:p>
          <a:p>
            <a:r>
              <a:rPr lang="en-US" dirty="0"/>
              <a:t>Assigned buckets for range of ages.</a:t>
            </a:r>
          </a:p>
          <a:p>
            <a:r>
              <a:rPr lang="en-US" dirty="0"/>
              <a:t>Pulled the data aside to perform a two-samples t test.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759D33-975A-DC40-B7E8-858334514F3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38888" y="2638425"/>
          <a:ext cx="427037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134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7FB4-AED7-3443-B739-5AFF9C93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</a:t>
            </a:r>
            <a:r>
              <a:rPr lang="en-US" sz="2000" dirty="0"/>
              <a:t>1</a:t>
            </a:r>
            <a:r>
              <a:rPr lang="en-US" sz="3600" dirty="0"/>
              <a:t> : Home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028A-33F8-B946-A711-375A8C92E3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T-Stat: -23.661</a:t>
            </a:r>
          </a:p>
          <a:p>
            <a:r>
              <a:rPr lang="en-US" sz="2000" dirty="0"/>
              <a:t>Critical Value: 1.963</a:t>
            </a:r>
          </a:p>
          <a:p>
            <a:r>
              <a:rPr lang="en-US" sz="2000" dirty="0"/>
              <a:t>P Value: 2.389 x 10</a:t>
            </a:r>
            <a:r>
              <a:rPr lang="en-US" sz="1000" dirty="0"/>
              <a:t>-94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759D33-975A-DC40-B7E8-858334514F3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38888" y="2638425"/>
          <a:ext cx="427037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388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7FB4-AED7-3443-B739-5AFF9C93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</a:t>
            </a:r>
            <a:r>
              <a:rPr lang="en-US" sz="2000" dirty="0"/>
              <a:t>2</a:t>
            </a:r>
            <a:r>
              <a:rPr lang="en-US" sz="3600" dirty="0"/>
              <a:t> : Garage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89891-6AE3-1C41-8848-A29CCD2EA1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T-Stat: 13.826</a:t>
            </a:r>
          </a:p>
          <a:p>
            <a:r>
              <a:rPr lang="en-US" sz="2000" dirty="0"/>
              <a:t>Critical Value: 1.962</a:t>
            </a:r>
          </a:p>
          <a:p>
            <a:r>
              <a:rPr lang="en-US" sz="2000" dirty="0"/>
              <a:t>P Value: 1.017 x 10-</a:t>
            </a:r>
            <a:r>
              <a:rPr lang="en-US" sz="1200" dirty="0"/>
              <a:t>40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EC4805-6A44-3040-B012-CE5DF8F93B1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38888" y="2638425"/>
          <a:ext cx="427037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925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7FB4-AED7-3443-B739-5AFF9C93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</a:t>
            </a:r>
            <a:r>
              <a:rPr lang="en-US" sz="2000" dirty="0"/>
              <a:t>3</a:t>
            </a:r>
            <a:r>
              <a:rPr lang="en-US" sz="3600" dirty="0"/>
              <a:t> : Floor Count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0B236-5692-2C4E-A234-83A4EA837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T-Stat: -2.958</a:t>
            </a:r>
          </a:p>
          <a:p>
            <a:r>
              <a:rPr lang="en-US" sz="2000" dirty="0"/>
              <a:t>Critical Value: 1.962</a:t>
            </a:r>
          </a:p>
          <a:p>
            <a:r>
              <a:rPr lang="en-US" sz="2000" dirty="0"/>
              <a:t>P Value: 0.003</a:t>
            </a:r>
            <a:endParaRPr lang="en-US" sz="12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715BC9-7A28-5146-A7DF-36875CD97D4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38888" y="2638425"/>
          <a:ext cx="427037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334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9A603-DE9F-1F48-B638-67F99D2B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EE6AD-A8ED-EF45-9BEC-2BF649BD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20+ year old homes</a:t>
            </a:r>
          </a:p>
          <a:p>
            <a:r>
              <a:rPr lang="en-US" dirty="0"/>
              <a:t>Attached garage</a:t>
            </a:r>
          </a:p>
          <a:p>
            <a:r>
              <a:rPr lang="en-US" dirty="0"/>
              <a:t>Single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355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{D96CA49D-D314-EC48-A506-C720EB185AD1}tf10001120</Template>
  <TotalTime>222</TotalTime>
  <Words>847</Words>
  <Application>Microsoft Macintosh PowerPoint</Application>
  <PresentationFormat>Widescreen</PresentationFormat>
  <Paragraphs>121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Home Sales Drivers</vt:lpstr>
      <vt:lpstr>Introduction</vt:lpstr>
      <vt:lpstr>Hypotheses </vt:lpstr>
      <vt:lpstr>About the data</vt:lpstr>
      <vt:lpstr>H1 : Home Age</vt:lpstr>
      <vt:lpstr>H1 : Home Age</vt:lpstr>
      <vt:lpstr>H2 : Garage</vt:lpstr>
      <vt:lpstr>H3 : Floor Count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Sales Drivers</dc:title>
  <dc:creator>Cameron Respicio</dc:creator>
  <cp:lastModifiedBy>Cameron Respicio</cp:lastModifiedBy>
  <cp:revision>18</cp:revision>
  <dcterms:created xsi:type="dcterms:W3CDTF">2020-12-06T20:15:05Z</dcterms:created>
  <dcterms:modified xsi:type="dcterms:W3CDTF">2020-12-20T14:09:00Z</dcterms:modified>
</cp:coreProperties>
</file>