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856E-39C6-45C4-BBDE-04638F27AB0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FD9E-A8C4-46EF-909F-27DA1117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>
            <a:stCxn id="17" idx="1"/>
            <a:endCxn id="4" idx="5"/>
          </p:cNvCxnSpPr>
          <p:nvPr/>
        </p:nvCxnSpPr>
        <p:spPr>
          <a:xfrm flipH="1" flipV="1">
            <a:off x="6420232" y="3751481"/>
            <a:ext cx="3907150" cy="228264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5637466" y="2972943"/>
            <a:ext cx="917067" cy="91211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POI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(2003)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994450" y="59019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(2012)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1243685" y="420623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(2016)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1243685" y="1519575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(2016)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193081" y="3419094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(2014)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1243684" y="4331208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(2016)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077383" y="5033772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(2009)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193081" y="5900547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(2014)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069715" y="20503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(1998)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526029" y="850306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(1997)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986782" y="2009246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(2000)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033590" y="2610210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(1996)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9627" y="3514725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(1990)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074676" y="3867418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(1998)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14565" y="5243322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(1991)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769548" y="5900547"/>
            <a:ext cx="917067" cy="9121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(2002)</a:t>
            </a:r>
          </a:p>
        </p:txBody>
      </p:sp>
      <p:cxnSp>
        <p:nvCxnSpPr>
          <p:cNvPr id="27" name="Straight Arrow Connector 26"/>
          <p:cNvCxnSpPr>
            <a:stCxn id="5" idx="3"/>
            <a:endCxn id="4" idx="7"/>
          </p:cNvCxnSpPr>
          <p:nvPr/>
        </p:nvCxnSpPr>
        <p:spPr>
          <a:xfrm flipH="1">
            <a:off x="6420232" y="837557"/>
            <a:ext cx="2708519" cy="226896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4" idx="7"/>
          </p:cNvCxnSpPr>
          <p:nvPr/>
        </p:nvCxnSpPr>
        <p:spPr>
          <a:xfrm flipH="1">
            <a:off x="6420232" y="1199161"/>
            <a:ext cx="4957754" cy="190735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4" idx="7"/>
          </p:cNvCxnSpPr>
          <p:nvPr/>
        </p:nvCxnSpPr>
        <p:spPr>
          <a:xfrm flipH="1">
            <a:off x="6420232" y="1975632"/>
            <a:ext cx="4823453" cy="11308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4" idx="6"/>
          </p:cNvCxnSpPr>
          <p:nvPr/>
        </p:nvCxnSpPr>
        <p:spPr>
          <a:xfrm flipH="1">
            <a:off x="6554533" y="3154334"/>
            <a:ext cx="711893" cy="27466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4" idx="6"/>
          </p:cNvCxnSpPr>
          <p:nvPr/>
        </p:nvCxnSpPr>
        <p:spPr>
          <a:xfrm flipH="1" flipV="1">
            <a:off x="6554533" y="3429000"/>
            <a:ext cx="3638548" cy="44615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4" idx="5"/>
          </p:cNvCxnSpPr>
          <p:nvPr/>
        </p:nvCxnSpPr>
        <p:spPr>
          <a:xfrm flipH="1" flipV="1">
            <a:off x="6420232" y="3751481"/>
            <a:ext cx="4957753" cy="71330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4" idx="5"/>
          </p:cNvCxnSpPr>
          <p:nvPr/>
        </p:nvCxnSpPr>
        <p:spPr>
          <a:xfrm flipH="1" flipV="1">
            <a:off x="6420232" y="3751481"/>
            <a:ext cx="1791452" cy="141586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1"/>
            <a:endCxn id="18" idx="5"/>
          </p:cNvCxnSpPr>
          <p:nvPr/>
        </p:nvCxnSpPr>
        <p:spPr>
          <a:xfrm flipH="1" flipV="1">
            <a:off x="3852481" y="799041"/>
            <a:ext cx="1919286" cy="23074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9" idx="6"/>
          </p:cNvCxnSpPr>
          <p:nvPr/>
        </p:nvCxnSpPr>
        <p:spPr>
          <a:xfrm flipH="1" flipV="1">
            <a:off x="3443096" y="1306363"/>
            <a:ext cx="2328671" cy="1800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1"/>
            <a:endCxn id="20" idx="6"/>
          </p:cNvCxnSpPr>
          <p:nvPr/>
        </p:nvCxnSpPr>
        <p:spPr>
          <a:xfrm flipH="1" flipV="1">
            <a:off x="4903849" y="2465303"/>
            <a:ext cx="867918" cy="6412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2"/>
            <a:endCxn id="21" idx="6"/>
          </p:cNvCxnSpPr>
          <p:nvPr/>
        </p:nvCxnSpPr>
        <p:spPr>
          <a:xfrm flipH="1" flipV="1">
            <a:off x="2950657" y="3066267"/>
            <a:ext cx="2686809" cy="3627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22" idx="6"/>
          </p:cNvCxnSpPr>
          <p:nvPr/>
        </p:nvCxnSpPr>
        <p:spPr>
          <a:xfrm flipH="1">
            <a:off x="956694" y="3429000"/>
            <a:ext cx="4680772" cy="5417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23" idx="6"/>
          </p:cNvCxnSpPr>
          <p:nvPr/>
        </p:nvCxnSpPr>
        <p:spPr>
          <a:xfrm flipH="1">
            <a:off x="3991743" y="3751481"/>
            <a:ext cx="1780024" cy="5719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24" idx="6"/>
          </p:cNvCxnSpPr>
          <p:nvPr/>
        </p:nvCxnSpPr>
        <p:spPr>
          <a:xfrm flipH="1">
            <a:off x="1631632" y="3751481"/>
            <a:ext cx="4140135" cy="19478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25" idx="0"/>
          </p:cNvCxnSpPr>
          <p:nvPr/>
        </p:nvCxnSpPr>
        <p:spPr>
          <a:xfrm flipH="1">
            <a:off x="5228082" y="3751481"/>
            <a:ext cx="543685" cy="21490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7266426" y="2698277"/>
            <a:ext cx="917067" cy="912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(2007)</a:t>
            </a:r>
          </a:p>
        </p:txBody>
      </p:sp>
      <p:cxnSp>
        <p:nvCxnSpPr>
          <p:cNvPr id="132" name="Straight Arrow Connector 131"/>
          <p:cNvCxnSpPr>
            <a:stCxn id="18" idx="3"/>
            <a:endCxn id="22" idx="7"/>
          </p:cNvCxnSpPr>
          <p:nvPr/>
        </p:nvCxnSpPr>
        <p:spPr>
          <a:xfrm flipH="1">
            <a:off x="822393" y="799041"/>
            <a:ext cx="2381623" cy="284926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" idx="3"/>
            <a:endCxn id="25" idx="7"/>
          </p:cNvCxnSpPr>
          <p:nvPr/>
        </p:nvCxnSpPr>
        <p:spPr>
          <a:xfrm flipH="1">
            <a:off x="5552314" y="3476815"/>
            <a:ext cx="1848413" cy="255730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4" idx="2"/>
            <a:endCxn id="9" idx="6"/>
          </p:cNvCxnSpPr>
          <p:nvPr/>
        </p:nvCxnSpPr>
        <p:spPr>
          <a:xfrm flipH="1" flipV="1">
            <a:off x="8183493" y="3154334"/>
            <a:ext cx="2009588" cy="72081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721" y="-17442"/>
            <a:ext cx="24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Camron Khan</a:t>
            </a:r>
          </a:p>
          <a:p>
            <a:r>
              <a:rPr lang="en-US" dirty="0"/>
              <a:t>9/13/2017</a:t>
            </a:r>
          </a:p>
        </p:txBody>
      </p:sp>
    </p:spTree>
    <p:extLst>
      <p:ext uri="{BB962C8B-B14F-4D97-AF65-F5344CB8AC3E}">
        <p14:creationId xmlns:p14="http://schemas.microsoft.com/office/powerpoint/2010/main" val="14336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Paper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pPr marL="457200" indent="-457200">
              <a:buFont typeface="Calibri" panose="020F0502020204030204" pitchFamily="34" charset="0"/>
              <a:buChar char="*"/>
            </a:pPr>
            <a:r>
              <a:rPr lang="en-US" sz="1400" dirty="0" err="1"/>
              <a:t>Bengio</a:t>
            </a:r>
            <a:r>
              <a:rPr lang="en-US" sz="1400" dirty="0"/>
              <a:t>, Y., Ducharme, R., Vincent, P., and </a:t>
            </a:r>
            <a:r>
              <a:rPr lang="en-US" sz="1400" dirty="0" err="1"/>
              <a:t>Janvin</a:t>
            </a:r>
            <a:r>
              <a:rPr lang="en-US" sz="1400" dirty="0"/>
              <a:t>, C.  A neural probabilistic language model.  </a:t>
            </a:r>
            <a:r>
              <a:rPr lang="en-US" sz="1400" i="1" dirty="0"/>
              <a:t>The Journal of Machine Learning Research</a:t>
            </a:r>
            <a:r>
              <a:rPr lang="en-US" sz="1400" dirty="0"/>
              <a:t>, 3 (2003), 1137-1155.</a:t>
            </a:r>
          </a:p>
        </p:txBody>
      </p:sp>
    </p:spTree>
    <p:extLst>
      <p:ext uri="{BB962C8B-B14F-4D97-AF65-F5344CB8AC3E}">
        <p14:creationId xmlns:p14="http://schemas.microsoft.com/office/powerpoint/2010/main" val="18098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Baker, L. D., and McCallum, A. K.  Distributional clustering of words for text classification.  In </a:t>
            </a:r>
            <a:r>
              <a:rPr lang="en-US" sz="1400" i="1" dirty="0"/>
              <a:t>Proceedings of the 21st Annual International ACM SIGIR Conference on Research and Development in Information Retrieval</a:t>
            </a:r>
            <a:r>
              <a:rPr lang="en-US" sz="1400" dirty="0"/>
              <a:t> (Melbourne, Australia, Aug. 24-28).  ACM, New York, 1998, pp. 96-103.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err="1"/>
              <a:t>Bellegarda</a:t>
            </a:r>
            <a:r>
              <a:rPr lang="en-US" sz="1400" dirty="0"/>
              <a:t>, J. R.  A latent semantic analysis framework for large-span language modeling.  In </a:t>
            </a:r>
            <a:r>
              <a:rPr lang="en-US" sz="1400" i="1" dirty="0"/>
              <a:t>Proceedings of </a:t>
            </a:r>
            <a:r>
              <a:rPr lang="en-US" sz="1400" i="1" dirty="0" err="1"/>
              <a:t>Eurospeech</a:t>
            </a:r>
            <a:r>
              <a:rPr lang="en-US" sz="1400" i="1" dirty="0"/>
              <a:t> 97</a:t>
            </a:r>
            <a:r>
              <a:rPr lang="en-US" sz="1400" dirty="0"/>
              <a:t> (Rhodes, Greece).  ACM, New York, 1997, pp. 1451-1454.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err="1"/>
              <a:t>Bengio</a:t>
            </a:r>
            <a:r>
              <a:rPr lang="en-US" sz="1400" dirty="0"/>
              <a:t>, S., and </a:t>
            </a:r>
            <a:r>
              <a:rPr lang="en-US" sz="1400" dirty="0" err="1"/>
              <a:t>Bengio</a:t>
            </a:r>
            <a:r>
              <a:rPr lang="en-US" sz="1400" dirty="0"/>
              <a:t>, Y.  Taking on the curse of dimensionality in joint distributions using neural networks.  </a:t>
            </a:r>
            <a:r>
              <a:rPr lang="en-US" sz="1400" i="1" dirty="0"/>
              <a:t>IEEE Transactions on Neural Networks 11</a:t>
            </a:r>
            <a:r>
              <a:rPr lang="en-US" sz="1400" dirty="0"/>
              <a:t>, 3 (2000), 550-557.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Berger, A. L., Della </a:t>
            </a:r>
            <a:r>
              <a:rPr lang="en-US" sz="1400" dirty="0" err="1"/>
              <a:t>Pietra</a:t>
            </a:r>
            <a:r>
              <a:rPr lang="en-US" sz="1400" dirty="0"/>
              <a:t>, V. J., and Della </a:t>
            </a:r>
            <a:r>
              <a:rPr lang="en-US" sz="1400" dirty="0" err="1"/>
              <a:t>Pietra</a:t>
            </a:r>
            <a:r>
              <a:rPr lang="en-US" sz="1400" dirty="0"/>
              <a:t>, S. A.  A maximum entropy approach to natural language processing, </a:t>
            </a:r>
            <a:r>
              <a:rPr lang="en-US" sz="1400" i="1" dirty="0"/>
              <a:t>Computational Linguistics 22</a:t>
            </a:r>
            <a:r>
              <a:rPr lang="en-US" sz="1400" dirty="0"/>
              <a:t>, 1 (1996), 39-71.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err="1"/>
              <a:t>Deerwester</a:t>
            </a:r>
            <a:r>
              <a:rPr lang="en-US" sz="1400" dirty="0"/>
              <a:t>, S., </a:t>
            </a:r>
            <a:r>
              <a:rPr lang="en-US" sz="1400" dirty="0" err="1"/>
              <a:t>Dumais</a:t>
            </a:r>
            <a:r>
              <a:rPr lang="en-US" sz="1400" dirty="0"/>
              <a:t>, T., Furnas, G. W., </a:t>
            </a:r>
            <a:r>
              <a:rPr lang="en-US" sz="1400" dirty="0" err="1"/>
              <a:t>Landauer</a:t>
            </a:r>
            <a:r>
              <a:rPr lang="en-US" sz="1400" dirty="0"/>
              <a:t>, T. K., and </a:t>
            </a:r>
            <a:r>
              <a:rPr lang="en-US" sz="1400" dirty="0" err="1"/>
              <a:t>Harshman</a:t>
            </a:r>
            <a:r>
              <a:rPr lang="en-US" sz="1400" dirty="0"/>
              <a:t>, R.  Indexing by latent semantic analysis.  </a:t>
            </a:r>
            <a:r>
              <a:rPr lang="en-US" sz="1400" i="1" dirty="0"/>
              <a:t>Journal of the American Society for Information Science 41</a:t>
            </a:r>
            <a:r>
              <a:rPr lang="en-US" sz="1400" dirty="0"/>
              <a:t>, 6 (1990), 391-407.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err="1"/>
              <a:t>Fellbaum</a:t>
            </a:r>
            <a:r>
              <a:rPr lang="en-US" sz="1400" dirty="0"/>
              <a:t>, C.  </a:t>
            </a:r>
            <a:r>
              <a:rPr lang="en-US" sz="1400" i="1" dirty="0"/>
              <a:t>WordNet: An Electronic Lexical Database</a:t>
            </a:r>
            <a:r>
              <a:rPr lang="en-US" sz="1400" dirty="0"/>
              <a:t>.  MIT Press, Cambridge, MA, 1998.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err="1"/>
              <a:t>Miikkulainen</a:t>
            </a:r>
            <a:r>
              <a:rPr lang="en-US" sz="1400" dirty="0"/>
              <a:t>, R., and Dyer, M. G.  Natural language processing with modular neural networks and distributed lexicon.  </a:t>
            </a:r>
            <a:r>
              <a:rPr lang="en-US" sz="1400" i="1" dirty="0"/>
              <a:t>Cognitive Science</a:t>
            </a:r>
            <a:r>
              <a:rPr lang="en-US" sz="1400" dirty="0"/>
              <a:t>, 15 (1991), 343-399.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err="1"/>
              <a:t>Stolcke</a:t>
            </a:r>
            <a:r>
              <a:rPr lang="en-US" sz="1400" dirty="0"/>
              <a:t>, A.  SRILM - an extensible language modeling toolkit.  In </a:t>
            </a:r>
            <a:r>
              <a:rPr lang="en-US" sz="1400" i="1" dirty="0"/>
              <a:t>Proceedings of the International Conference on Statistical Language Processing</a:t>
            </a:r>
            <a:r>
              <a:rPr lang="en-US" sz="1400" dirty="0"/>
              <a:t> (Denver, Colorado).  2002.</a:t>
            </a:r>
          </a:p>
        </p:txBody>
      </p:sp>
    </p:spTree>
    <p:extLst>
      <p:ext uri="{BB962C8B-B14F-4D97-AF65-F5344CB8AC3E}">
        <p14:creationId xmlns:p14="http://schemas.microsoft.com/office/powerpoint/2010/main" val="24029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Cited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lphaUcPeriod"/>
            </a:pPr>
            <a:r>
              <a:rPr lang="en-US" sz="1400" dirty="0" err="1"/>
              <a:t>Balakrishnan</a:t>
            </a:r>
            <a:r>
              <a:rPr lang="en-US" sz="1400" dirty="0"/>
              <a:t>, S., and Chopra, S.  Collaborative ranking.  In </a:t>
            </a:r>
            <a:r>
              <a:rPr lang="en-US" sz="1400" i="1" dirty="0"/>
              <a:t>Proceedings of the Fifth ACM International Conference on Web Search and Data Mining</a:t>
            </a:r>
            <a:r>
              <a:rPr lang="en-US" sz="1400" dirty="0"/>
              <a:t> (Seattle, WA, Feb. 08-12).  ACM, New York, 2012, pp. 143-152.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/>
              <a:t>Fang, A., MacDonald, C., </a:t>
            </a:r>
            <a:r>
              <a:rPr lang="en-US" sz="1400" dirty="0" err="1"/>
              <a:t>Ounis</a:t>
            </a:r>
            <a:r>
              <a:rPr lang="en-US" sz="1400" dirty="0"/>
              <a:t>, I., and </a:t>
            </a:r>
            <a:r>
              <a:rPr lang="en-US" sz="1400" dirty="0" err="1"/>
              <a:t>Habel</a:t>
            </a:r>
            <a:r>
              <a:rPr lang="en-US" sz="1400" dirty="0"/>
              <a:t>, P.  Using word embedding to evaluate the coherence of topics from twitter data.  In </a:t>
            </a:r>
            <a:r>
              <a:rPr lang="en-US" sz="1400" i="1" dirty="0"/>
              <a:t>Proceedings of the 39th International ACM SIGIR Conference on Research and Development in Information Retrieval</a:t>
            </a:r>
            <a:r>
              <a:rPr lang="en-US" sz="1400" dirty="0"/>
              <a:t> (Pisa, Italy, Jul. 17-21).  ACM, New York, 2016, pp. 1057-1060.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/>
              <a:t>Lei, Z., Sun, K., Zhang, Q., and </a:t>
            </a:r>
            <a:r>
              <a:rPr lang="en-US" sz="1400" dirty="0" err="1"/>
              <a:t>Qiu</a:t>
            </a:r>
            <a:r>
              <a:rPr lang="en-US" sz="1400" dirty="0"/>
              <a:t>, G.  User video summarization based on joint visual and semantic affinity graph.  In </a:t>
            </a:r>
            <a:r>
              <a:rPr lang="en-US" sz="1400" i="1" dirty="0"/>
              <a:t>Proceedings of the 2016 ACM Workshop on Vision and Language Integration Meets Multimedia Fusion</a:t>
            </a:r>
            <a:r>
              <a:rPr lang="en-US" sz="1400" dirty="0"/>
              <a:t> (Amsterdam, The Netherlands, Oct. 16-16).  ACM, New York, 2016, pp. 45-52.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 err="1"/>
              <a:t>Mnih</a:t>
            </a:r>
            <a:r>
              <a:rPr lang="en-US" sz="1400" dirty="0"/>
              <a:t>, A., and Hinton, G.  Three new graphical models for statistical language modelling.  In </a:t>
            </a:r>
            <a:r>
              <a:rPr lang="en-US" sz="1400" i="1" dirty="0"/>
              <a:t>Proceedings of the 24th International Conference on Machine Learning</a:t>
            </a:r>
            <a:r>
              <a:rPr lang="en-US" sz="1400" dirty="0"/>
              <a:t> (</a:t>
            </a:r>
            <a:r>
              <a:rPr lang="en-US" sz="1400" dirty="0" err="1"/>
              <a:t>Corvalis</a:t>
            </a:r>
            <a:r>
              <a:rPr lang="en-US" sz="1400" dirty="0"/>
              <a:t>, OR, Jun. 20-24).  ACM, New York, 2007, pp. 641-648.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/>
              <a:t>Tu, X., Luo, J., Li, B., and He, T.  Log-bilinear document language model for ad-hoc information retrieval.  In </a:t>
            </a:r>
            <a:r>
              <a:rPr lang="en-US" sz="1400" i="1" dirty="0"/>
              <a:t>Proceedings of the 23rd ACM International Conference on Conference on Information and Knowledge Management</a:t>
            </a:r>
            <a:r>
              <a:rPr lang="en-US" sz="1400" dirty="0"/>
              <a:t> (Shanghai, China, Nov. 03-07).  ACM, New York, 2014, pp. 1895-1898.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 err="1"/>
              <a:t>Vuurens</a:t>
            </a:r>
            <a:r>
              <a:rPr lang="en-US" sz="1400" dirty="0"/>
              <a:t>, J. B. P., Larson, M., and de Vries, A. P.  Exploring deep space: Learning personalized ranking in a semantic space.  In </a:t>
            </a:r>
            <a:r>
              <a:rPr lang="en-US" sz="1400" i="1" dirty="0"/>
              <a:t>Proceedings of the 1st Workshop on Deep Learning for Recommender Systems</a:t>
            </a:r>
            <a:r>
              <a:rPr lang="en-US" sz="1400" dirty="0"/>
              <a:t> (Boston, MA, Sep. 15).  ACM, New York, 2016, pp. 23-28.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/>
              <a:t>Wood, F., </a:t>
            </a:r>
            <a:r>
              <a:rPr lang="en-US" sz="1400" dirty="0" err="1"/>
              <a:t>Archambeau</a:t>
            </a:r>
            <a:r>
              <a:rPr lang="en-US" sz="1400" dirty="0"/>
              <a:t>, C., </a:t>
            </a:r>
            <a:r>
              <a:rPr lang="en-US" sz="1400" dirty="0" err="1"/>
              <a:t>Gasthaus</a:t>
            </a:r>
            <a:r>
              <a:rPr lang="en-US" sz="1400" dirty="0"/>
              <a:t>, J., James, L., and The, Y. W.  A stochastic </a:t>
            </a:r>
            <a:r>
              <a:rPr lang="en-US" sz="1400" dirty="0" err="1"/>
              <a:t>memoizer</a:t>
            </a:r>
            <a:r>
              <a:rPr lang="en-US" sz="1400" dirty="0"/>
              <a:t> for sequence data.  In </a:t>
            </a:r>
            <a:r>
              <a:rPr lang="en-US" sz="1400" i="1" dirty="0"/>
              <a:t>Proceedings of the 26th Annual International Conference on Machine Learning</a:t>
            </a:r>
            <a:r>
              <a:rPr lang="en-US" sz="1400" dirty="0"/>
              <a:t> (Montreal, Quebec, Jun. 14-18).  ACM, New York, 2009, pp. 1129-1136.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1400" dirty="0"/>
              <a:t>Xu, C., Bai, Y., </a:t>
            </a:r>
            <a:r>
              <a:rPr lang="en-US" sz="1400" dirty="0" err="1"/>
              <a:t>Bian</a:t>
            </a:r>
            <a:r>
              <a:rPr lang="en-US" sz="1400" dirty="0"/>
              <a:t>, J., Gao, B., Wang, G., Liu, X., and Liu, T. Y.  RC-NET: A general framework for incorporating knowledge into word representations.  In </a:t>
            </a:r>
            <a:r>
              <a:rPr lang="en-US" sz="1400" i="1" dirty="0"/>
              <a:t>Proceedings of the 23rd ACM International Conference on Conference on Information and Knowledge Management</a:t>
            </a:r>
            <a:r>
              <a:rPr lang="en-US" sz="1400" dirty="0"/>
              <a:t> (Shanghai, China, Nov. 03-07).  ACM, New York, 2014, pp. 1219-1228.</a:t>
            </a:r>
          </a:p>
        </p:txBody>
      </p:sp>
    </p:spTree>
    <p:extLst>
      <p:ext uri="{BB962C8B-B14F-4D97-AF65-F5344CB8AC3E}">
        <p14:creationId xmlns:p14="http://schemas.microsoft.com/office/powerpoint/2010/main" val="39919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803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Paper of Interest</vt:lpstr>
      <vt:lpstr>References</vt:lpstr>
      <vt:lpstr>Cited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Camron Khan</dc:creator>
  <cp:lastModifiedBy>Camron Khan</cp:lastModifiedBy>
  <cp:revision>16</cp:revision>
  <dcterms:created xsi:type="dcterms:W3CDTF">2017-09-13T12:54:59Z</dcterms:created>
  <dcterms:modified xsi:type="dcterms:W3CDTF">2017-09-13T14:17:11Z</dcterms:modified>
</cp:coreProperties>
</file>