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9" r:id="rId2"/>
    <p:sldId id="256" r:id="rId3"/>
    <p:sldId id="271" r:id="rId4"/>
    <p:sldId id="270" r:id="rId5"/>
    <p:sldId id="272" r:id="rId6"/>
    <p:sldId id="273" r:id="rId7"/>
    <p:sldId id="276" r:id="rId8"/>
    <p:sldId id="275"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9" r:id="rId31"/>
    <p:sldId id="298" r:id="rId32"/>
    <p:sldId id="300" r:id="rId33"/>
    <p:sldId id="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1" autoAdjust="0"/>
    <p:restoredTop sz="96830" autoAdjust="0"/>
  </p:normalViewPr>
  <p:slideViewPr>
    <p:cSldViewPr snapToGrid="0" showGuides="1">
      <p:cViewPr varScale="1">
        <p:scale>
          <a:sx n="89" d="100"/>
          <a:sy n="89" d="100"/>
        </p:scale>
        <p:origin x="-51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B0B0D-9F02-40BD-853F-17DC2A028696}" type="datetimeFigureOut">
              <a:rPr lang="en-US" smtClean="0"/>
              <a:t>1/31/2016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74B71-7036-44C3-BE47-3B9F3F32D97E}" type="slidenum">
              <a:rPr lang="en-US" smtClean="0"/>
              <a:t>‹#›</a:t>
            </a:fld>
            <a:endParaRPr lang="en-US"/>
          </a:p>
        </p:txBody>
      </p:sp>
    </p:spTree>
    <p:extLst>
      <p:ext uri="{BB962C8B-B14F-4D97-AF65-F5344CB8AC3E}">
        <p14:creationId xmlns:p14="http://schemas.microsoft.com/office/powerpoint/2010/main" val="93870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12</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21</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22</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23</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24</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25</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26</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27</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28</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29</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30</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13</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31</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32</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33</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14</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15</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16</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17</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18</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19</a:t>
            </a:fld>
            <a:endParaRPr lang="en-US"/>
          </a:p>
        </p:txBody>
      </p:sp>
    </p:spTree>
    <p:extLst>
      <p:ext uri="{BB962C8B-B14F-4D97-AF65-F5344CB8AC3E}">
        <p14:creationId xmlns:p14="http://schemas.microsoft.com/office/powerpoint/2010/main" val="132484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74B71-7036-44C3-BE47-3B9F3F32D97E}" type="slidenum">
              <a:rPr lang="en-US" smtClean="0"/>
              <a:t>20</a:t>
            </a:fld>
            <a:endParaRPr lang="en-US"/>
          </a:p>
        </p:txBody>
      </p:sp>
    </p:spTree>
    <p:extLst>
      <p:ext uri="{BB962C8B-B14F-4D97-AF65-F5344CB8AC3E}">
        <p14:creationId xmlns:p14="http://schemas.microsoft.com/office/powerpoint/2010/main" val="1324846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106" name="Group 10"/>
          <p:cNvGrpSpPr>
            <a:grpSpLocks/>
          </p:cNvGrpSpPr>
          <p:nvPr/>
        </p:nvGrpSpPr>
        <p:grpSpPr bwMode="auto">
          <a:xfrm>
            <a:off x="0" y="0"/>
            <a:ext cx="12192000" cy="5486400"/>
            <a:chOff x="0" y="0"/>
            <a:chExt cx="5760" cy="3456"/>
          </a:xfrm>
        </p:grpSpPr>
        <p:sp>
          <p:nvSpPr>
            <p:cNvPr id="4104" name="Rectangle 8"/>
            <p:cNvSpPr>
              <a:spLocks noChangeArrowheads="1"/>
            </p:cNvSpPr>
            <p:nvPr/>
          </p:nvSpPr>
          <p:spPr bwMode="auto">
            <a:xfrm>
              <a:off x="0" y="1056"/>
              <a:ext cx="5760" cy="24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4105" name="Rectangle 9"/>
            <p:cNvSpPr>
              <a:spLocks noChangeArrowheads="1"/>
            </p:cNvSpPr>
            <p:nvPr/>
          </p:nvSpPr>
          <p:spPr bwMode="auto">
            <a:xfrm>
              <a:off x="0" y="0"/>
              <a:ext cx="5760" cy="1008"/>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4098" name="Rectangle 2"/>
          <p:cNvSpPr>
            <a:spLocks noGrp="1" noChangeArrowheads="1"/>
          </p:cNvSpPr>
          <p:nvPr>
            <p:ph type="ctrTitle"/>
          </p:nvPr>
        </p:nvSpPr>
        <p:spPr>
          <a:xfrm>
            <a:off x="914400" y="2130426"/>
            <a:ext cx="10363200" cy="1146175"/>
          </a:xfrm>
        </p:spPr>
        <p:txBody>
          <a:bodyPr/>
          <a:lstStyle>
            <a:lvl1pPr>
              <a:defRPr sz="4000">
                <a:solidFill>
                  <a:schemeClr val="bg1"/>
                </a:solidFill>
              </a:defRPr>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828800" y="3429000"/>
            <a:ext cx="8534400" cy="1295400"/>
          </a:xfrm>
        </p:spPr>
        <p:txBody>
          <a:bodyPr/>
          <a:lstStyle>
            <a:lvl1pPr marL="0" indent="0" algn="ctr">
              <a:buFont typeface="Webdings" panose="05030102010509060703" pitchFamily="18" charset="2"/>
              <a:buNone/>
              <a:defRPr>
                <a:solidFill>
                  <a:schemeClr val="bg1"/>
                </a:solidFill>
                <a:latin typeface="Tahoma" panose="020B0604030504040204" pitchFamily="34" charset="0"/>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609600" y="6245225"/>
            <a:ext cx="1930400" cy="476250"/>
          </a:xfrm>
        </p:spPr>
        <p:txBody>
          <a:bodyPr/>
          <a:lstStyle>
            <a:lvl1pPr>
              <a:defRPr/>
            </a:lvl1pPr>
          </a:lstStyle>
          <a:p>
            <a:fld id="{A5E996A5-D0E8-4C59-9CFC-6C3A6D89FCC5}" type="datetimeFigureOut">
              <a:rPr lang="en-US" smtClean="0"/>
              <a:t>1/31/2016</a:t>
            </a:fld>
            <a:endParaRPr lang="en-US"/>
          </a:p>
        </p:txBody>
      </p:sp>
      <p:sp>
        <p:nvSpPr>
          <p:cNvPr id="4101" name="Rectangle 5"/>
          <p:cNvSpPr>
            <a:spLocks noGrp="1" noChangeArrowheads="1"/>
          </p:cNvSpPr>
          <p:nvPr>
            <p:ph type="ftr" sz="quarter" idx="3"/>
          </p:nvPr>
        </p:nvSpPr>
        <p:spPr>
          <a:xfrm>
            <a:off x="2743200" y="6245225"/>
            <a:ext cx="3860800" cy="476250"/>
          </a:xfrm>
        </p:spPr>
        <p:txBody>
          <a:bodyPr/>
          <a:lstStyle>
            <a:lvl1pPr>
              <a:defRPr/>
            </a:lvl1pPr>
          </a:lstStyle>
          <a:p>
            <a:endParaRPr lang="en-US"/>
          </a:p>
        </p:txBody>
      </p:sp>
      <p:sp>
        <p:nvSpPr>
          <p:cNvPr id="4102" name="Rectangle 6"/>
          <p:cNvSpPr>
            <a:spLocks noGrp="1" noChangeArrowheads="1"/>
          </p:cNvSpPr>
          <p:nvPr>
            <p:ph type="sldNum" sz="quarter" idx="4"/>
          </p:nvPr>
        </p:nvSpPr>
        <p:spPr>
          <a:xfrm>
            <a:off x="6807200" y="6245225"/>
            <a:ext cx="1727200" cy="476250"/>
          </a:xfrm>
        </p:spPr>
        <p:txBody>
          <a:bodyPr/>
          <a:lstStyle>
            <a:lvl1pPr>
              <a:defRPr/>
            </a:lvl1pPr>
          </a:lstStyle>
          <a:p>
            <a:fld id="{DF138454-B9E5-468D-8CD1-712EC5098251}" type="slidenum">
              <a:rPr lang="en-US" smtClean="0"/>
              <a:t>‹#›</a:t>
            </a:fld>
            <a:endParaRPr lang="en-US"/>
          </a:p>
        </p:txBody>
      </p:sp>
      <p:sp>
        <p:nvSpPr>
          <p:cNvPr id="4107" name="Text Box 11"/>
          <p:cNvSpPr txBox="1">
            <a:spLocks noChangeArrowheads="1"/>
          </p:cNvSpPr>
          <p:nvPr/>
        </p:nvSpPr>
        <p:spPr bwMode="auto">
          <a:xfrm>
            <a:off x="8331200" y="6273800"/>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rgbClr val="003399"/>
                </a:solidFill>
              </a:rPr>
              <a:t>University of Illinois </a:t>
            </a:r>
            <a:br>
              <a:rPr lang="en-US" altLang="en-US" sz="1400">
                <a:solidFill>
                  <a:srgbClr val="003399"/>
                </a:solidFill>
              </a:rPr>
            </a:br>
            <a:r>
              <a:rPr lang="en-US" altLang="en-US" sz="1400">
                <a:solidFill>
                  <a:srgbClr val="003399"/>
                </a:solidFill>
              </a:rPr>
              <a:t>at Springfield</a:t>
            </a:r>
          </a:p>
        </p:txBody>
      </p:sp>
      <p:pic>
        <p:nvPicPr>
          <p:cNvPr id="4108" name="Picture 12" descr="medBlueLogo_li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100" y="6019801"/>
            <a:ext cx="63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07066"/>
      </p:ext>
    </p:extLst>
  </p:cSld>
  <p:clrMapOvr>
    <a:masterClrMapping/>
  </p:clrMapOvr>
  <p:transition spd="med">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408757577"/>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274639"/>
            <a:ext cx="2590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274639"/>
            <a:ext cx="7569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2771344099"/>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3433648349"/>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481805918"/>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20800" y="1447800"/>
            <a:ext cx="5029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447800"/>
            <a:ext cx="5029200" cy="467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677816820"/>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2376189707"/>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022902449"/>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1580345403"/>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875188087"/>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5E996A5-D0E8-4C59-9CFC-6C3A6D89FCC5}" type="datetimeFigureOut">
              <a:rPr lang="en-US" smtClean="0"/>
              <a:t>1/31/2016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138454-B9E5-468D-8CD1-712EC5098251}" type="slidenum">
              <a:rPr lang="en-US" smtClean="0"/>
              <a:t>‹#›</a:t>
            </a:fld>
            <a:endParaRPr lang="en-US"/>
          </a:p>
        </p:txBody>
      </p:sp>
    </p:spTree>
    <p:extLst>
      <p:ext uri="{BB962C8B-B14F-4D97-AF65-F5344CB8AC3E}">
        <p14:creationId xmlns:p14="http://schemas.microsoft.com/office/powerpoint/2010/main" val="2588776698"/>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74638"/>
            <a:ext cx="10363200"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320800" y="1447800"/>
            <a:ext cx="102616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28" name="Rectangle 4"/>
          <p:cNvSpPr>
            <a:spLocks noGrp="1" noChangeArrowheads="1"/>
          </p:cNvSpPr>
          <p:nvPr>
            <p:ph type="dt" sz="half" idx="2"/>
          </p:nvPr>
        </p:nvSpPr>
        <p:spPr bwMode="auto">
          <a:xfrm>
            <a:off x="1320800" y="6245225"/>
            <a:ext cx="1930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A5E996A5-D0E8-4C59-9CFC-6C3A6D89FCC5}" type="datetimeFigureOut">
              <a:rPr lang="en-US" smtClean="0"/>
              <a:t>1/31/2016</a:t>
            </a:fld>
            <a:endParaRPr lang="en-US"/>
          </a:p>
        </p:txBody>
      </p:sp>
      <p:sp>
        <p:nvSpPr>
          <p:cNvPr id="1029" name="Rectangle 5"/>
          <p:cNvSpPr>
            <a:spLocks noGrp="1" noChangeArrowheads="1"/>
          </p:cNvSpPr>
          <p:nvPr>
            <p:ph type="ftr" sz="quarter" idx="3"/>
          </p:nvPr>
        </p:nvSpPr>
        <p:spPr bwMode="auto">
          <a:xfrm>
            <a:off x="3403600" y="6229350"/>
            <a:ext cx="3657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213600" y="6248401"/>
            <a:ext cx="2336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F138454-B9E5-468D-8CD1-712EC5098251}" type="slidenum">
              <a:rPr lang="en-US" smtClean="0"/>
              <a:t>‹#›</a:t>
            </a:fld>
            <a:endParaRPr lang="en-US"/>
          </a:p>
        </p:txBody>
      </p:sp>
      <p:sp>
        <p:nvSpPr>
          <p:cNvPr id="1033" name="Rectangle 9"/>
          <p:cNvSpPr>
            <a:spLocks noChangeArrowheads="1"/>
          </p:cNvSpPr>
          <p:nvPr/>
        </p:nvSpPr>
        <p:spPr bwMode="auto">
          <a:xfrm>
            <a:off x="0" y="1447800"/>
            <a:ext cx="1219200" cy="5410200"/>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4" name="Rectangle 10"/>
          <p:cNvSpPr>
            <a:spLocks noChangeArrowheads="1"/>
          </p:cNvSpPr>
          <p:nvPr/>
        </p:nvSpPr>
        <p:spPr bwMode="auto">
          <a:xfrm>
            <a:off x="0" y="0"/>
            <a:ext cx="914400" cy="1295400"/>
          </a:xfrm>
          <a:prstGeom prst="rect">
            <a:avLst/>
          </a:prstGeom>
          <a:solidFill>
            <a:srgbClr val="99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5" name="Text Box 11"/>
          <p:cNvSpPr txBox="1">
            <a:spLocks noChangeArrowheads="1"/>
          </p:cNvSpPr>
          <p:nvPr/>
        </p:nvSpPr>
        <p:spPr bwMode="auto">
          <a:xfrm>
            <a:off x="9321800" y="6324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200">
                <a:solidFill>
                  <a:srgbClr val="003399"/>
                </a:solidFill>
              </a:rPr>
              <a:t>University of Illinois </a:t>
            </a:r>
            <a:br>
              <a:rPr lang="en-US" altLang="en-US" sz="1200">
                <a:solidFill>
                  <a:srgbClr val="003399"/>
                </a:solidFill>
              </a:rPr>
            </a:br>
            <a:r>
              <a:rPr lang="en-US" altLang="en-US" sz="1200">
                <a:solidFill>
                  <a:srgbClr val="003399"/>
                </a:solidFill>
              </a:rPr>
              <a:t>at Springfield</a:t>
            </a:r>
          </a:p>
        </p:txBody>
      </p:sp>
      <p:pic>
        <p:nvPicPr>
          <p:cNvPr id="1036" name="Picture 12" descr="medBlueLogo_lite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55401" y="6138863"/>
            <a:ext cx="512233" cy="57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217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ox(out)">
                                      <p:cBhvr>
                                        <p:cTn id="7" dur="10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ox(out)">
                                      <p:cBhvr>
                                        <p:cTn id="12" dur="10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box(out)">
                                      <p:cBhvr>
                                        <p:cTn id="17" dur="1000"/>
                                        <p:tgtEl>
                                          <p:spTgt spid="1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 lvl="2">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 lvl="3">
            <p:tnLst>
              <p:par>
                <p:cTn presetID="4" presetClass="entr" presetSubtype="3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box(out)">
                      <p:cBhvr>
                        <p:cTn dur="1000"/>
                        <p:tgtEl>
                          <p:spTgt spid="1027"/>
                        </p:tgtEl>
                      </p:cBhvr>
                    </p:animEffect>
                  </p:childTnLst>
                </p:cTn>
              </p:par>
            </p:tnLst>
          </p:tmpl>
        </p:tmplLst>
      </p:bldP>
    </p:bldLst>
  </p:timing>
  <p:txStyles>
    <p:titleStyle>
      <a:lvl1pPr algn="ctr" rtl="0" eaLnBrk="1" fontAlgn="base" hangingPunct="1">
        <a:spcBef>
          <a:spcPct val="0"/>
        </a:spcBef>
        <a:spcAft>
          <a:spcPct val="0"/>
        </a:spcAft>
        <a:defRPr sz="3200" b="1" kern="1200">
          <a:solidFill>
            <a:schemeClr val="tx2"/>
          </a:solidFill>
          <a:latin typeface="+mj-lt"/>
          <a:ea typeface="+mj-ea"/>
          <a:cs typeface="+mj-cs"/>
        </a:defRPr>
      </a:lvl1pPr>
      <a:lvl2pPr algn="ctr" rtl="0" eaLnBrk="1" fontAlgn="base" hangingPunct="1">
        <a:spcBef>
          <a:spcPct val="0"/>
        </a:spcBef>
        <a:spcAft>
          <a:spcPct val="0"/>
        </a:spcAft>
        <a:defRPr sz="3200" b="1">
          <a:solidFill>
            <a:schemeClr val="tx2"/>
          </a:solidFill>
          <a:latin typeface="Tahoma" panose="020B0604030504040204" pitchFamily="34" charset="0"/>
        </a:defRPr>
      </a:lvl2pPr>
      <a:lvl3pPr algn="ctr" rtl="0" eaLnBrk="1" fontAlgn="base" hangingPunct="1">
        <a:spcBef>
          <a:spcPct val="0"/>
        </a:spcBef>
        <a:spcAft>
          <a:spcPct val="0"/>
        </a:spcAft>
        <a:defRPr sz="3200" b="1">
          <a:solidFill>
            <a:schemeClr val="tx2"/>
          </a:solidFill>
          <a:latin typeface="Tahoma" panose="020B0604030504040204" pitchFamily="34" charset="0"/>
        </a:defRPr>
      </a:lvl3pPr>
      <a:lvl4pPr algn="ctr" rtl="0" eaLnBrk="1" fontAlgn="base" hangingPunct="1">
        <a:spcBef>
          <a:spcPct val="0"/>
        </a:spcBef>
        <a:spcAft>
          <a:spcPct val="0"/>
        </a:spcAft>
        <a:defRPr sz="3200" b="1">
          <a:solidFill>
            <a:schemeClr val="tx2"/>
          </a:solidFill>
          <a:latin typeface="Tahoma" panose="020B0604030504040204" pitchFamily="34" charset="0"/>
        </a:defRPr>
      </a:lvl4pPr>
      <a:lvl5pPr algn="ctr" rtl="0" eaLnBrk="1" fontAlgn="base" hangingPunct="1">
        <a:spcBef>
          <a:spcPct val="0"/>
        </a:spcBef>
        <a:spcAft>
          <a:spcPct val="0"/>
        </a:spcAft>
        <a:defRPr sz="3200" b="1">
          <a:solidFill>
            <a:schemeClr val="tx2"/>
          </a:solidFill>
          <a:latin typeface="Tahoma" panose="020B0604030504040204" pitchFamily="34" charset="0"/>
        </a:defRPr>
      </a:lvl5pPr>
      <a:lvl6pPr marL="457200" algn="ctr" rtl="0" eaLnBrk="1" fontAlgn="base" hangingPunct="1">
        <a:spcBef>
          <a:spcPct val="0"/>
        </a:spcBef>
        <a:spcAft>
          <a:spcPct val="0"/>
        </a:spcAft>
        <a:defRPr sz="3200" b="1">
          <a:solidFill>
            <a:schemeClr val="tx2"/>
          </a:solidFill>
          <a:latin typeface="Tahoma" panose="020B0604030504040204" pitchFamily="34" charset="0"/>
        </a:defRPr>
      </a:lvl6pPr>
      <a:lvl7pPr marL="914400" algn="ctr" rtl="0" eaLnBrk="1" fontAlgn="base" hangingPunct="1">
        <a:spcBef>
          <a:spcPct val="0"/>
        </a:spcBef>
        <a:spcAft>
          <a:spcPct val="0"/>
        </a:spcAft>
        <a:defRPr sz="3200" b="1">
          <a:solidFill>
            <a:schemeClr val="tx2"/>
          </a:solidFill>
          <a:latin typeface="Tahoma" panose="020B0604030504040204" pitchFamily="34" charset="0"/>
        </a:defRPr>
      </a:lvl7pPr>
      <a:lvl8pPr marL="1371600" algn="ctr" rtl="0" eaLnBrk="1" fontAlgn="base" hangingPunct="1">
        <a:spcBef>
          <a:spcPct val="0"/>
        </a:spcBef>
        <a:spcAft>
          <a:spcPct val="0"/>
        </a:spcAft>
        <a:defRPr sz="3200" b="1">
          <a:solidFill>
            <a:schemeClr val="tx2"/>
          </a:solidFill>
          <a:latin typeface="Tahoma" panose="020B0604030504040204" pitchFamily="34" charset="0"/>
        </a:defRPr>
      </a:lvl8pPr>
      <a:lvl9pPr marL="1828800" algn="ctr" rtl="0" eaLnBrk="1" fontAlgn="base" hangingPunct="1">
        <a:spcBef>
          <a:spcPct val="0"/>
        </a:spcBef>
        <a:spcAft>
          <a:spcPct val="0"/>
        </a:spcAft>
        <a:defRPr sz="3200" b="1">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accent2"/>
        </a:buClr>
        <a:buSzPct val="85000"/>
        <a:buFont typeface="Webdings" panose="05030102010509060703" pitchFamily="18" charset="2"/>
        <a:buChar char="="/>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SzPct val="90000"/>
        <a:buFont typeface="Webdings" panose="05030102010509060703" pitchFamily="18" charset="2"/>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2: Key Value Database</a:t>
            </a:r>
            <a:endParaRPr lang="en-US" dirty="0"/>
          </a:p>
        </p:txBody>
      </p:sp>
      <p:sp>
        <p:nvSpPr>
          <p:cNvPr id="3" name="Subtitle 2"/>
          <p:cNvSpPr>
            <a:spLocks noGrp="1"/>
          </p:cNvSpPr>
          <p:nvPr>
            <p:ph type="subTitle" idx="1"/>
          </p:nvPr>
        </p:nvSpPr>
        <p:spPr/>
        <p:txBody>
          <a:bodyPr/>
          <a:lstStyle/>
          <a:p>
            <a:r>
              <a:rPr lang="en-US" dirty="0" smtClean="0"/>
              <a:t>Text chapters 3, 4, &amp; 5</a:t>
            </a:r>
            <a:endParaRPr lang="en-US" dirty="0"/>
          </a:p>
        </p:txBody>
      </p:sp>
    </p:spTree>
    <p:extLst>
      <p:ext uri="{BB962C8B-B14F-4D97-AF65-F5344CB8AC3E}">
        <p14:creationId xmlns:p14="http://schemas.microsoft.com/office/powerpoint/2010/main" val="2873431299"/>
      </p:ext>
    </p:extLst>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510670"/>
          </a:xfrm>
        </p:spPr>
        <p:txBody>
          <a:bodyPr/>
          <a:lstStyle/>
          <a:p>
            <a:r>
              <a:rPr lang="en-US" dirty="0" smtClean="0"/>
              <a:t>Key design example</a:t>
            </a:r>
            <a:endParaRPr lang="en-US" dirty="0"/>
          </a:p>
        </p:txBody>
      </p:sp>
      <p:sp>
        <p:nvSpPr>
          <p:cNvPr id="7" name="Content Placeholder 6"/>
          <p:cNvSpPr>
            <a:spLocks noGrp="1"/>
          </p:cNvSpPr>
          <p:nvPr>
            <p:ph idx="1"/>
          </p:nvPr>
        </p:nvSpPr>
        <p:spPr>
          <a:xfrm>
            <a:off x="1320800" y="1000462"/>
            <a:ext cx="10261600" cy="5125702"/>
          </a:xfrm>
        </p:spPr>
        <p:txBody>
          <a:bodyPr/>
          <a:lstStyle/>
          <a:p>
            <a:r>
              <a:rPr lang="en-US" dirty="0" smtClean="0"/>
              <a:t>A </a:t>
            </a:r>
            <a:r>
              <a:rPr lang="en-US" dirty="0"/>
              <a:t>more complex naming pattern could be used to emulate relational table like organizations. </a:t>
            </a:r>
            <a:endParaRPr lang="en-US" dirty="0" smtClean="0"/>
          </a:p>
          <a:p>
            <a:r>
              <a:rPr lang="en-US" dirty="0" smtClean="0"/>
              <a:t>Designers </a:t>
            </a:r>
            <a:r>
              <a:rPr lang="en-US" dirty="0"/>
              <a:t>could use a key-naming convention that uses a table name, primary key value, and an attribute name to create a key to store the value of an </a:t>
            </a:r>
            <a:r>
              <a:rPr lang="en-US" dirty="0" smtClean="0"/>
              <a:t>attribute:</a:t>
            </a:r>
            <a:endParaRPr lang="en-US" dirty="0"/>
          </a:p>
          <a:p>
            <a:pPr marL="857250" lvl="2" indent="0">
              <a:buNone/>
            </a:pPr>
            <a:r>
              <a:rPr lang="en-US" dirty="0"/>
              <a:t>customer:1982737:firstName</a:t>
            </a:r>
          </a:p>
          <a:p>
            <a:pPr marL="857250" lvl="2" indent="0">
              <a:buNone/>
            </a:pPr>
            <a:r>
              <a:rPr lang="en-US" dirty="0"/>
              <a:t>customer:1982737:lastName</a:t>
            </a:r>
          </a:p>
          <a:p>
            <a:pPr marL="857250" lvl="2" indent="0">
              <a:buNone/>
            </a:pPr>
            <a:r>
              <a:rPr lang="en-US" dirty="0"/>
              <a:t>customer:1982737:shippingAddress</a:t>
            </a:r>
          </a:p>
          <a:p>
            <a:pPr marL="857250" lvl="2" indent="0">
              <a:buNone/>
            </a:pPr>
            <a:r>
              <a:rPr lang="en-US" dirty="0"/>
              <a:t>customer:1982737:shippingCity</a:t>
            </a:r>
          </a:p>
          <a:p>
            <a:pPr marL="857250" lvl="2" indent="0">
              <a:buNone/>
            </a:pPr>
            <a:r>
              <a:rPr lang="en-US" dirty="0"/>
              <a:t>customer:1982737:shippingState</a:t>
            </a:r>
          </a:p>
          <a:p>
            <a:pPr marL="857250" lvl="2" indent="0">
              <a:buNone/>
            </a:pPr>
            <a:r>
              <a:rPr lang="en-US" dirty="0" smtClean="0"/>
              <a:t>customer:1982737:shippingZip</a:t>
            </a:r>
            <a:endParaRPr lang="en-US" dirty="0"/>
          </a:p>
        </p:txBody>
      </p:sp>
    </p:spTree>
    <p:extLst>
      <p:ext uri="{BB962C8B-B14F-4D97-AF65-F5344CB8AC3E}">
        <p14:creationId xmlns:p14="http://schemas.microsoft.com/office/powerpoint/2010/main" val="1189112850"/>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446124"/>
          </a:xfrm>
        </p:spPr>
        <p:txBody>
          <a:bodyPr/>
          <a:lstStyle/>
          <a:p>
            <a:r>
              <a:rPr lang="en-US" dirty="0" smtClean="0"/>
              <a:t>Key design example</a:t>
            </a:r>
            <a:endParaRPr lang="en-US" dirty="0"/>
          </a:p>
        </p:txBody>
      </p:sp>
      <p:sp>
        <p:nvSpPr>
          <p:cNvPr id="7" name="Content Placeholder 6"/>
          <p:cNvSpPr>
            <a:spLocks noGrp="1"/>
          </p:cNvSpPr>
          <p:nvPr>
            <p:ph idx="1"/>
          </p:nvPr>
        </p:nvSpPr>
        <p:spPr>
          <a:xfrm>
            <a:off x="1320800" y="1054250"/>
            <a:ext cx="10261600" cy="5071914"/>
          </a:xfrm>
        </p:spPr>
        <p:txBody>
          <a:bodyPr/>
          <a:lstStyle/>
          <a:p>
            <a:r>
              <a:rPr lang="en-US" dirty="0" smtClean="0"/>
              <a:t>Values </a:t>
            </a:r>
            <a:r>
              <a:rPr lang="en-US" dirty="0"/>
              <a:t>can be atomic structures, such as integers and floating-point </a:t>
            </a:r>
            <a:r>
              <a:rPr lang="en-US" dirty="0" smtClean="0"/>
              <a:t>numbers or they </a:t>
            </a:r>
            <a:r>
              <a:rPr lang="en-US" dirty="0"/>
              <a:t>can be more complex structures, ranging from strings to documents. </a:t>
            </a:r>
            <a:endParaRPr lang="en-US" dirty="0" smtClean="0"/>
          </a:p>
          <a:p>
            <a:r>
              <a:rPr lang="en-US" dirty="0" smtClean="0"/>
              <a:t>Key-value </a:t>
            </a:r>
            <a:r>
              <a:rPr lang="en-US" dirty="0"/>
              <a:t>databases typically treat values as atomic units, so it is not possible, for example, to query for all values that have a particular string in a value. </a:t>
            </a:r>
            <a:endParaRPr lang="en-US" dirty="0" smtClean="0"/>
          </a:p>
          <a:p>
            <a:pPr lvl="1"/>
            <a:r>
              <a:rPr lang="en-US" dirty="0" smtClean="0"/>
              <a:t>The </a:t>
            </a:r>
            <a:r>
              <a:rPr lang="en-US" dirty="0"/>
              <a:t>exceptions to this statement are key-value databases that provide text-search capabilities. Text search is a useful feature and should be used when available, </a:t>
            </a:r>
            <a:endParaRPr lang="en-US" dirty="0" smtClean="0"/>
          </a:p>
          <a:p>
            <a:pPr lvl="2"/>
            <a:r>
              <a:rPr lang="en-US" dirty="0" smtClean="0"/>
              <a:t>but this </a:t>
            </a:r>
            <a:r>
              <a:rPr lang="en-US" dirty="0"/>
              <a:t>feature is not a standard part of key-value </a:t>
            </a:r>
            <a:r>
              <a:rPr lang="en-US" dirty="0" smtClean="0"/>
              <a:t>databases at </a:t>
            </a:r>
            <a:r>
              <a:rPr lang="en-US" dirty="0"/>
              <a:t>this time.</a:t>
            </a:r>
          </a:p>
          <a:p>
            <a:endParaRPr lang="en-US" dirty="0"/>
          </a:p>
        </p:txBody>
      </p:sp>
    </p:spTree>
    <p:extLst>
      <p:ext uri="{BB962C8B-B14F-4D97-AF65-F5344CB8AC3E}">
        <p14:creationId xmlns:p14="http://schemas.microsoft.com/office/powerpoint/2010/main" val="1357103339"/>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499913"/>
          </a:xfrm>
        </p:spPr>
        <p:txBody>
          <a:bodyPr/>
          <a:lstStyle/>
          <a:p>
            <a:r>
              <a:rPr lang="en-US" dirty="0" smtClean="0"/>
              <a:t>Data Model </a:t>
            </a:r>
            <a:r>
              <a:rPr lang="en-US" dirty="0" err="1" smtClean="0"/>
              <a:t>Vs</a:t>
            </a:r>
            <a:r>
              <a:rPr lang="en-US" dirty="0" smtClean="0"/>
              <a:t> Data Structure</a:t>
            </a:r>
            <a:endParaRPr lang="en-US" dirty="0"/>
          </a:p>
        </p:txBody>
      </p:sp>
      <p:sp>
        <p:nvSpPr>
          <p:cNvPr id="3" name="Content Placeholder 2"/>
          <p:cNvSpPr>
            <a:spLocks noGrp="1"/>
          </p:cNvSpPr>
          <p:nvPr>
            <p:ph idx="1"/>
          </p:nvPr>
        </p:nvSpPr>
        <p:spPr>
          <a:xfrm>
            <a:off x="1320800" y="849854"/>
            <a:ext cx="4940151" cy="5876907"/>
          </a:xfrm>
        </p:spPr>
        <p:txBody>
          <a:bodyPr>
            <a:normAutofit fontScale="92500" lnSpcReduction="20000"/>
          </a:bodyPr>
          <a:lstStyle/>
          <a:p>
            <a:r>
              <a:rPr lang="en-US" dirty="0" smtClean="0"/>
              <a:t>It </a:t>
            </a:r>
            <a:r>
              <a:rPr lang="en-US" dirty="0"/>
              <a:t>is important to distinguish </a:t>
            </a:r>
            <a:r>
              <a:rPr lang="en-US" dirty="0" smtClean="0"/>
              <a:t>Data </a:t>
            </a:r>
            <a:r>
              <a:rPr lang="en-US" dirty="0"/>
              <a:t>M</a:t>
            </a:r>
            <a:r>
              <a:rPr lang="en-US" dirty="0" smtClean="0"/>
              <a:t>odels </a:t>
            </a:r>
            <a:r>
              <a:rPr lang="en-US" dirty="0"/>
              <a:t>from </a:t>
            </a:r>
            <a:r>
              <a:rPr lang="en-US" dirty="0" smtClean="0"/>
              <a:t>Data Structures. Data Structures and Data Models are not synonymous.</a:t>
            </a:r>
          </a:p>
          <a:p>
            <a:r>
              <a:rPr lang="en-US" dirty="0" smtClean="0"/>
              <a:t>Data Structures provide a high-level abstraction of data storage</a:t>
            </a:r>
          </a:p>
          <a:p>
            <a:r>
              <a:rPr lang="en-US" dirty="0" smtClean="0"/>
              <a:t>Data </a:t>
            </a:r>
            <a:r>
              <a:rPr lang="en-US" dirty="0"/>
              <a:t>models provide a layer of abstraction above data structures that enables database application developers to focus more on the information that must be managed and less on implementation issues</a:t>
            </a:r>
            <a:r>
              <a:rPr lang="en-US" dirty="0" smtClean="0"/>
              <a:t>.</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7486" y="946673"/>
            <a:ext cx="3322058" cy="269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7486" y="4032661"/>
            <a:ext cx="3509767" cy="26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586624"/>
      </p:ext>
    </p:extLst>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Terms: KEY</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Key</a:t>
            </a:r>
            <a:r>
              <a:rPr lang="en-US" dirty="0"/>
              <a:t>: A </a:t>
            </a:r>
            <a:r>
              <a:rPr lang="en-US" i="1" dirty="0"/>
              <a:t>key</a:t>
            </a:r>
            <a:r>
              <a:rPr lang="en-US" dirty="0"/>
              <a:t> is a reference to a value. </a:t>
            </a:r>
            <a:endParaRPr lang="en-US" dirty="0" smtClean="0"/>
          </a:p>
          <a:p>
            <a:pPr lvl="1"/>
            <a:r>
              <a:rPr lang="en-US" dirty="0" smtClean="0"/>
              <a:t>It </a:t>
            </a:r>
            <a:r>
              <a:rPr lang="en-US" dirty="0"/>
              <a:t>is analogous to an address. </a:t>
            </a:r>
            <a:endParaRPr lang="en-US" dirty="0" smtClean="0"/>
          </a:p>
          <a:p>
            <a:pPr lvl="1"/>
            <a:r>
              <a:rPr lang="en-US" dirty="0" smtClean="0"/>
              <a:t>A </a:t>
            </a:r>
            <a:r>
              <a:rPr lang="en-US" dirty="0"/>
              <a:t>key can take on different forms depending on the key-value database used. </a:t>
            </a:r>
            <a:endParaRPr lang="en-US" dirty="0" smtClean="0"/>
          </a:p>
          <a:p>
            <a:pPr lvl="1"/>
            <a:r>
              <a:rPr lang="en-US" dirty="0" smtClean="0"/>
              <a:t>At </a:t>
            </a:r>
            <a:r>
              <a:rPr lang="en-US" dirty="0"/>
              <a:t>a minimum, a key is specified as a string of characters</a:t>
            </a:r>
            <a:r>
              <a:rPr lang="en-US" dirty="0" smtClean="0"/>
              <a:t>.</a:t>
            </a:r>
          </a:p>
          <a:p>
            <a:pPr lvl="1"/>
            <a:r>
              <a:rPr lang="en-US" dirty="0" smtClean="0"/>
              <a:t>Strings </a:t>
            </a:r>
            <a:r>
              <a:rPr lang="en-US" dirty="0"/>
              <a:t>used as keys should not be too long. </a:t>
            </a:r>
            <a:endParaRPr lang="en-US" dirty="0" smtClean="0"/>
          </a:p>
          <a:p>
            <a:pPr lvl="2"/>
            <a:r>
              <a:rPr lang="en-US" dirty="0" smtClean="0"/>
              <a:t>Long </a:t>
            </a:r>
            <a:r>
              <a:rPr lang="en-US" dirty="0"/>
              <a:t>keys will use more memory, and key-value databases tend to be memory-intensive systems already. </a:t>
            </a:r>
            <a:endParaRPr lang="en-US" dirty="0" smtClean="0"/>
          </a:p>
          <a:p>
            <a:pPr lvl="2"/>
            <a:r>
              <a:rPr lang="en-US" dirty="0" smtClean="0"/>
              <a:t>At </a:t>
            </a:r>
            <a:r>
              <a:rPr lang="en-US" dirty="0"/>
              <a:t>the same time, avoid keys that are too short. Short keys are more likely to lead to conflicts in key names</a:t>
            </a:r>
            <a:r>
              <a:rPr lang="en-US" dirty="0" smtClean="0"/>
              <a:t>.</a:t>
            </a:r>
            <a:endParaRPr lang="en-US" dirty="0"/>
          </a:p>
        </p:txBody>
      </p:sp>
    </p:spTree>
    <p:extLst>
      <p:ext uri="{BB962C8B-B14F-4D97-AF65-F5344CB8AC3E}">
        <p14:creationId xmlns:p14="http://schemas.microsoft.com/office/powerpoint/2010/main" val="2553752289"/>
      </p:ext>
    </p:extLst>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Terms: VALUE</a:t>
            </a:r>
            <a:endParaRPr lang="en-US" dirty="0"/>
          </a:p>
        </p:txBody>
      </p:sp>
      <p:sp>
        <p:nvSpPr>
          <p:cNvPr id="3" name="Content Placeholder 2"/>
          <p:cNvSpPr>
            <a:spLocks noGrp="1"/>
          </p:cNvSpPr>
          <p:nvPr>
            <p:ph idx="1"/>
          </p:nvPr>
        </p:nvSpPr>
        <p:spPr>
          <a:xfrm>
            <a:off x="1320800" y="1054250"/>
            <a:ext cx="10261600" cy="5217458"/>
          </a:xfrm>
        </p:spPr>
        <p:txBody>
          <a:bodyPr>
            <a:normAutofit lnSpcReduction="10000"/>
          </a:bodyPr>
          <a:lstStyle/>
          <a:p>
            <a:pPr lvl="0"/>
            <a:r>
              <a:rPr lang="en-US" dirty="0" smtClean="0"/>
              <a:t>Value</a:t>
            </a:r>
            <a:r>
              <a:rPr lang="en-US" dirty="0"/>
              <a:t>: A </a:t>
            </a:r>
            <a:r>
              <a:rPr lang="en-US" i="1" dirty="0"/>
              <a:t>value</a:t>
            </a:r>
            <a:r>
              <a:rPr lang="en-US" dirty="0"/>
              <a:t> is an object, typically a set of bytes, that has been associated with a key. </a:t>
            </a:r>
            <a:endParaRPr lang="en-US" dirty="0" smtClean="0"/>
          </a:p>
          <a:p>
            <a:pPr lvl="0"/>
            <a:r>
              <a:rPr lang="en-US" dirty="0" smtClean="0"/>
              <a:t>Values </a:t>
            </a:r>
            <a:r>
              <a:rPr lang="en-US" dirty="0"/>
              <a:t>can be </a:t>
            </a:r>
            <a:endParaRPr lang="en-US" dirty="0" smtClean="0"/>
          </a:p>
          <a:p>
            <a:pPr lvl="1"/>
            <a:r>
              <a:rPr lang="en-US" dirty="0" smtClean="0"/>
              <a:t>integers</a:t>
            </a:r>
            <a:r>
              <a:rPr lang="en-US" dirty="0"/>
              <a:t>, </a:t>
            </a:r>
            <a:endParaRPr lang="en-US" dirty="0" smtClean="0"/>
          </a:p>
          <a:p>
            <a:pPr lvl="1"/>
            <a:r>
              <a:rPr lang="en-US" dirty="0" smtClean="0"/>
              <a:t>floating-point </a:t>
            </a:r>
            <a:r>
              <a:rPr lang="en-US" dirty="0"/>
              <a:t>numbers, </a:t>
            </a:r>
            <a:endParaRPr lang="en-US" dirty="0" smtClean="0"/>
          </a:p>
          <a:p>
            <a:pPr lvl="1"/>
            <a:r>
              <a:rPr lang="en-US" dirty="0" smtClean="0"/>
              <a:t>strings </a:t>
            </a:r>
            <a:r>
              <a:rPr lang="en-US" dirty="0"/>
              <a:t>of characters, </a:t>
            </a:r>
            <a:endParaRPr lang="en-US" dirty="0" smtClean="0"/>
          </a:p>
          <a:p>
            <a:pPr lvl="1"/>
            <a:r>
              <a:rPr lang="en-US" dirty="0" smtClean="0"/>
              <a:t>binary </a:t>
            </a:r>
            <a:r>
              <a:rPr lang="en-US" dirty="0"/>
              <a:t>large objects (BLOBs), </a:t>
            </a:r>
            <a:endParaRPr lang="en-US" dirty="0" smtClean="0"/>
          </a:p>
          <a:p>
            <a:pPr lvl="1"/>
            <a:r>
              <a:rPr lang="en-US" dirty="0" smtClean="0"/>
              <a:t>semi-structured </a:t>
            </a:r>
            <a:r>
              <a:rPr lang="en-US" dirty="0"/>
              <a:t>constructs such as JSON objects, </a:t>
            </a:r>
            <a:endParaRPr lang="en-US" dirty="0" smtClean="0"/>
          </a:p>
          <a:p>
            <a:pPr lvl="1"/>
            <a:r>
              <a:rPr lang="en-US" dirty="0" smtClean="0"/>
              <a:t>images</a:t>
            </a:r>
            <a:r>
              <a:rPr lang="en-US" dirty="0"/>
              <a:t>, audio, and just about any other data type you can represent as a series of bytes. </a:t>
            </a:r>
            <a:endParaRPr lang="en-US" dirty="0" smtClean="0"/>
          </a:p>
          <a:p>
            <a:pPr lvl="0"/>
            <a:r>
              <a:rPr lang="en-US" dirty="0" smtClean="0"/>
              <a:t>Most </a:t>
            </a:r>
            <a:r>
              <a:rPr lang="en-US" dirty="0"/>
              <a:t>key-value databases will have a limit on the size of a value</a:t>
            </a:r>
            <a:r>
              <a:rPr lang="en-US" dirty="0" smtClean="0"/>
              <a:t>.</a:t>
            </a:r>
            <a:endParaRPr lang="en-US" dirty="0"/>
          </a:p>
        </p:txBody>
      </p:sp>
    </p:spTree>
    <p:extLst>
      <p:ext uri="{BB962C8B-B14F-4D97-AF65-F5344CB8AC3E}">
        <p14:creationId xmlns:p14="http://schemas.microsoft.com/office/powerpoint/2010/main" val="1857604604"/>
      </p:ext>
    </p:extLst>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Terms: NAMESPACE</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Namespace</a:t>
            </a:r>
            <a:r>
              <a:rPr lang="en-US" dirty="0"/>
              <a:t>: A </a:t>
            </a:r>
            <a:r>
              <a:rPr lang="en-US" i="1" dirty="0"/>
              <a:t>namespace</a:t>
            </a:r>
            <a:r>
              <a:rPr lang="en-US" dirty="0"/>
              <a:t> is a collection of key-value pairs. </a:t>
            </a:r>
            <a:endParaRPr lang="en-US" dirty="0" smtClean="0"/>
          </a:p>
          <a:p>
            <a:pPr lvl="0"/>
            <a:r>
              <a:rPr lang="en-US" dirty="0" smtClean="0"/>
              <a:t>A </a:t>
            </a:r>
            <a:r>
              <a:rPr lang="en-US" dirty="0"/>
              <a:t>namespace is a set; duplicate keys are not allowed</a:t>
            </a:r>
            <a:r>
              <a:rPr lang="en-US" dirty="0" smtClean="0"/>
              <a:t>.</a:t>
            </a:r>
          </a:p>
          <a:p>
            <a:pPr lvl="1"/>
            <a:r>
              <a:rPr lang="en-US" dirty="0" smtClean="0"/>
              <a:t> </a:t>
            </a:r>
            <a:r>
              <a:rPr lang="en-US" dirty="0"/>
              <a:t>It is possible to have the same value assigned to multiple keys, but keys can be used only once in a namespace. </a:t>
            </a:r>
            <a:endParaRPr lang="en-US" dirty="0" smtClean="0"/>
          </a:p>
          <a:p>
            <a:r>
              <a:rPr lang="en-US" dirty="0" smtClean="0"/>
              <a:t>A </a:t>
            </a:r>
            <a:r>
              <a:rPr lang="en-US" dirty="0"/>
              <a:t>namespace could be an entire key-value database. The essential characteristic of a namespace is that it is a collection of key-value pairs that has no duplicate keys. </a:t>
            </a:r>
          </a:p>
        </p:txBody>
      </p:sp>
    </p:spTree>
    <p:extLst>
      <p:ext uri="{BB962C8B-B14F-4D97-AF65-F5344CB8AC3E}">
        <p14:creationId xmlns:p14="http://schemas.microsoft.com/office/powerpoint/2010/main" val="3756592"/>
      </p:ext>
    </p:extLst>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Terms: PARTITION</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Partition</a:t>
            </a:r>
            <a:r>
              <a:rPr lang="en-US" dirty="0"/>
              <a:t>: A partition is a scheme for dividing large databases into subsets that are easily managed on multiple servers. </a:t>
            </a:r>
            <a:endParaRPr lang="en-US" dirty="0" smtClean="0"/>
          </a:p>
          <a:p>
            <a:pPr lvl="1"/>
            <a:r>
              <a:rPr lang="en-US" dirty="0" smtClean="0"/>
              <a:t>In </a:t>
            </a:r>
            <a:r>
              <a:rPr lang="en-US" dirty="0"/>
              <a:t>general database terms, a group of servers working together to implement a database is known as a partitioned cluster</a:t>
            </a:r>
            <a:r>
              <a:rPr lang="en-US" dirty="0" smtClean="0"/>
              <a:t>.</a:t>
            </a:r>
          </a:p>
          <a:p>
            <a:pPr lvl="1"/>
            <a:endParaRPr lang="en-US" dirty="0" smtClean="0"/>
          </a:p>
          <a:p>
            <a:r>
              <a:rPr lang="en-US" dirty="0" smtClean="0"/>
              <a:t> </a:t>
            </a:r>
            <a:r>
              <a:rPr lang="en-US" dirty="0">
                <a:solidFill>
                  <a:srgbClr val="000000"/>
                </a:solidFill>
              </a:rPr>
              <a:t>Partition key: A </a:t>
            </a:r>
            <a:r>
              <a:rPr lang="en-US" i="1" dirty="0">
                <a:solidFill>
                  <a:srgbClr val="000000"/>
                </a:solidFill>
              </a:rPr>
              <a:t>partition key</a:t>
            </a:r>
            <a:r>
              <a:rPr lang="en-US" dirty="0">
                <a:solidFill>
                  <a:srgbClr val="000000"/>
                </a:solidFill>
              </a:rPr>
              <a:t> is a key used to determine which partition should hold a data value. </a:t>
            </a:r>
            <a:endParaRPr lang="en-US" dirty="0" smtClean="0">
              <a:solidFill>
                <a:srgbClr val="000000"/>
              </a:solidFill>
            </a:endParaRPr>
          </a:p>
          <a:p>
            <a:pPr lvl="1"/>
            <a:r>
              <a:rPr lang="en-US" dirty="0" smtClean="0">
                <a:solidFill>
                  <a:srgbClr val="000000"/>
                </a:solidFill>
              </a:rPr>
              <a:t>In </a:t>
            </a:r>
            <a:r>
              <a:rPr lang="en-US" dirty="0">
                <a:solidFill>
                  <a:srgbClr val="000000"/>
                </a:solidFill>
              </a:rPr>
              <a:t>key-value databases, all keys are used to determine where the associated value should be stored.</a:t>
            </a:r>
          </a:p>
          <a:p>
            <a:pPr lvl="1"/>
            <a:endParaRPr lang="en-US" dirty="0"/>
          </a:p>
        </p:txBody>
      </p:sp>
    </p:spTree>
    <p:extLst>
      <p:ext uri="{BB962C8B-B14F-4D97-AF65-F5344CB8AC3E}">
        <p14:creationId xmlns:p14="http://schemas.microsoft.com/office/powerpoint/2010/main" val="2924084180"/>
      </p:ext>
    </p:extLst>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Terms: SCHEMALESS</a:t>
            </a:r>
            <a:endParaRPr lang="en-US" dirty="0"/>
          </a:p>
        </p:txBody>
      </p:sp>
      <p:sp>
        <p:nvSpPr>
          <p:cNvPr id="3" name="Content Placeholder 2"/>
          <p:cNvSpPr>
            <a:spLocks noGrp="1"/>
          </p:cNvSpPr>
          <p:nvPr>
            <p:ph idx="1"/>
          </p:nvPr>
        </p:nvSpPr>
        <p:spPr>
          <a:xfrm>
            <a:off x="1320800" y="1054249"/>
            <a:ext cx="10261600" cy="5443369"/>
          </a:xfrm>
        </p:spPr>
        <p:txBody>
          <a:bodyPr/>
          <a:lstStyle/>
          <a:p>
            <a:pPr lvl="0"/>
            <a:r>
              <a:rPr lang="en-US" dirty="0" err="1" smtClean="0"/>
              <a:t>Schemaless</a:t>
            </a:r>
            <a:r>
              <a:rPr lang="en-US" dirty="0"/>
              <a:t>: A term that refers to the fact that key-value databases do not require a separate specification of a database model. </a:t>
            </a:r>
            <a:endParaRPr lang="en-US" dirty="0" smtClean="0"/>
          </a:p>
          <a:p>
            <a:pPr lvl="1"/>
            <a:r>
              <a:rPr lang="en-US" dirty="0" smtClean="0"/>
              <a:t>Relational </a:t>
            </a:r>
            <a:r>
              <a:rPr lang="en-US" dirty="0"/>
              <a:t>databases require a specification of tables, columns, and constraints. This is not the case for key-value databases. </a:t>
            </a:r>
            <a:endParaRPr lang="en-US" dirty="0" smtClean="0"/>
          </a:p>
          <a:p>
            <a:pPr lvl="0"/>
            <a:r>
              <a:rPr lang="en-US" dirty="0" smtClean="0"/>
              <a:t>The </a:t>
            </a:r>
            <a:r>
              <a:rPr lang="en-US" dirty="0"/>
              <a:t>schema of a key-value database is implicit in the way developers use the key-value database. </a:t>
            </a:r>
            <a:endParaRPr lang="en-US" dirty="0" smtClean="0"/>
          </a:p>
          <a:p>
            <a:pPr lvl="1"/>
            <a:r>
              <a:rPr lang="en-US" dirty="0" smtClean="0"/>
              <a:t>There </a:t>
            </a:r>
            <a:r>
              <a:rPr lang="en-US" dirty="0"/>
              <a:t>is no distinct definition of what keys and values are allowed. </a:t>
            </a:r>
            <a:endParaRPr lang="en-US" dirty="0" smtClean="0"/>
          </a:p>
          <a:p>
            <a:pPr lvl="1"/>
            <a:r>
              <a:rPr lang="en-US" dirty="0" smtClean="0"/>
              <a:t>This </a:t>
            </a:r>
            <a:r>
              <a:rPr lang="en-US" dirty="0"/>
              <a:t>provides for substantial flexibility. </a:t>
            </a:r>
            <a:endParaRPr lang="en-US" dirty="0" smtClean="0"/>
          </a:p>
          <a:p>
            <a:pPr lvl="2"/>
            <a:r>
              <a:rPr lang="en-US" dirty="0" smtClean="0"/>
              <a:t>Some </a:t>
            </a:r>
            <a:r>
              <a:rPr lang="en-US" dirty="0" err="1"/>
              <a:t>NoSQL</a:t>
            </a:r>
            <a:r>
              <a:rPr lang="en-US" dirty="0"/>
              <a:t> vendors use the term </a:t>
            </a:r>
            <a:r>
              <a:rPr lang="en-US" i="1" dirty="0"/>
              <a:t>flexible schema</a:t>
            </a:r>
            <a:r>
              <a:rPr lang="en-US" dirty="0"/>
              <a:t> to distinguish </a:t>
            </a:r>
            <a:r>
              <a:rPr lang="en-US" dirty="0" err="1"/>
              <a:t>NoSQL</a:t>
            </a:r>
            <a:r>
              <a:rPr lang="en-US" dirty="0"/>
              <a:t> implicit schemas from relational, explicit schemas</a:t>
            </a:r>
            <a:r>
              <a:rPr lang="en-US" dirty="0" smtClean="0"/>
              <a:t>.</a:t>
            </a:r>
            <a:endParaRPr lang="en-US" dirty="0"/>
          </a:p>
        </p:txBody>
      </p:sp>
    </p:spTree>
    <p:extLst>
      <p:ext uri="{BB962C8B-B14F-4D97-AF65-F5344CB8AC3E}">
        <p14:creationId xmlns:p14="http://schemas.microsoft.com/office/powerpoint/2010/main" val="3734592310"/>
      </p:ext>
    </p:extLst>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Architecture Terms</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Clusters</a:t>
            </a:r>
            <a:r>
              <a:rPr lang="en-US" dirty="0"/>
              <a:t>: </a:t>
            </a:r>
            <a:r>
              <a:rPr lang="en-US" i="1" dirty="0"/>
              <a:t>Clusters</a:t>
            </a:r>
            <a:r>
              <a:rPr lang="en-US" dirty="0"/>
              <a:t> are sets to connected computers that coordinate their operations. </a:t>
            </a:r>
            <a:endParaRPr lang="en-US" dirty="0" smtClean="0"/>
          </a:p>
          <a:p>
            <a:pPr lvl="0"/>
            <a:r>
              <a:rPr lang="en-US" dirty="0" smtClean="0"/>
              <a:t>Clusters </a:t>
            </a:r>
            <a:r>
              <a:rPr lang="en-US" dirty="0"/>
              <a:t>may be loosely or tightly coupled. </a:t>
            </a:r>
            <a:endParaRPr lang="en-US" dirty="0" smtClean="0"/>
          </a:p>
          <a:p>
            <a:pPr lvl="1"/>
            <a:r>
              <a:rPr lang="en-US" dirty="0" smtClean="0"/>
              <a:t>Loosely </a:t>
            </a:r>
            <a:r>
              <a:rPr lang="en-US" dirty="0"/>
              <a:t>coupled clusters consist of fairly independent servers that complete many functions on their own with minimal coordination with other servers in the cluster. </a:t>
            </a:r>
            <a:endParaRPr lang="en-US" dirty="0" smtClean="0"/>
          </a:p>
          <a:p>
            <a:pPr lvl="1"/>
            <a:r>
              <a:rPr lang="en-US" dirty="0" smtClean="0"/>
              <a:t>Tightly </a:t>
            </a:r>
            <a:r>
              <a:rPr lang="en-US" dirty="0"/>
              <a:t>coupled clusters tend to have high levels of communication between servers. This is needed to support more coordinated operations, or calculations, on the cluster. </a:t>
            </a:r>
            <a:endParaRPr lang="en-US" dirty="0" smtClean="0"/>
          </a:p>
          <a:p>
            <a:r>
              <a:rPr lang="en-US" dirty="0" smtClean="0"/>
              <a:t>Key-value </a:t>
            </a:r>
            <a:r>
              <a:rPr lang="en-US" dirty="0"/>
              <a:t>clusters tend to be loosely coupled</a:t>
            </a:r>
            <a:r>
              <a:rPr lang="en-US" dirty="0" smtClean="0"/>
              <a:t>.</a:t>
            </a:r>
            <a:endParaRPr lang="en-US" dirty="0"/>
          </a:p>
        </p:txBody>
      </p:sp>
    </p:spTree>
    <p:extLst>
      <p:ext uri="{BB962C8B-B14F-4D97-AF65-F5344CB8AC3E}">
        <p14:creationId xmlns:p14="http://schemas.microsoft.com/office/powerpoint/2010/main" val="186830435"/>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Architecture Terms</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Ring</a:t>
            </a:r>
            <a:r>
              <a:rPr lang="en-US" dirty="0"/>
              <a:t>: A </a:t>
            </a:r>
            <a:r>
              <a:rPr lang="en-US" i="1" dirty="0"/>
              <a:t>ring</a:t>
            </a:r>
            <a:r>
              <a:rPr lang="en-US" dirty="0"/>
              <a:t> is a logical structure for organizing partitions. </a:t>
            </a:r>
            <a:endParaRPr lang="en-US" dirty="0" smtClean="0"/>
          </a:p>
          <a:p>
            <a:pPr lvl="1"/>
            <a:r>
              <a:rPr lang="en-US" dirty="0" smtClean="0"/>
              <a:t>It </a:t>
            </a:r>
            <a:r>
              <a:rPr lang="en-US" dirty="0"/>
              <a:t>is a circular pattern in which each server or instance of key-value database software running on a server is linked to two adjacent servers or instances. </a:t>
            </a:r>
            <a:endParaRPr lang="en-US" dirty="0" smtClean="0"/>
          </a:p>
          <a:p>
            <a:pPr lvl="1"/>
            <a:r>
              <a:rPr lang="en-US" dirty="0" smtClean="0"/>
              <a:t>Each </a:t>
            </a:r>
            <a:r>
              <a:rPr lang="en-US" dirty="0"/>
              <a:t>server or instance is responsible for managing a range of data based on a partition key</a:t>
            </a:r>
            <a:r>
              <a:rPr lang="en-US" dirty="0" smtClean="0"/>
              <a:t>.</a:t>
            </a:r>
            <a:endParaRPr lang="en-US" dirty="0"/>
          </a:p>
        </p:txBody>
      </p:sp>
    </p:spTree>
    <p:extLst>
      <p:ext uri="{BB962C8B-B14F-4D97-AF65-F5344CB8AC3E}">
        <p14:creationId xmlns:p14="http://schemas.microsoft.com/office/powerpoint/2010/main" val="3988081374"/>
      </p:ext>
    </p:extLst>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Key-Value Database</a:t>
            </a:r>
            <a:endParaRPr lang="en-US" dirty="0"/>
          </a:p>
        </p:txBody>
      </p:sp>
      <p:sp>
        <p:nvSpPr>
          <p:cNvPr id="7" name="Content Placeholder 6"/>
          <p:cNvSpPr>
            <a:spLocks noGrp="1"/>
          </p:cNvSpPr>
          <p:nvPr>
            <p:ph idx="1"/>
          </p:nvPr>
        </p:nvSpPr>
        <p:spPr>
          <a:xfrm>
            <a:off x="1320800" y="1447800"/>
            <a:ext cx="10265064" cy="4678363"/>
          </a:xfrm>
        </p:spPr>
        <p:txBody>
          <a:bodyPr/>
          <a:lstStyle/>
          <a:p>
            <a:r>
              <a:rPr lang="en-US" dirty="0"/>
              <a:t>Key-value databases are the simplest of the </a:t>
            </a:r>
            <a:r>
              <a:rPr lang="en-US" dirty="0" err="1"/>
              <a:t>NoSQL</a:t>
            </a:r>
            <a:r>
              <a:rPr lang="en-US" dirty="0"/>
              <a:t> databases. </a:t>
            </a:r>
            <a:endParaRPr lang="en-US" dirty="0" smtClean="0"/>
          </a:p>
          <a:p>
            <a:r>
              <a:rPr lang="en-US" dirty="0"/>
              <a:t>They can only store pairs of keys and values, as well as retrieve values when a key is known.</a:t>
            </a:r>
          </a:p>
          <a:p>
            <a:r>
              <a:rPr lang="en-US" dirty="0" smtClean="0"/>
              <a:t>While not </a:t>
            </a:r>
            <a:r>
              <a:rPr lang="en-US" dirty="0"/>
              <a:t>adequate for complex </a:t>
            </a:r>
            <a:r>
              <a:rPr lang="en-US" dirty="0" smtClean="0"/>
              <a:t>applications, this simplicity makes K-V DB </a:t>
            </a:r>
            <a:r>
              <a:rPr lang="en-US" dirty="0"/>
              <a:t>systems attractive in certain circumstances. For example resource-efficient key-value stores are often applied in embedded systems or as high performance in-process databases.</a:t>
            </a:r>
          </a:p>
          <a:p>
            <a:endParaRPr lang="en-US" dirty="0"/>
          </a:p>
        </p:txBody>
      </p:sp>
    </p:spTree>
    <p:extLst>
      <p:ext uri="{BB962C8B-B14F-4D97-AF65-F5344CB8AC3E}">
        <p14:creationId xmlns:p14="http://schemas.microsoft.com/office/powerpoint/2010/main" val="2203008368"/>
      </p:ext>
    </p:extLst>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Architecture Terms</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Replication</a:t>
            </a:r>
            <a:r>
              <a:rPr lang="en-US" dirty="0"/>
              <a:t>: </a:t>
            </a:r>
            <a:r>
              <a:rPr lang="en-US" i="1" dirty="0"/>
              <a:t>Replication</a:t>
            </a:r>
            <a:r>
              <a:rPr lang="en-US" dirty="0"/>
              <a:t> is the process of saving multiple copies of data in your cluster. </a:t>
            </a:r>
            <a:endParaRPr lang="en-US" dirty="0" smtClean="0"/>
          </a:p>
          <a:p>
            <a:pPr lvl="1"/>
            <a:r>
              <a:rPr lang="en-US" dirty="0" smtClean="0"/>
              <a:t>The </a:t>
            </a:r>
            <a:r>
              <a:rPr lang="en-US" dirty="0"/>
              <a:t>more replicas you have, the less likely you will lose </a:t>
            </a:r>
            <a:r>
              <a:rPr lang="en-US" dirty="0" smtClean="0"/>
              <a:t>data</a:t>
            </a:r>
          </a:p>
          <a:p>
            <a:pPr lvl="2"/>
            <a:r>
              <a:rPr lang="en-US" dirty="0" smtClean="0"/>
              <a:t> </a:t>
            </a:r>
            <a:r>
              <a:rPr lang="en-US" dirty="0"/>
              <a:t>however, you might have lower performance with a large number of </a:t>
            </a:r>
            <a:r>
              <a:rPr lang="en-US" dirty="0" smtClean="0"/>
              <a:t>replicas</a:t>
            </a:r>
            <a:endParaRPr lang="en-US" dirty="0"/>
          </a:p>
        </p:txBody>
      </p:sp>
    </p:spTree>
    <p:extLst>
      <p:ext uri="{BB962C8B-B14F-4D97-AF65-F5344CB8AC3E}">
        <p14:creationId xmlns:p14="http://schemas.microsoft.com/office/powerpoint/2010/main" val="2656229188"/>
      </p:ext>
    </p:extLst>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Implementation Terms</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Hash </a:t>
            </a:r>
            <a:r>
              <a:rPr lang="en-US" dirty="0"/>
              <a:t>functions: </a:t>
            </a:r>
            <a:r>
              <a:rPr lang="en-US" i="1" dirty="0"/>
              <a:t>Hash functions</a:t>
            </a:r>
            <a:r>
              <a:rPr lang="en-US" dirty="0"/>
              <a:t> are algorithms that map from an </a:t>
            </a:r>
            <a:r>
              <a:rPr lang="en-US" dirty="0" smtClean="0"/>
              <a:t>input</a:t>
            </a:r>
          </a:p>
          <a:p>
            <a:pPr lvl="1"/>
            <a:r>
              <a:rPr lang="en-US" dirty="0" smtClean="0"/>
              <a:t>Hash </a:t>
            </a:r>
            <a:r>
              <a:rPr lang="en-US" dirty="0"/>
              <a:t>functions are generally designed to distribute inputs evenly over the set of all possible outputs. </a:t>
            </a:r>
            <a:endParaRPr lang="en-US" dirty="0" smtClean="0"/>
          </a:p>
          <a:p>
            <a:pPr lvl="2"/>
            <a:r>
              <a:rPr lang="en-US" dirty="0" smtClean="0"/>
              <a:t>The </a:t>
            </a:r>
            <a:r>
              <a:rPr lang="en-US" dirty="0"/>
              <a:t>output space can be quite large. For example, the SHA-1 has 2</a:t>
            </a:r>
            <a:r>
              <a:rPr lang="en-US" baseline="30000" dirty="0"/>
              <a:t>160</a:t>
            </a:r>
            <a:r>
              <a:rPr lang="en-US" dirty="0"/>
              <a:t> possible output values. </a:t>
            </a:r>
            <a:endParaRPr lang="en-US" dirty="0" smtClean="0"/>
          </a:p>
          <a:p>
            <a:pPr lvl="1"/>
            <a:r>
              <a:rPr lang="en-US" dirty="0" smtClean="0"/>
              <a:t>This </a:t>
            </a:r>
            <a:r>
              <a:rPr lang="en-US" dirty="0"/>
              <a:t>is especially useful when hashing keys. The ranges of output values can be assigned to partitions, and you can be reasonably assured that each partition will receive approximately the same amount of data</a:t>
            </a:r>
            <a:r>
              <a:rPr lang="en-US" dirty="0" smtClean="0"/>
              <a:t>.</a:t>
            </a:r>
            <a:endParaRPr lang="en-US" dirty="0"/>
          </a:p>
        </p:txBody>
      </p:sp>
    </p:spTree>
    <p:extLst>
      <p:ext uri="{BB962C8B-B14F-4D97-AF65-F5344CB8AC3E}">
        <p14:creationId xmlns:p14="http://schemas.microsoft.com/office/powerpoint/2010/main" val="3259543247"/>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Implementation Terms</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Collision</a:t>
            </a:r>
            <a:r>
              <a:rPr lang="en-US" dirty="0"/>
              <a:t>: A </a:t>
            </a:r>
            <a:r>
              <a:rPr lang="en-US" i="1" dirty="0"/>
              <a:t>collision</a:t>
            </a:r>
            <a:r>
              <a:rPr lang="en-US" dirty="0"/>
              <a:t> occurs when two distinct inputs to a hash function produce the same output. </a:t>
            </a:r>
            <a:endParaRPr lang="en-US" dirty="0" smtClean="0"/>
          </a:p>
          <a:p>
            <a:pPr lvl="0"/>
            <a:endParaRPr lang="en-US" dirty="0" smtClean="0"/>
          </a:p>
          <a:p>
            <a:pPr lvl="1"/>
            <a:r>
              <a:rPr lang="en-US" dirty="0" smtClean="0"/>
              <a:t>When </a:t>
            </a:r>
            <a:r>
              <a:rPr lang="en-US" dirty="0"/>
              <a:t>it is difficult to find two inputs that map to the same hash function output, the hash function is known as collision resistant. </a:t>
            </a:r>
            <a:endParaRPr lang="en-US" dirty="0" smtClean="0"/>
          </a:p>
          <a:p>
            <a:pPr lvl="1"/>
            <a:endParaRPr lang="en-US" dirty="0" smtClean="0"/>
          </a:p>
          <a:p>
            <a:pPr lvl="1"/>
            <a:r>
              <a:rPr lang="en-US" dirty="0" smtClean="0"/>
              <a:t>If </a:t>
            </a:r>
            <a:r>
              <a:rPr lang="en-US" dirty="0"/>
              <a:t>a hash table is not collision resistant, or if you encounter one of those rare cases in which two inputs map to the same output, you will need a collision resolution strategy, such as maintaining a linked list of values</a:t>
            </a:r>
            <a:r>
              <a:rPr lang="en-US" dirty="0" smtClean="0"/>
              <a:t>.</a:t>
            </a:r>
            <a:endParaRPr lang="en-US" dirty="0"/>
          </a:p>
        </p:txBody>
      </p:sp>
    </p:spTree>
    <p:extLst>
      <p:ext uri="{BB962C8B-B14F-4D97-AF65-F5344CB8AC3E}">
        <p14:creationId xmlns:p14="http://schemas.microsoft.com/office/powerpoint/2010/main" val="4188477584"/>
      </p:ext>
    </p:extLst>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 Model Implementation Terms</a:t>
            </a:r>
            <a:endParaRPr lang="en-US" dirty="0"/>
          </a:p>
        </p:txBody>
      </p:sp>
      <p:sp>
        <p:nvSpPr>
          <p:cNvPr id="3" name="Content Placeholder 2"/>
          <p:cNvSpPr>
            <a:spLocks noGrp="1"/>
          </p:cNvSpPr>
          <p:nvPr>
            <p:ph idx="1"/>
          </p:nvPr>
        </p:nvSpPr>
        <p:spPr>
          <a:xfrm>
            <a:off x="1320800" y="1054250"/>
            <a:ext cx="10261600" cy="5071914"/>
          </a:xfrm>
        </p:spPr>
        <p:txBody>
          <a:bodyPr/>
          <a:lstStyle/>
          <a:p>
            <a:pPr lvl="0"/>
            <a:r>
              <a:rPr lang="en-US" dirty="0" smtClean="0"/>
              <a:t>Compression</a:t>
            </a:r>
            <a:r>
              <a:rPr lang="en-US" dirty="0"/>
              <a:t>: Because key-value databases can be memory intensive, compression is used to optimize memory and persistent storage. </a:t>
            </a:r>
            <a:endParaRPr lang="en-US" dirty="0" smtClean="0"/>
          </a:p>
          <a:p>
            <a:pPr lvl="0"/>
            <a:r>
              <a:rPr lang="en-US" dirty="0" smtClean="0"/>
              <a:t>A </a:t>
            </a:r>
            <a:r>
              <a:rPr lang="en-US" dirty="0"/>
              <a:t>compression algorithm for key-value stores should perform compression and decompression operations as fast as possible. </a:t>
            </a:r>
            <a:endParaRPr lang="en-US" dirty="0" smtClean="0"/>
          </a:p>
          <a:p>
            <a:pPr lvl="1"/>
            <a:r>
              <a:rPr lang="en-US" dirty="0" smtClean="0"/>
              <a:t>This </a:t>
            </a:r>
            <a:r>
              <a:rPr lang="en-US" dirty="0"/>
              <a:t>often entails a trade-off between the speed of compression/decompression and the size of the compressed data.</a:t>
            </a:r>
          </a:p>
          <a:p>
            <a:endParaRPr lang="en-US" dirty="0"/>
          </a:p>
        </p:txBody>
      </p:sp>
    </p:spTree>
    <p:extLst>
      <p:ext uri="{BB962C8B-B14F-4D97-AF65-F5344CB8AC3E}">
        <p14:creationId xmlns:p14="http://schemas.microsoft.com/office/powerpoint/2010/main" val="630372999"/>
      </p:ext>
    </p:extLst>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Design</a:t>
            </a:r>
            <a:endParaRPr lang="en-US" dirty="0"/>
          </a:p>
        </p:txBody>
      </p:sp>
      <p:sp>
        <p:nvSpPr>
          <p:cNvPr id="3" name="Content Placeholder 2"/>
          <p:cNvSpPr>
            <a:spLocks noGrp="1"/>
          </p:cNvSpPr>
          <p:nvPr>
            <p:ph idx="1"/>
          </p:nvPr>
        </p:nvSpPr>
        <p:spPr>
          <a:xfrm>
            <a:off x="1299285" y="1032734"/>
            <a:ext cx="10261600" cy="5071914"/>
          </a:xfrm>
        </p:spPr>
        <p:txBody>
          <a:bodyPr/>
          <a:lstStyle/>
          <a:p>
            <a:r>
              <a:rPr lang="en-US" dirty="0" smtClean="0"/>
              <a:t>Key-value </a:t>
            </a:r>
            <a:r>
              <a:rPr lang="en-US" dirty="0"/>
              <a:t>databases are relatively simple when compared to other types of databases. </a:t>
            </a:r>
            <a:endParaRPr lang="en-US" dirty="0" smtClean="0"/>
          </a:p>
          <a:p>
            <a:r>
              <a:rPr lang="en-US" dirty="0" smtClean="0"/>
              <a:t>Designing </a:t>
            </a:r>
            <a:r>
              <a:rPr lang="en-US" dirty="0"/>
              <a:t>for them is, however, challenging. </a:t>
            </a:r>
            <a:r>
              <a:rPr lang="en-US" dirty="0" smtClean="0"/>
              <a:t>The following slides describe </a:t>
            </a:r>
            <a:r>
              <a:rPr lang="en-US" dirty="0"/>
              <a:t>important topics in key-value database design. </a:t>
            </a:r>
          </a:p>
        </p:txBody>
      </p:sp>
    </p:spTree>
    <p:extLst>
      <p:ext uri="{BB962C8B-B14F-4D97-AF65-F5344CB8AC3E}">
        <p14:creationId xmlns:p14="http://schemas.microsoft.com/office/powerpoint/2010/main" val="366997945"/>
      </p:ext>
    </p:extLst>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Design</a:t>
            </a:r>
            <a:endParaRPr lang="en-US" dirty="0"/>
          </a:p>
        </p:txBody>
      </p:sp>
      <p:sp>
        <p:nvSpPr>
          <p:cNvPr id="3" name="Content Placeholder 2"/>
          <p:cNvSpPr>
            <a:spLocks noGrp="1"/>
          </p:cNvSpPr>
          <p:nvPr>
            <p:ph idx="1"/>
          </p:nvPr>
        </p:nvSpPr>
        <p:spPr>
          <a:xfrm>
            <a:off x="1299285" y="1032734"/>
            <a:ext cx="10261600" cy="5071914"/>
          </a:xfrm>
        </p:spPr>
        <p:txBody>
          <a:bodyPr/>
          <a:lstStyle/>
          <a:p>
            <a:r>
              <a:rPr lang="en-US" dirty="0" smtClean="0"/>
              <a:t>Key </a:t>
            </a:r>
            <a:r>
              <a:rPr lang="en-US" dirty="0"/>
              <a:t>design has an impact on database performance</a:t>
            </a:r>
            <a:r>
              <a:rPr lang="en-US" dirty="0" smtClean="0"/>
              <a:t>.</a:t>
            </a:r>
          </a:p>
          <a:p>
            <a:pPr marL="0" indent="0">
              <a:buNone/>
            </a:pPr>
            <a:r>
              <a:rPr lang="en-US" dirty="0" smtClean="0"/>
              <a:t> </a:t>
            </a:r>
          </a:p>
          <a:p>
            <a:r>
              <a:rPr lang="en-US" dirty="0" smtClean="0"/>
              <a:t>Keys </a:t>
            </a:r>
            <a:r>
              <a:rPr lang="en-US" dirty="0"/>
              <a:t>should have some logical structure to make code readable and extensible, but they should also be designed with storage efficiency in mind</a:t>
            </a:r>
            <a:r>
              <a:rPr lang="en-US" dirty="0" smtClean="0"/>
              <a:t>.</a:t>
            </a:r>
          </a:p>
          <a:p>
            <a:pPr marL="0" indent="0">
              <a:buNone/>
            </a:pPr>
            <a:r>
              <a:rPr lang="en-US" dirty="0" smtClean="0"/>
              <a:t> </a:t>
            </a:r>
          </a:p>
          <a:p>
            <a:r>
              <a:rPr lang="en-US" dirty="0" smtClean="0"/>
              <a:t>Developers </a:t>
            </a:r>
            <a:r>
              <a:rPr lang="en-US" dirty="0"/>
              <a:t>and designers </a:t>
            </a:r>
            <a:r>
              <a:rPr lang="en-US" dirty="0" smtClean="0"/>
              <a:t>should use </a:t>
            </a:r>
            <a:r>
              <a:rPr lang="en-US" dirty="0"/>
              <a:t>meaningful and unambiguous naming components, such as ‘</a:t>
            </a:r>
            <a:r>
              <a:rPr lang="en-US" dirty="0" err="1"/>
              <a:t>cust</a:t>
            </a:r>
            <a:r>
              <a:rPr lang="en-US" dirty="0"/>
              <a:t>’ for customer or ‘</a:t>
            </a:r>
            <a:r>
              <a:rPr lang="en-US" dirty="0" err="1"/>
              <a:t>inv</a:t>
            </a:r>
            <a:r>
              <a:rPr lang="en-US" dirty="0"/>
              <a:t>’ for inventory</a:t>
            </a:r>
            <a:r>
              <a:rPr lang="en-US" dirty="0" smtClean="0"/>
              <a:t>.</a:t>
            </a:r>
            <a:endParaRPr lang="en-US" dirty="0"/>
          </a:p>
        </p:txBody>
      </p:sp>
    </p:spTree>
    <p:extLst>
      <p:ext uri="{BB962C8B-B14F-4D97-AF65-F5344CB8AC3E}">
        <p14:creationId xmlns:p14="http://schemas.microsoft.com/office/powerpoint/2010/main" val="2327899040"/>
      </p:ext>
    </p:extLst>
  </p:cSld>
  <p:clrMapOvr>
    <a:masterClrMapping/>
  </p:clrMapOvr>
  <p:transition spd="med">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Design</a:t>
            </a:r>
            <a:endParaRPr lang="en-US" dirty="0"/>
          </a:p>
        </p:txBody>
      </p:sp>
      <p:sp>
        <p:nvSpPr>
          <p:cNvPr id="3" name="Content Placeholder 2"/>
          <p:cNvSpPr>
            <a:spLocks noGrp="1"/>
          </p:cNvSpPr>
          <p:nvPr>
            <p:ph idx="1"/>
          </p:nvPr>
        </p:nvSpPr>
        <p:spPr>
          <a:xfrm>
            <a:off x="1299285" y="1032734"/>
            <a:ext cx="10261600" cy="5071914"/>
          </a:xfrm>
        </p:spPr>
        <p:txBody>
          <a:bodyPr/>
          <a:lstStyle/>
          <a:p>
            <a:pPr lvl="0"/>
            <a:r>
              <a:rPr lang="en-US" dirty="0" smtClean="0"/>
              <a:t>Use </a:t>
            </a:r>
            <a:r>
              <a:rPr lang="en-US" dirty="0"/>
              <a:t>range-based components when you would like to retrieve ranges of values. </a:t>
            </a:r>
            <a:endParaRPr lang="en-US" dirty="0" smtClean="0"/>
          </a:p>
          <a:p>
            <a:pPr lvl="1"/>
            <a:r>
              <a:rPr lang="en-US" dirty="0" smtClean="0"/>
              <a:t>Ranges </a:t>
            </a:r>
            <a:r>
              <a:rPr lang="en-US" dirty="0"/>
              <a:t>include dates or integer counters</a:t>
            </a:r>
            <a:r>
              <a:rPr lang="en-US" dirty="0" smtClean="0"/>
              <a:t>.</a:t>
            </a:r>
          </a:p>
          <a:p>
            <a:pPr marL="457200" lvl="1" indent="0">
              <a:buNone/>
            </a:pPr>
            <a:endParaRPr lang="en-US" dirty="0"/>
          </a:p>
          <a:p>
            <a:pPr lvl="0"/>
            <a:r>
              <a:rPr lang="en-US" dirty="0"/>
              <a:t>Use a common delimiter when appending components to make a key. </a:t>
            </a:r>
            <a:endParaRPr lang="en-US" dirty="0" smtClean="0"/>
          </a:p>
          <a:p>
            <a:pPr lvl="1"/>
            <a:r>
              <a:rPr lang="en-US" dirty="0" smtClean="0"/>
              <a:t>The </a:t>
            </a:r>
            <a:r>
              <a:rPr lang="en-US" dirty="0"/>
              <a:t>colon (:) is a commonly used delimiter, but any character that will not otherwise appear in the key will work</a:t>
            </a:r>
            <a:r>
              <a:rPr lang="en-US" dirty="0" smtClean="0"/>
              <a:t>.</a:t>
            </a:r>
          </a:p>
          <a:p>
            <a:pPr marL="457200" lvl="1" indent="0">
              <a:buNone/>
            </a:pPr>
            <a:endParaRPr lang="en-US" dirty="0"/>
          </a:p>
          <a:p>
            <a:pPr lvl="0"/>
            <a:r>
              <a:rPr lang="en-US" dirty="0"/>
              <a:t>Keep keys as short as possible without sacrificing the other characteristics mentioned in this list</a:t>
            </a:r>
            <a:r>
              <a:rPr lang="en-US" dirty="0" smtClean="0"/>
              <a:t>.</a:t>
            </a:r>
            <a:endParaRPr lang="en-US" dirty="0"/>
          </a:p>
        </p:txBody>
      </p:sp>
    </p:spTree>
    <p:extLst>
      <p:ext uri="{BB962C8B-B14F-4D97-AF65-F5344CB8AC3E}">
        <p14:creationId xmlns:p14="http://schemas.microsoft.com/office/powerpoint/2010/main" val="2754825378"/>
      </p:ext>
    </p:extLst>
  </p:cSld>
  <p:clrMapOvr>
    <a:masterClrMapping/>
  </p:clrMapOvr>
  <p:transition spd="med">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510670"/>
          </a:xfrm>
        </p:spPr>
        <p:txBody>
          <a:bodyPr/>
          <a:lstStyle/>
          <a:p>
            <a:r>
              <a:rPr lang="en-US" dirty="0" smtClean="0"/>
              <a:t>Key-Value Database Design</a:t>
            </a:r>
            <a:endParaRPr lang="en-US" dirty="0"/>
          </a:p>
        </p:txBody>
      </p:sp>
      <p:sp>
        <p:nvSpPr>
          <p:cNvPr id="3" name="Content Placeholder 2"/>
          <p:cNvSpPr>
            <a:spLocks noGrp="1"/>
          </p:cNvSpPr>
          <p:nvPr>
            <p:ph idx="1"/>
          </p:nvPr>
        </p:nvSpPr>
        <p:spPr>
          <a:xfrm>
            <a:off x="1299285" y="849855"/>
            <a:ext cx="10261600" cy="5583218"/>
          </a:xfrm>
        </p:spPr>
        <p:txBody>
          <a:bodyPr>
            <a:normAutofit lnSpcReduction="10000"/>
          </a:bodyPr>
          <a:lstStyle/>
          <a:p>
            <a:r>
              <a:rPr lang="en-US" dirty="0" smtClean="0"/>
              <a:t>Designers </a:t>
            </a:r>
            <a:r>
              <a:rPr lang="en-US" dirty="0"/>
              <a:t>and developers also need to consider how to structure values. </a:t>
            </a:r>
            <a:endParaRPr lang="en-US" dirty="0" smtClean="0"/>
          </a:p>
          <a:p>
            <a:r>
              <a:rPr lang="en-US" dirty="0" smtClean="0"/>
              <a:t>Data </a:t>
            </a:r>
            <a:r>
              <a:rPr lang="en-US" dirty="0"/>
              <a:t>that is frequently used together should be stored together. </a:t>
            </a:r>
            <a:endParaRPr lang="en-US" dirty="0" smtClean="0"/>
          </a:p>
          <a:p>
            <a:pPr lvl="1"/>
            <a:r>
              <a:rPr lang="en-US" dirty="0" smtClean="0"/>
              <a:t>This </a:t>
            </a:r>
            <a:r>
              <a:rPr lang="en-US" dirty="0"/>
              <a:t>reduces latency, or the time required to fetch or update data from the database. </a:t>
            </a:r>
            <a:endParaRPr lang="en-US" dirty="0" smtClean="0"/>
          </a:p>
          <a:p>
            <a:pPr lvl="1"/>
            <a:r>
              <a:rPr lang="en-US" dirty="0" smtClean="0"/>
              <a:t>One </a:t>
            </a:r>
            <a:r>
              <a:rPr lang="en-US" dirty="0"/>
              <a:t>way to store commonly used attribute values together is with structured documents, such as a JSON structure. </a:t>
            </a:r>
            <a:endParaRPr lang="en-US" dirty="0" smtClean="0"/>
          </a:p>
          <a:p>
            <a:pPr lvl="1"/>
            <a:r>
              <a:rPr lang="en-US" dirty="0" smtClean="0"/>
              <a:t>In </a:t>
            </a:r>
            <a:r>
              <a:rPr lang="en-US" dirty="0"/>
              <a:t>the case of a customer management database, you could store a list with both the customer’s name and address together</a:t>
            </a:r>
            <a:r>
              <a:rPr lang="en-US" dirty="0" smtClean="0"/>
              <a:t>.</a:t>
            </a:r>
            <a:r>
              <a:rPr lang="en-US" dirty="0"/>
              <a:t> </a:t>
            </a:r>
            <a:endParaRPr lang="en-US" dirty="0" smtClean="0"/>
          </a:p>
          <a:p>
            <a:pPr lvl="2"/>
            <a:r>
              <a:rPr lang="en-US" dirty="0" smtClean="0"/>
              <a:t>This </a:t>
            </a:r>
            <a:r>
              <a:rPr lang="en-US" dirty="0"/>
              <a:t>is a more complex value structure than using several different keys but has significant advantages in some cases. By storing a customer name and address together, you might reduce the number of disk seeks that must be performed to read all the needed data.</a:t>
            </a:r>
            <a:endParaRPr lang="en-US" dirty="0"/>
          </a:p>
        </p:txBody>
      </p:sp>
    </p:spTree>
    <p:extLst>
      <p:ext uri="{BB962C8B-B14F-4D97-AF65-F5344CB8AC3E}">
        <p14:creationId xmlns:p14="http://schemas.microsoft.com/office/powerpoint/2010/main" val="1525340053"/>
      </p:ext>
    </p:extLst>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Design</a:t>
            </a:r>
            <a:endParaRPr lang="en-US" dirty="0"/>
          </a:p>
        </p:txBody>
      </p:sp>
      <p:sp>
        <p:nvSpPr>
          <p:cNvPr id="3" name="Content Placeholder 2"/>
          <p:cNvSpPr>
            <a:spLocks noGrp="1"/>
          </p:cNvSpPr>
          <p:nvPr>
            <p:ph idx="1"/>
          </p:nvPr>
        </p:nvSpPr>
        <p:spPr>
          <a:xfrm>
            <a:off x="1299285" y="1032734"/>
            <a:ext cx="10261600" cy="5071914"/>
          </a:xfrm>
        </p:spPr>
        <p:txBody>
          <a:bodyPr/>
          <a:lstStyle/>
          <a:p>
            <a:r>
              <a:rPr lang="en-US" dirty="0" smtClean="0"/>
              <a:t>Using </a:t>
            </a:r>
            <a:r>
              <a:rPr lang="en-US" dirty="0"/>
              <a:t>structured data types, such as lists and sets, can improve the overall efficiency of some applications by minimizing the time required to retrieve data. </a:t>
            </a:r>
            <a:endParaRPr lang="en-US" dirty="0" smtClean="0"/>
          </a:p>
          <a:p>
            <a:pPr lvl="1"/>
            <a:r>
              <a:rPr lang="en-US" dirty="0" smtClean="0"/>
              <a:t>It </a:t>
            </a:r>
            <a:r>
              <a:rPr lang="en-US" dirty="0"/>
              <a:t>is important to also consider how increasing the size of a value can adversely impact read and write operations.</a:t>
            </a:r>
          </a:p>
          <a:p>
            <a:r>
              <a:rPr lang="en-US" dirty="0"/>
              <a:t>As with other areas of software engineering and data modeling, design patterns can help improve the quality of applications and the clarity of code. </a:t>
            </a:r>
          </a:p>
        </p:txBody>
      </p:sp>
    </p:spTree>
    <p:extLst>
      <p:ext uri="{BB962C8B-B14F-4D97-AF65-F5344CB8AC3E}">
        <p14:creationId xmlns:p14="http://schemas.microsoft.com/office/powerpoint/2010/main" val="3096726540"/>
      </p:ext>
    </p:extLst>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Design Considerations</a:t>
            </a:r>
            <a:endParaRPr lang="en-US" dirty="0"/>
          </a:p>
        </p:txBody>
      </p:sp>
      <p:sp>
        <p:nvSpPr>
          <p:cNvPr id="3" name="Content Placeholder 2"/>
          <p:cNvSpPr>
            <a:spLocks noGrp="1"/>
          </p:cNvSpPr>
          <p:nvPr>
            <p:ph idx="1"/>
          </p:nvPr>
        </p:nvSpPr>
        <p:spPr>
          <a:xfrm>
            <a:off x="1299285" y="1032734"/>
            <a:ext cx="10261600" cy="5071914"/>
          </a:xfrm>
        </p:spPr>
        <p:txBody>
          <a:bodyPr/>
          <a:lstStyle/>
          <a:p>
            <a:r>
              <a:rPr lang="en-US" dirty="0" smtClean="0"/>
              <a:t>A </a:t>
            </a:r>
            <a:r>
              <a:rPr lang="en-US" dirty="0"/>
              <a:t>well-designed key pattern helps minimize the amount of code a developer must write to create functions that access and set values. </a:t>
            </a:r>
            <a:endParaRPr lang="en-US" dirty="0" smtClean="0"/>
          </a:p>
          <a:p>
            <a:pPr lvl="1"/>
            <a:r>
              <a:rPr lang="en-US" dirty="0" smtClean="0"/>
              <a:t>One </a:t>
            </a:r>
            <a:r>
              <a:rPr lang="en-US" dirty="0"/>
              <a:t>criteria for assessing a naming convention is to consider how much code is required to generate keys in a generic set or get function</a:t>
            </a:r>
            <a:r>
              <a:rPr lang="en-US" dirty="0" smtClean="0"/>
              <a:t>.</a:t>
            </a:r>
            <a:endParaRPr lang="en-US" dirty="0"/>
          </a:p>
        </p:txBody>
      </p:sp>
    </p:spTree>
    <p:extLst>
      <p:ext uri="{BB962C8B-B14F-4D97-AF65-F5344CB8AC3E}">
        <p14:creationId xmlns:p14="http://schemas.microsoft.com/office/powerpoint/2010/main" val="4218939309"/>
      </p:ext>
    </p:extLst>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Key-Value Database</a:t>
            </a:r>
            <a:endParaRPr lang="en-US" dirty="0"/>
          </a:p>
        </p:txBody>
      </p:sp>
      <p:sp>
        <p:nvSpPr>
          <p:cNvPr id="7" name="Content Placeholder 6"/>
          <p:cNvSpPr>
            <a:spLocks noGrp="1"/>
          </p:cNvSpPr>
          <p:nvPr>
            <p:ph idx="1"/>
          </p:nvPr>
        </p:nvSpPr>
        <p:spPr>
          <a:xfrm>
            <a:off x="1293595" y="1177637"/>
            <a:ext cx="10078027" cy="931718"/>
          </a:xfrm>
        </p:spPr>
        <p:txBody>
          <a:bodyPr/>
          <a:lstStyle/>
          <a:p>
            <a:r>
              <a:rPr lang="en-US" dirty="0" smtClean="0"/>
              <a:t>A </a:t>
            </a:r>
            <a:r>
              <a:rPr lang="en-US" dirty="0"/>
              <a:t>key-value data store is a more complex variation on the array data structure.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581" y="2442816"/>
            <a:ext cx="5204401" cy="24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472" y="2442816"/>
            <a:ext cx="4851111" cy="370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186195"/>
      </p:ext>
    </p:extLst>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Design</a:t>
            </a:r>
            <a:endParaRPr lang="en-US" dirty="0"/>
          </a:p>
        </p:txBody>
      </p:sp>
      <p:sp>
        <p:nvSpPr>
          <p:cNvPr id="3" name="Content Placeholder 2"/>
          <p:cNvSpPr>
            <a:spLocks noGrp="1"/>
          </p:cNvSpPr>
          <p:nvPr>
            <p:ph idx="1"/>
          </p:nvPr>
        </p:nvSpPr>
        <p:spPr>
          <a:xfrm>
            <a:off x="1299285" y="1032734"/>
            <a:ext cx="10261600" cy="5071914"/>
          </a:xfrm>
        </p:spPr>
        <p:txBody>
          <a:bodyPr/>
          <a:lstStyle/>
          <a:p>
            <a:r>
              <a:rPr lang="en-US" dirty="0" smtClean="0"/>
              <a:t>The </a:t>
            </a:r>
            <a:r>
              <a:rPr lang="en-US" dirty="0"/>
              <a:t>example pseudo-code in this chapter does not contain error checking. </a:t>
            </a:r>
            <a:endParaRPr lang="en-US" dirty="0" smtClean="0"/>
          </a:p>
          <a:p>
            <a:pPr lvl="1"/>
            <a:r>
              <a:rPr lang="en-US" dirty="0" smtClean="0"/>
              <a:t>This was probably </a:t>
            </a:r>
            <a:r>
              <a:rPr lang="en-US" dirty="0"/>
              <a:t>done to keep the purpose of the code clear. </a:t>
            </a:r>
            <a:endParaRPr lang="en-US" dirty="0" smtClean="0"/>
          </a:p>
          <a:p>
            <a:r>
              <a:rPr lang="en-US" dirty="0" smtClean="0"/>
              <a:t>Any </a:t>
            </a:r>
            <a:r>
              <a:rPr lang="en-US" dirty="0"/>
              <a:t>code running in a production environment should have error checking. </a:t>
            </a:r>
            <a:endParaRPr lang="en-US" dirty="0" smtClean="0"/>
          </a:p>
          <a:p>
            <a:r>
              <a:rPr lang="en-US" dirty="0" smtClean="0"/>
              <a:t>In </a:t>
            </a:r>
            <a:r>
              <a:rPr lang="en-US" dirty="0"/>
              <a:t>some organizations, custom applications should have code to log specific events. </a:t>
            </a:r>
            <a:endParaRPr lang="en-US" dirty="0" smtClean="0"/>
          </a:p>
          <a:p>
            <a:pPr lvl="1"/>
            <a:r>
              <a:rPr lang="en-US" dirty="0" smtClean="0"/>
              <a:t>The </a:t>
            </a:r>
            <a:r>
              <a:rPr lang="en-US" dirty="0"/>
              <a:t>examples in the chapter do not include logging code, either</a:t>
            </a:r>
            <a:r>
              <a:rPr lang="en-US" dirty="0" smtClean="0"/>
              <a:t>.</a:t>
            </a:r>
            <a:endParaRPr lang="en-US" dirty="0"/>
          </a:p>
        </p:txBody>
      </p:sp>
    </p:spTree>
    <p:extLst>
      <p:ext uri="{BB962C8B-B14F-4D97-AF65-F5344CB8AC3E}">
        <p14:creationId xmlns:p14="http://schemas.microsoft.com/office/powerpoint/2010/main" val="1876595603"/>
      </p:ext>
    </p:extLst>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Considerations</a:t>
            </a:r>
            <a:endParaRPr lang="en-US" dirty="0"/>
          </a:p>
        </p:txBody>
      </p:sp>
      <p:sp>
        <p:nvSpPr>
          <p:cNvPr id="3" name="Content Placeholder 2"/>
          <p:cNvSpPr>
            <a:spLocks noGrp="1"/>
          </p:cNvSpPr>
          <p:nvPr>
            <p:ph idx="1"/>
          </p:nvPr>
        </p:nvSpPr>
        <p:spPr>
          <a:xfrm>
            <a:off x="1807284" y="1473798"/>
            <a:ext cx="9807389" cy="5071914"/>
          </a:xfrm>
        </p:spPr>
        <p:txBody>
          <a:bodyPr/>
          <a:lstStyle/>
          <a:p>
            <a:r>
              <a:rPr lang="en-US" dirty="0" smtClean="0"/>
              <a:t>Key-value </a:t>
            </a:r>
            <a:r>
              <a:rPr lang="en-US" dirty="0"/>
              <a:t>databases do not support query languages. </a:t>
            </a:r>
            <a:endParaRPr lang="en-US" dirty="0" smtClean="0"/>
          </a:p>
          <a:p>
            <a:pPr lvl="1"/>
            <a:r>
              <a:rPr lang="en-US" dirty="0" smtClean="0"/>
              <a:t>It </a:t>
            </a:r>
            <a:r>
              <a:rPr lang="en-US" dirty="0"/>
              <a:t>is difficult to get or set a range of values unless the key naming convention is designed to support it. </a:t>
            </a:r>
            <a:endParaRPr lang="en-US" dirty="0" smtClean="0"/>
          </a:p>
          <a:p>
            <a:pPr lvl="1"/>
            <a:r>
              <a:rPr lang="en-US" dirty="0" smtClean="0"/>
              <a:t>If </a:t>
            </a:r>
            <a:r>
              <a:rPr lang="en-US" dirty="0"/>
              <a:t>developers anticipate having to perform bulk operations on a range of key-value pairs, then the key naming convention should be designed to allow automatic generation of keys in a range</a:t>
            </a:r>
            <a:r>
              <a:rPr lang="en-US" dirty="0" smtClean="0"/>
              <a:t>.</a:t>
            </a:r>
            <a:endParaRPr lang="en-US" dirty="0"/>
          </a:p>
        </p:txBody>
      </p:sp>
    </p:spTree>
    <p:extLst>
      <p:ext uri="{BB962C8B-B14F-4D97-AF65-F5344CB8AC3E}">
        <p14:creationId xmlns:p14="http://schemas.microsoft.com/office/powerpoint/2010/main" val="877207962"/>
      </p:ext>
    </p:extLst>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Considerations</a:t>
            </a:r>
            <a:endParaRPr lang="en-US" dirty="0"/>
          </a:p>
        </p:txBody>
      </p:sp>
      <p:sp>
        <p:nvSpPr>
          <p:cNvPr id="3" name="Content Placeholder 2"/>
          <p:cNvSpPr>
            <a:spLocks noGrp="1"/>
          </p:cNvSpPr>
          <p:nvPr>
            <p:ph idx="1"/>
          </p:nvPr>
        </p:nvSpPr>
        <p:spPr>
          <a:xfrm>
            <a:off x="1299285" y="1032734"/>
            <a:ext cx="10261600" cy="5071914"/>
          </a:xfrm>
        </p:spPr>
        <p:txBody>
          <a:bodyPr/>
          <a:lstStyle/>
          <a:p>
            <a:r>
              <a:rPr lang="en-US" dirty="0" smtClean="0"/>
              <a:t>Key </a:t>
            </a:r>
            <a:r>
              <a:rPr lang="en-US" dirty="0"/>
              <a:t>design is restricted by the key-value database you use. </a:t>
            </a:r>
            <a:endParaRPr lang="en-US" dirty="0" smtClean="0"/>
          </a:p>
          <a:p>
            <a:pPr lvl="1"/>
            <a:r>
              <a:rPr lang="en-US" dirty="0" smtClean="0"/>
              <a:t>Some </a:t>
            </a:r>
            <a:r>
              <a:rPr lang="en-US" dirty="0"/>
              <a:t>key-value databases require that all keys must be strings. Others, such as </a:t>
            </a:r>
            <a:r>
              <a:rPr lang="en-US" dirty="0" err="1"/>
              <a:t>Redis</a:t>
            </a:r>
            <a:r>
              <a:rPr lang="en-US" dirty="0"/>
              <a:t>, allow for other data types, including lists and sets.</a:t>
            </a:r>
          </a:p>
          <a:p>
            <a:r>
              <a:rPr lang="en-US" dirty="0"/>
              <a:t>Common partitioning methods are based on hashes and ranges. </a:t>
            </a:r>
            <a:endParaRPr lang="en-US" dirty="0" smtClean="0"/>
          </a:p>
          <a:p>
            <a:pPr lvl="1"/>
            <a:r>
              <a:rPr lang="en-US" i="1" dirty="0" smtClean="0"/>
              <a:t>Hashing</a:t>
            </a:r>
            <a:r>
              <a:rPr lang="en-US" dirty="0" smtClean="0"/>
              <a:t> </a:t>
            </a:r>
            <a:r>
              <a:rPr lang="en-US" dirty="0"/>
              <a:t>is a common method of partitioning that evenly distributes keys and values across all nodes. </a:t>
            </a:r>
            <a:endParaRPr lang="en-US" dirty="0" smtClean="0"/>
          </a:p>
          <a:p>
            <a:pPr lvl="1"/>
            <a:r>
              <a:rPr lang="en-US" i="1" dirty="0" smtClean="0"/>
              <a:t>Range </a:t>
            </a:r>
            <a:r>
              <a:rPr lang="en-US" i="1" dirty="0"/>
              <a:t>partitioning</a:t>
            </a:r>
            <a:r>
              <a:rPr lang="en-US" dirty="0"/>
              <a:t> works by grouping contiguous values and sending them to the same node in a cluster</a:t>
            </a:r>
            <a:r>
              <a:rPr lang="en-US" dirty="0" smtClean="0"/>
              <a:t>.</a:t>
            </a:r>
            <a:endParaRPr lang="en-US" dirty="0"/>
          </a:p>
        </p:txBody>
      </p:sp>
    </p:spTree>
    <p:extLst>
      <p:ext uri="{BB962C8B-B14F-4D97-AF65-F5344CB8AC3E}">
        <p14:creationId xmlns:p14="http://schemas.microsoft.com/office/powerpoint/2010/main" val="1238247072"/>
      </p:ext>
    </p:extLst>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04308"/>
          </a:xfrm>
        </p:spPr>
        <p:txBody>
          <a:bodyPr/>
          <a:lstStyle/>
          <a:p>
            <a:r>
              <a:rPr lang="en-US" dirty="0" smtClean="0"/>
              <a:t>Key-Value Database Limitations</a:t>
            </a:r>
            <a:endParaRPr lang="en-US" dirty="0"/>
          </a:p>
        </p:txBody>
      </p:sp>
      <p:sp>
        <p:nvSpPr>
          <p:cNvPr id="3" name="Content Placeholder 2"/>
          <p:cNvSpPr>
            <a:spLocks noGrp="1"/>
          </p:cNvSpPr>
          <p:nvPr>
            <p:ph idx="1"/>
          </p:nvPr>
        </p:nvSpPr>
        <p:spPr>
          <a:xfrm>
            <a:off x="1299285" y="1032734"/>
            <a:ext cx="10261600" cy="5071914"/>
          </a:xfrm>
        </p:spPr>
        <p:txBody>
          <a:bodyPr/>
          <a:lstStyle/>
          <a:p>
            <a:r>
              <a:rPr lang="en-US" dirty="0" smtClean="0"/>
              <a:t>It </a:t>
            </a:r>
            <a:r>
              <a:rPr lang="en-US" dirty="0"/>
              <a:t>is important to emphasize the limitations of key-value databases; these include the following:</a:t>
            </a:r>
          </a:p>
          <a:p>
            <a:pPr lvl="1"/>
            <a:r>
              <a:rPr lang="en-US" dirty="0"/>
              <a:t>The only way to look up values is by key.</a:t>
            </a:r>
          </a:p>
          <a:p>
            <a:pPr lvl="1"/>
            <a:r>
              <a:rPr lang="en-US" dirty="0"/>
              <a:t>Some key-value databases do not support range queries.</a:t>
            </a:r>
          </a:p>
          <a:p>
            <a:pPr lvl="1"/>
            <a:r>
              <a:rPr lang="en-US" dirty="0"/>
              <a:t>There is no standard query language comparable to SQL for relational databases</a:t>
            </a:r>
            <a:r>
              <a:rPr lang="en-US" dirty="0" smtClean="0"/>
              <a:t>.</a:t>
            </a:r>
            <a:endParaRPr lang="en-US" dirty="0"/>
          </a:p>
        </p:txBody>
      </p:sp>
    </p:spTree>
    <p:extLst>
      <p:ext uri="{BB962C8B-B14F-4D97-AF65-F5344CB8AC3E}">
        <p14:creationId xmlns:p14="http://schemas.microsoft.com/office/powerpoint/2010/main" val="942527710"/>
      </p:ext>
    </p:extLst>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20800" y="333375"/>
            <a:ext cx="10261600" cy="5792789"/>
          </a:xfrm>
        </p:spPr>
        <p:txBody>
          <a:bodyPr>
            <a:normAutofit/>
          </a:bodyPr>
          <a:lstStyle/>
          <a:p>
            <a:r>
              <a:rPr lang="en-US" dirty="0" smtClean="0"/>
              <a:t>We extend </a:t>
            </a:r>
            <a:r>
              <a:rPr lang="en-US" dirty="0"/>
              <a:t>the concept of an array by relaxing constraints on the simple data structure and adding persistent data storage features to create a range of other useful data structures, including associative arrays, caches, and persistent key-value databases</a:t>
            </a:r>
            <a:r>
              <a:rPr lang="en-US" dirty="0" smtClean="0"/>
              <a:t>.</a:t>
            </a:r>
          </a:p>
          <a:p>
            <a:endParaRPr lang="en-US" dirty="0" smtClean="0"/>
          </a:p>
          <a:p>
            <a:r>
              <a:rPr lang="en-US" dirty="0"/>
              <a:t>Key-value databases build on the concept of an associative array, but there are important differences. </a:t>
            </a:r>
            <a:endParaRPr lang="en-US" dirty="0" smtClean="0"/>
          </a:p>
          <a:p>
            <a:pPr lvl="1"/>
            <a:r>
              <a:rPr lang="en-US" dirty="0" smtClean="0"/>
              <a:t>Many </a:t>
            </a:r>
            <a:r>
              <a:rPr lang="en-US" dirty="0"/>
              <a:t>key-value data stores keep persistent copies of data on long-term storage, such as hard drives or flash devices. </a:t>
            </a:r>
            <a:endParaRPr lang="en-US" dirty="0" smtClean="0"/>
          </a:p>
          <a:p>
            <a:pPr lvl="1"/>
            <a:r>
              <a:rPr lang="en-US" dirty="0" smtClean="0"/>
              <a:t>Some </a:t>
            </a:r>
            <a:r>
              <a:rPr lang="en-US" dirty="0"/>
              <a:t>key-value data stores keep only data in memory. </a:t>
            </a:r>
            <a:endParaRPr lang="en-US" dirty="0" smtClean="0"/>
          </a:p>
          <a:p>
            <a:pPr lvl="2"/>
            <a:r>
              <a:rPr lang="en-US" dirty="0" smtClean="0"/>
              <a:t>These </a:t>
            </a:r>
            <a:r>
              <a:rPr lang="en-US" dirty="0"/>
              <a:t>are typically used so programs can access data faster than if they had to retrieve data from disk drives.</a:t>
            </a:r>
          </a:p>
          <a:p>
            <a:endParaRPr lang="en-US" dirty="0"/>
          </a:p>
        </p:txBody>
      </p:sp>
    </p:spTree>
    <p:extLst>
      <p:ext uri="{BB962C8B-B14F-4D97-AF65-F5344CB8AC3E}">
        <p14:creationId xmlns:p14="http://schemas.microsoft.com/office/powerpoint/2010/main" val="2175992453"/>
      </p:ext>
    </p:extLst>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9200" y="274638"/>
            <a:ext cx="10363200" cy="563562"/>
          </a:xfrm>
        </p:spPr>
        <p:txBody>
          <a:bodyPr/>
          <a:lstStyle/>
          <a:p>
            <a:r>
              <a:rPr lang="en-US" dirty="0" smtClean="0"/>
              <a:t>Associative Array</a:t>
            </a:r>
            <a:endParaRPr lang="en-US" dirty="0"/>
          </a:p>
        </p:txBody>
      </p:sp>
      <p:sp>
        <p:nvSpPr>
          <p:cNvPr id="7" name="Content Placeholder 6"/>
          <p:cNvSpPr>
            <a:spLocks noGrp="1"/>
          </p:cNvSpPr>
          <p:nvPr>
            <p:ph idx="1"/>
          </p:nvPr>
        </p:nvSpPr>
        <p:spPr>
          <a:xfrm>
            <a:off x="1311275" y="1123950"/>
            <a:ext cx="5689600" cy="5114925"/>
          </a:xfrm>
        </p:spPr>
        <p:txBody>
          <a:bodyPr>
            <a:normAutofit lnSpcReduction="10000"/>
          </a:bodyPr>
          <a:lstStyle/>
          <a:p>
            <a:r>
              <a:rPr lang="en-US" dirty="0" smtClean="0"/>
              <a:t>An </a:t>
            </a:r>
            <a:r>
              <a:rPr lang="en-US" dirty="0"/>
              <a:t>associative array is a data structure, like an array, but is not restricted to using integers as indexes or limiting values to the same type. </a:t>
            </a:r>
            <a:endParaRPr lang="en-US" dirty="0" smtClean="0"/>
          </a:p>
          <a:p>
            <a:r>
              <a:rPr lang="en-US" dirty="0" smtClean="0"/>
              <a:t>Associative </a:t>
            </a:r>
            <a:r>
              <a:rPr lang="en-US" dirty="0"/>
              <a:t>arrays generalize the idea of an ordered list indexed by an identifier to include arbitrary values for identifiers and values. </a:t>
            </a:r>
            <a:endParaRPr lang="en-US" dirty="0" smtClean="0"/>
          </a:p>
          <a:p>
            <a:pPr lvl="1"/>
            <a:r>
              <a:rPr lang="en-US" dirty="0" smtClean="0"/>
              <a:t>In </a:t>
            </a:r>
            <a:r>
              <a:rPr lang="en-US" dirty="0"/>
              <a:t>addition, note that values stored in the associative array can vary</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13" y="1827213"/>
            <a:ext cx="4859337" cy="33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291132"/>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Caches</a:t>
            </a:r>
            <a:endParaRPr lang="en-US" dirty="0"/>
          </a:p>
        </p:txBody>
      </p:sp>
      <p:sp>
        <p:nvSpPr>
          <p:cNvPr id="7" name="Content Placeholder 6"/>
          <p:cNvSpPr>
            <a:spLocks noGrp="1"/>
          </p:cNvSpPr>
          <p:nvPr>
            <p:ph idx="1"/>
          </p:nvPr>
        </p:nvSpPr>
        <p:spPr>
          <a:xfrm>
            <a:off x="1320800" y="1447800"/>
            <a:ext cx="6175375" cy="5105400"/>
          </a:xfrm>
        </p:spPr>
        <p:txBody>
          <a:bodyPr>
            <a:normAutofit lnSpcReduction="10000"/>
          </a:bodyPr>
          <a:lstStyle/>
          <a:p>
            <a:r>
              <a:rPr lang="en-US" dirty="0" smtClean="0"/>
              <a:t>Caches </a:t>
            </a:r>
            <a:r>
              <a:rPr lang="en-US" dirty="0"/>
              <a:t>are helpful for improving the performance of applications that perform many database queries. </a:t>
            </a:r>
            <a:endParaRPr lang="en-US" dirty="0" smtClean="0"/>
          </a:p>
          <a:p>
            <a:r>
              <a:rPr lang="en-US" dirty="0" smtClean="0"/>
              <a:t>Key-value </a:t>
            </a:r>
            <a:r>
              <a:rPr lang="en-US" dirty="0"/>
              <a:t>data stores are even more useful when they store data persistently on disk, flash devices, or other long-term storage. </a:t>
            </a:r>
            <a:endParaRPr lang="en-US" dirty="0" smtClean="0"/>
          </a:p>
          <a:p>
            <a:pPr lvl="1"/>
            <a:r>
              <a:rPr lang="en-US" dirty="0" smtClean="0"/>
              <a:t>They </a:t>
            </a:r>
            <a:r>
              <a:rPr lang="en-US" dirty="0"/>
              <a:t>offer the fast performance benefits of caches plus the persistent storage of databases</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0" y="2108200"/>
            <a:ext cx="4425950" cy="318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756018"/>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use Key-Value Database</a:t>
            </a:r>
            <a:endParaRPr lang="en-US" dirty="0"/>
          </a:p>
        </p:txBody>
      </p:sp>
      <p:sp>
        <p:nvSpPr>
          <p:cNvPr id="7" name="Content Placeholder 6"/>
          <p:cNvSpPr>
            <a:spLocks noGrp="1"/>
          </p:cNvSpPr>
          <p:nvPr>
            <p:ph idx="1"/>
          </p:nvPr>
        </p:nvSpPr>
        <p:spPr/>
        <p:txBody>
          <a:bodyPr/>
          <a:lstStyle/>
          <a:p>
            <a:r>
              <a:rPr lang="en-US" dirty="0" smtClean="0"/>
              <a:t>Key-value </a:t>
            </a:r>
            <a:r>
              <a:rPr lang="en-US" dirty="0"/>
              <a:t>databases impose a minimal set of constraints on how you arrange your data. </a:t>
            </a:r>
            <a:endParaRPr lang="en-US" dirty="0" smtClean="0"/>
          </a:p>
          <a:p>
            <a:pPr lvl="1"/>
            <a:r>
              <a:rPr lang="en-US" dirty="0" smtClean="0"/>
              <a:t>There </a:t>
            </a:r>
            <a:r>
              <a:rPr lang="en-US" dirty="0"/>
              <a:t>is no need for tables if you do not want to think in terms of groups of related attributes</a:t>
            </a:r>
            <a:r>
              <a:rPr lang="en-US" dirty="0" smtClean="0"/>
              <a:t>.</a:t>
            </a:r>
          </a:p>
          <a:p>
            <a:pPr lvl="1"/>
            <a:endParaRPr lang="en-US" dirty="0"/>
          </a:p>
          <a:p>
            <a:r>
              <a:rPr lang="en-US" dirty="0" smtClean="0"/>
              <a:t>Key-value </a:t>
            </a:r>
            <a:r>
              <a:rPr lang="en-US" dirty="0"/>
              <a:t>databases are designed for speed. </a:t>
            </a:r>
            <a:endParaRPr lang="en-US" dirty="0" smtClean="0"/>
          </a:p>
          <a:p>
            <a:pPr lvl="1"/>
            <a:r>
              <a:rPr lang="en-US" dirty="0" smtClean="0"/>
              <a:t>They </a:t>
            </a:r>
            <a:r>
              <a:rPr lang="en-US" dirty="0"/>
              <a:t>read and write data inefficiently. Key-value databases do not support complex query languages, such as SQL. To retrieve a value, one must know the key. </a:t>
            </a:r>
          </a:p>
        </p:txBody>
      </p:sp>
    </p:spTree>
    <p:extLst>
      <p:ext uri="{BB962C8B-B14F-4D97-AF65-F5344CB8AC3E}">
        <p14:creationId xmlns:p14="http://schemas.microsoft.com/office/powerpoint/2010/main" val="3718438951"/>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Key design is important</a:t>
            </a:r>
            <a:endParaRPr lang="en-US" dirty="0"/>
          </a:p>
        </p:txBody>
      </p:sp>
      <p:sp>
        <p:nvSpPr>
          <p:cNvPr id="7" name="Content Placeholder 6"/>
          <p:cNvSpPr>
            <a:spLocks noGrp="1"/>
          </p:cNvSpPr>
          <p:nvPr>
            <p:ph idx="1"/>
          </p:nvPr>
        </p:nvSpPr>
        <p:spPr/>
        <p:txBody>
          <a:bodyPr/>
          <a:lstStyle/>
          <a:p>
            <a:r>
              <a:rPr lang="en-US" dirty="0" smtClean="0"/>
              <a:t>It </a:t>
            </a:r>
            <a:r>
              <a:rPr lang="en-US" dirty="0"/>
              <a:t>is important to design keys in ways that are easily managed</a:t>
            </a:r>
            <a:r>
              <a:rPr lang="en-US" dirty="0" smtClean="0"/>
              <a:t>.</a:t>
            </a:r>
          </a:p>
          <a:p>
            <a:pPr marL="0" indent="0">
              <a:buNone/>
            </a:pPr>
            <a:r>
              <a:rPr lang="en-US" dirty="0" smtClean="0"/>
              <a:t> </a:t>
            </a:r>
          </a:p>
          <a:p>
            <a:r>
              <a:rPr lang="en-US" dirty="0" smtClean="0"/>
              <a:t>In </a:t>
            </a:r>
            <a:r>
              <a:rPr lang="en-US" dirty="0"/>
              <a:t>the most simple case, a key could be based on a sequence of values. </a:t>
            </a:r>
            <a:endParaRPr lang="en-US" dirty="0" smtClean="0"/>
          </a:p>
          <a:p>
            <a:pPr lvl="1"/>
            <a:r>
              <a:rPr lang="en-US" dirty="0" smtClean="0"/>
              <a:t>This </a:t>
            </a:r>
            <a:r>
              <a:rPr lang="en-US" dirty="0"/>
              <a:t>is sometimes used in relational database design. Such keys are not necessarily related to the purpose of information stored. </a:t>
            </a:r>
            <a:endParaRPr lang="en-US" dirty="0" smtClean="0"/>
          </a:p>
          <a:p>
            <a:endParaRPr lang="en-US" dirty="0"/>
          </a:p>
        </p:txBody>
      </p:sp>
    </p:spTree>
    <p:extLst>
      <p:ext uri="{BB962C8B-B14F-4D97-AF65-F5344CB8AC3E}">
        <p14:creationId xmlns:p14="http://schemas.microsoft.com/office/powerpoint/2010/main" val="4213754195"/>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Key design example</a:t>
            </a:r>
            <a:endParaRPr lang="en-US" dirty="0"/>
          </a:p>
        </p:txBody>
      </p:sp>
      <p:sp>
        <p:nvSpPr>
          <p:cNvPr id="7" name="Content Placeholder 6"/>
          <p:cNvSpPr>
            <a:spLocks noGrp="1"/>
          </p:cNvSpPr>
          <p:nvPr>
            <p:ph idx="1"/>
          </p:nvPr>
        </p:nvSpPr>
        <p:spPr/>
        <p:txBody>
          <a:bodyPr/>
          <a:lstStyle/>
          <a:p>
            <a:r>
              <a:rPr lang="en-US" dirty="0" smtClean="0"/>
              <a:t>A </a:t>
            </a:r>
            <a:r>
              <a:rPr lang="en-US" dirty="0"/>
              <a:t>set of keys could be 198721, 198722, 198723, and so on. </a:t>
            </a:r>
            <a:endParaRPr lang="en-US" dirty="0" smtClean="0"/>
          </a:p>
          <a:p>
            <a:pPr lvl="1"/>
            <a:r>
              <a:rPr lang="en-US" dirty="0" smtClean="0"/>
              <a:t>As </a:t>
            </a:r>
            <a:r>
              <a:rPr lang="en-US" dirty="0"/>
              <a:t>long as a sequence number is not used to store more than one value, this scheme will work.</a:t>
            </a:r>
          </a:p>
          <a:p>
            <a:r>
              <a:rPr lang="en-US" dirty="0"/>
              <a:t>A prefix can be added to a key to indicate the type of values stored. </a:t>
            </a:r>
            <a:endParaRPr lang="en-US" dirty="0" smtClean="0"/>
          </a:p>
          <a:p>
            <a:pPr lvl="1"/>
            <a:r>
              <a:rPr lang="en-US" dirty="0" smtClean="0"/>
              <a:t>For </a:t>
            </a:r>
            <a:r>
              <a:rPr lang="en-US" dirty="0"/>
              <a:t>example, cust198721, cust198722, and cust198723 could be used to indicate that the keys refer to values about customers</a:t>
            </a:r>
            <a:r>
              <a:rPr lang="en-US" dirty="0" smtClean="0"/>
              <a:t>.</a:t>
            </a:r>
          </a:p>
          <a:p>
            <a:pPr lvl="1"/>
            <a:r>
              <a:rPr lang="en-US" dirty="0" smtClean="0"/>
              <a:t> </a:t>
            </a:r>
            <a:r>
              <a:rPr lang="en-US" dirty="0"/>
              <a:t>Similarly, the keys ord198721, ord198722, and ord198723 could refer to values stored about orders</a:t>
            </a:r>
            <a:r>
              <a:rPr lang="en-US" dirty="0" smtClean="0"/>
              <a:t>.</a:t>
            </a:r>
            <a:endParaRPr lang="en-US" dirty="0"/>
          </a:p>
        </p:txBody>
      </p:sp>
    </p:spTree>
    <p:extLst>
      <p:ext uri="{BB962C8B-B14F-4D97-AF65-F5344CB8AC3E}">
        <p14:creationId xmlns:p14="http://schemas.microsoft.com/office/powerpoint/2010/main" val="3414499947"/>
      </p:ext>
    </p:extLst>
  </p:cSld>
  <p:clrMapOvr>
    <a:masterClrMapping/>
  </p:clrMapOvr>
  <p:transition spd="med">
    <p:zoom/>
  </p:transition>
</p:sld>
</file>

<file path=ppt/theme/theme1.xml><?xml version="1.0" encoding="utf-8"?>
<a:theme xmlns:a="http://schemas.openxmlformats.org/drawingml/2006/main" name="UIS">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UIS" id="{4A3B0E4C-0DAE-40D1-B249-83140478A800}" vid="{7DD3D2F6-9B53-4998-94A2-74DE31A623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2437</Words>
  <Application>Microsoft Office PowerPoint</Application>
  <PresentationFormat>Custom</PresentationFormat>
  <Paragraphs>196</Paragraphs>
  <Slides>33</Slides>
  <Notes>22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UIS</vt:lpstr>
      <vt:lpstr>Module 2: Key Value Database</vt:lpstr>
      <vt:lpstr>What is Key-Value Database</vt:lpstr>
      <vt:lpstr>What is Key-Value Database</vt:lpstr>
      <vt:lpstr>PowerPoint Presentation</vt:lpstr>
      <vt:lpstr>Associative Array</vt:lpstr>
      <vt:lpstr>Caches</vt:lpstr>
      <vt:lpstr>Why use Key-Value Database</vt:lpstr>
      <vt:lpstr>Key design is important</vt:lpstr>
      <vt:lpstr>Key design example</vt:lpstr>
      <vt:lpstr>Key design example</vt:lpstr>
      <vt:lpstr>Key design example</vt:lpstr>
      <vt:lpstr>Data Model Vs Data Structure</vt:lpstr>
      <vt:lpstr>Key-Value Data Model Terms: KEY</vt:lpstr>
      <vt:lpstr>Key-Value Data Model Terms: VALUE</vt:lpstr>
      <vt:lpstr>Key-Value Data Model Terms: NAMESPACE</vt:lpstr>
      <vt:lpstr>Key-Value Data Model Terms: PARTITION</vt:lpstr>
      <vt:lpstr>Key-Value Data Model Terms: SCHEMALESS</vt:lpstr>
      <vt:lpstr>Key-Value Data Model Architecture Terms</vt:lpstr>
      <vt:lpstr>Key-Value Data Model Architecture Terms</vt:lpstr>
      <vt:lpstr>Key-Value Data Model Architecture Terms</vt:lpstr>
      <vt:lpstr>Key-Value Data Model Implementation Terms</vt:lpstr>
      <vt:lpstr>Key-Value Data Model Implementation Terms</vt:lpstr>
      <vt:lpstr>Key-Value Data Model Implementation Terms</vt:lpstr>
      <vt:lpstr>Key-Value Database Design</vt:lpstr>
      <vt:lpstr>Key-Value Database Design</vt:lpstr>
      <vt:lpstr>Key-Value Database Design</vt:lpstr>
      <vt:lpstr>Key-Value Database Design</vt:lpstr>
      <vt:lpstr>Key-Value Database Design</vt:lpstr>
      <vt:lpstr>Key-Value Database Design Considerations</vt:lpstr>
      <vt:lpstr>Key-Value Database Design</vt:lpstr>
      <vt:lpstr>Key-Value Database Considerations</vt:lpstr>
      <vt:lpstr>Key-Value Database Considerations</vt:lpstr>
      <vt:lpstr>Key-Value Database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Caughey, Lucinda M</dc:creator>
  <cp:lastModifiedBy>teslagirll@aol.com</cp:lastModifiedBy>
  <cp:revision>15</cp:revision>
  <dcterms:created xsi:type="dcterms:W3CDTF">2016-01-05T20:47:39Z</dcterms:created>
  <dcterms:modified xsi:type="dcterms:W3CDTF">2016-02-01T00:25:42Z</dcterms:modified>
</cp:coreProperties>
</file>