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92" d="100"/>
          <a:sy n="92" d="100"/>
        </p:scale>
        <p:origin x="-39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2CF3A-C4D0-401A-A80A-5FB6BFE4BF06}" type="datetimeFigureOut">
              <a:rPr lang="en-US" smtClean="0"/>
              <a:t>1/31/2016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9AB89-D0DB-450F-8C54-8794BD76C93A}" type="slidenum">
              <a:rPr lang="en-US" smtClean="0"/>
              <a:t>‹#›</a:t>
            </a:fld>
            <a:endParaRPr lang="en-US"/>
          </a:p>
        </p:txBody>
      </p:sp>
    </p:spTree>
    <p:extLst>
      <p:ext uri="{BB962C8B-B14F-4D97-AF65-F5344CB8AC3E}">
        <p14:creationId xmlns:p14="http://schemas.microsoft.com/office/powerpoint/2010/main" val="291369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106" name="Group 10"/>
          <p:cNvGrpSpPr>
            <a:grpSpLocks/>
          </p:cNvGrpSpPr>
          <p:nvPr/>
        </p:nvGrpSpPr>
        <p:grpSpPr bwMode="auto">
          <a:xfrm>
            <a:off x="0" y="0"/>
            <a:ext cx="12192000" cy="5486400"/>
            <a:chOff x="0" y="0"/>
            <a:chExt cx="5760" cy="3456"/>
          </a:xfrm>
        </p:grpSpPr>
        <p:sp>
          <p:nvSpPr>
            <p:cNvPr id="4104" name="Rectangle 8"/>
            <p:cNvSpPr>
              <a:spLocks noChangeArrowheads="1"/>
            </p:cNvSpPr>
            <p:nvPr/>
          </p:nvSpPr>
          <p:spPr bwMode="auto">
            <a:xfrm>
              <a:off x="0" y="1056"/>
              <a:ext cx="5760" cy="24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05" name="Rectangle 9"/>
            <p:cNvSpPr>
              <a:spLocks noChangeArrowheads="1"/>
            </p:cNvSpPr>
            <p:nvPr/>
          </p:nvSpPr>
          <p:spPr bwMode="auto">
            <a:xfrm>
              <a:off x="0" y="0"/>
              <a:ext cx="5760" cy="1008"/>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4098" name="Rectangle 2"/>
          <p:cNvSpPr>
            <a:spLocks noGrp="1" noChangeArrowheads="1"/>
          </p:cNvSpPr>
          <p:nvPr>
            <p:ph type="ctrTitle"/>
          </p:nvPr>
        </p:nvSpPr>
        <p:spPr>
          <a:xfrm>
            <a:off x="914400" y="2130426"/>
            <a:ext cx="10363200" cy="1146175"/>
          </a:xfrm>
        </p:spPr>
        <p:txBody>
          <a:bodyPr/>
          <a:lstStyle>
            <a:lvl1pPr>
              <a:defRPr sz="4000">
                <a:solidFill>
                  <a:schemeClr val="bg1"/>
                </a:solidFill>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828800" y="3429000"/>
            <a:ext cx="8534400" cy="1295400"/>
          </a:xfrm>
        </p:spPr>
        <p:txBody>
          <a:bodyPr/>
          <a:lstStyle>
            <a:lvl1pPr marL="0" indent="0" algn="ctr">
              <a:buFont typeface="Webdings" panose="05030102010509060703" pitchFamily="18" charset="2"/>
              <a:buNone/>
              <a:defRPr>
                <a:solidFill>
                  <a:schemeClr val="bg1"/>
                </a:solidFill>
                <a:latin typeface="Tahoma" panose="020B0604030504040204" pitchFamily="34" charset="0"/>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609600" y="6245225"/>
            <a:ext cx="1930400" cy="476250"/>
          </a:xfrm>
        </p:spPr>
        <p:txBody>
          <a:bodyPr/>
          <a:lstStyle>
            <a:lvl1pPr>
              <a:defRPr/>
            </a:lvl1pPr>
          </a:lstStyle>
          <a:p>
            <a:fld id="{30CFBDE3-C19E-4BF3-B83F-21E04D7E70AC}" type="datetimeFigureOut">
              <a:rPr lang="en-US" smtClean="0"/>
              <a:t>1/31/2016</a:t>
            </a:fld>
            <a:endParaRPr lang="en-US"/>
          </a:p>
        </p:txBody>
      </p:sp>
      <p:sp>
        <p:nvSpPr>
          <p:cNvPr id="4101" name="Rectangle 5"/>
          <p:cNvSpPr>
            <a:spLocks noGrp="1" noChangeArrowheads="1"/>
          </p:cNvSpPr>
          <p:nvPr>
            <p:ph type="ftr" sz="quarter" idx="3"/>
          </p:nvPr>
        </p:nvSpPr>
        <p:spPr>
          <a:xfrm>
            <a:off x="2743200" y="6245225"/>
            <a:ext cx="3860800" cy="476250"/>
          </a:xfrm>
        </p:spPr>
        <p:txBody>
          <a:bodyPr/>
          <a:lstStyle>
            <a:lvl1pPr>
              <a:defRPr/>
            </a:lvl1pPr>
          </a:lstStyle>
          <a:p>
            <a:endParaRPr lang="en-US"/>
          </a:p>
        </p:txBody>
      </p:sp>
      <p:sp>
        <p:nvSpPr>
          <p:cNvPr id="4102" name="Rectangle 6"/>
          <p:cNvSpPr>
            <a:spLocks noGrp="1" noChangeArrowheads="1"/>
          </p:cNvSpPr>
          <p:nvPr>
            <p:ph type="sldNum" sz="quarter" idx="4"/>
          </p:nvPr>
        </p:nvSpPr>
        <p:spPr>
          <a:xfrm>
            <a:off x="6807200" y="6245225"/>
            <a:ext cx="1727200" cy="476250"/>
          </a:xfrm>
        </p:spPr>
        <p:txBody>
          <a:bodyPr/>
          <a:lstStyle>
            <a:lvl1pPr>
              <a:defRPr/>
            </a:lvl1pPr>
          </a:lstStyle>
          <a:p>
            <a:fld id="{C6319F04-D695-48DC-AF9D-CB15FB74C545}" type="slidenum">
              <a:rPr lang="en-US" smtClean="0"/>
              <a:t>‹#›</a:t>
            </a:fld>
            <a:endParaRPr lang="en-US"/>
          </a:p>
        </p:txBody>
      </p:sp>
      <p:sp>
        <p:nvSpPr>
          <p:cNvPr id="4107" name="Text Box 11"/>
          <p:cNvSpPr txBox="1">
            <a:spLocks noChangeArrowheads="1"/>
          </p:cNvSpPr>
          <p:nvPr/>
        </p:nvSpPr>
        <p:spPr bwMode="auto">
          <a:xfrm>
            <a:off x="8331200" y="6273800"/>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rgbClr val="003399"/>
                </a:solidFill>
              </a:rPr>
              <a:t>University of Illinois </a:t>
            </a:r>
            <a:br>
              <a:rPr lang="en-US" altLang="en-US" sz="1400">
                <a:solidFill>
                  <a:srgbClr val="003399"/>
                </a:solidFill>
              </a:rPr>
            </a:br>
            <a:r>
              <a:rPr lang="en-US" altLang="en-US" sz="1400">
                <a:solidFill>
                  <a:srgbClr val="003399"/>
                </a:solidFill>
              </a:rPr>
              <a:t>at Springfield</a:t>
            </a:r>
          </a:p>
        </p:txBody>
      </p:sp>
      <p:pic>
        <p:nvPicPr>
          <p:cNvPr id="4108" name="Picture 12"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100" y="6019801"/>
            <a:ext cx="63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676749"/>
      </p:ext>
    </p:extLst>
  </p:cSld>
  <p:clrMapOvr>
    <a:masterClrMapping/>
  </p:clrMapOvr>
  <p:transition spd="med">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849679041"/>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274639"/>
            <a:ext cx="2590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9"/>
            <a:ext cx="7569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1945450356"/>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3215563605"/>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562597560"/>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20800" y="1447800"/>
            <a:ext cx="5029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447800"/>
            <a:ext cx="5029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3104855857"/>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1236766262"/>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532003458"/>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2973880801"/>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2942877078"/>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0CFBDE3-C19E-4BF3-B83F-21E04D7E70AC}"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319F04-D695-48DC-AF9D-CB15FB74C545}" type="slidenum">
              <a:rPr lang="en-US" smtClean="0"/>
              <a:t>‹#›</a:t>
            </a:fld>
            <a:endParaRPr lang="en-US"/>
          </a:p>
        </p:txBody>
      </p:sp>
    </p:spTree>
    <p:extLst>
      <p:ext uri="{BB962C8B-B14F-4D97-AF65-F5344CB8AC3E}">
        <p14:creationId xmlns:p14="http://schemas.microsoft.com/office/powerpoint/2010/main" val="2557329334"/>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74638"/>
            <a:ext cx="103632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320800" y="1447800"/>
            <a:ext cx="102616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8" name="Rectangle 4"/>
          <p:cNvSpPr>
            <a:spLocks noGrp="1" noChangeArrowheads="1"/>
          </p:cNvSpPr>
          <p:nvPr>
            <p:ph type="dt" sz="half" idx="2"/>
          </p:nvPr>
        </p:nvSpPr>
        <p:spPr bwMode="auto">
          <a:xfrm>
            <a:off x="1320800" y="6245225"/>
            <a:ext cx="1930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0CFBDE3-C19E-4BF3-B83F-21E04D7E70AC}" type="datetimeFigureOut">
              <a:rPr lang="en-US" smtClean="0"/>
              <a:t>1/31/2016</a:t>
            </a:fld>
            <a:endParaRPr lang="en-US"/>
          </a:p>
        </p:txBody>
      </p:sp>
      <p:sp>
        <p:nvSpPr>
          <p:cNvPr id="1029" name="Rectangle 5"/>
          <p:cNvSpPr>
            <a:spLocks noGrp="1" noChangeArrowheads="1"/>
          </p:cNvSpPr>
          <p:nvPr>
            <p:ph type="ftr" sz="quarter" idx="3"/>
          </p:nvPr>
        </p:nvSpPr>
        <p:spPr bwMode="auto">
          <a:xfrm>
            <a:off x="3403600" y="6229350"/>
            <a:ext cx="3657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213600" y="6248401"/>
            <a:ext cx="2336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6319F04-D695-48DC-AF9D-CB15FB74C545}" type="slidenum">
              <a:rPr lang="en-US" smtClean="0"/>
              <a:t>‹#›</a:t>
            </a:fld>
            <a:endParaRPr lang="en-US"/>
          </a:p>
        </p:txBody>
      </p:sp>
      <p:sp>
        <p:nvSpPr>
          <p:cNvPr id="1033" name="Rectangle 9"/>
          <p:cNvSpPr>
            <a:spLocks noChangeArrowheads="1"/>
          </p:cNvSpPr>
          <p:nvPr/>
        </p:nvSpPr>
        <p:spPr bwMode="auto">
          <a:xfrm>
            <a:off x="0" y="1447800"/>
            <a:ext cx="1219200" cy="54102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4" name="Rectangle 10"/>
          <p:cNvSpPr>
            <a:spLocks noChangeArrowheads="1"/>
          </p:cNvSpPr>
          <p:nvPr/>
        </p:nvSpPr>
        <p:spPr bwMode="auto">
          <a:xfrm>
            <a:off x="0" y="0"/>
            <a:ext cx="914400" cy="1295400"/>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5" name="Text Box 11"/>
          <p:cNvSpPr txBox="1">
            <a:spLocks noChangeArrowheads="1"/>
          </p:cNvSpPr>
          <p:nvPr/>
        </p:nvSpPr>
        <p:spPr bwMode="auto">
          <a:xfrm>
            <a:off x="9321800" y="6324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200">
                <a:solidFill>
                  <a:srgbClr val="003399"/>
                </a:solidFill>
              </a:rPr>
              <a:t>University of Illinois </a:t>
            </a:r>
            <a:br>
              <a:rPr lang="en-US" altLang="en-US" sz="1200">
                <a:solidFill>
                  <a:srgbClr val="003399"/>
                </a:solidFill>
              </a:rPr>
            </a:br>
            <a:r>
              <a:rPr lang="en-US" altLang="en-US" sz="1200">
                <a:solidFill>
                  <a:srgbClr val="003399"/>
                </a:solidFill>
              </a:rPr>
              <a:t>at Springfield</a:t>
            </a:r>
          </a:p>
        </p:txBody>
      </p:sp>
      <p:pic>
        <p:nvPicPr>
          <p:cNvPr id="1036" name="Picture 12"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55401" y="6138863"/>
            <a:ext cx="512233" cy="57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33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ox(out)">
                                      <p:cBhvr>
                                        <p:cTn id="7" dur="10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ox(out)">
                                      <p:cBhvr>
                                        <p:cTn id="12" dur="10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box(out)">
                                      <p:cBhvr>
                                        <p:cTn id="17" dur="1000"/>
                                        <p:tgtEl>
                                          <p:spTgt spid="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 lvl="2">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 lvl="3">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Lst>
      </p:bldP>
    </p:bldLst>
  </p:timing>
  <p:txStyles>
    <p:titleStyle>
      <a:lvl1pPr algn="ctr" rtl="0" eaLnBrk="1" fontAlgn="base" hangingPunct="1">
        <a:spcBef>
          <a:spcPct val="0"/>
        </a:spcBef>
        <a:spcAft>
          <a:spcPct val="0"/>
        </a:spcAft>
        <a:defRPr sz="3200" b="1" kern="1200">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Tahoma" panose="020B0604030504040204" pitchFamily="34" charset="0"/>
        </a:defRPr>
      </a:lvl2pPr>
      <a:lvl3pPr algn="ctr" rtl="0" eaLnBrk="1" fontAlgn="base" hangingPunct="1">
        <a:spcBef>
          <a:spcPct val="0"/>
        </a:spcBef>
        <a:spcAft>
          <a:spcPct val="0"/>
        </a:spcAft>
        <a:defRPr sz="3200" b="1">
          <a:solidFill>
            <a:schemeClr val="tx2"/>
          </a:solidFill>
          <a:latin typeface="Tahoma" panose="020B0604030504040204" pitchFamily="34" charset="0"/>
        </a:defRPr>
      </a:lvl3pPr>
      <a:lvl4pPr algn="ctr" rtl="0" eaLnBrk="1" fontAlgn="base" hangingPunct="1">
        <a:spcBef>
          <a:spcPct val="0"/>
        </a:spcBef>
        <a:spcAft>
          <a:spcPct val="0"/>
        </a:spcAft>
        <a:defRPr sz="3200" b="1">
          <a:solidFill>
            <a:schemeClr val="tx2"/>
          </a:solidFill>
          <a:latin typeface="Tahoma" panose="020B0604030504040204" pitchFamily="34" charset="0"/>
        </a:defRPr>
      </a:lvl4pPr>
      <a:lvl5pPr algn="ctr" rtl="0" eaLnBrk="1" fontAlgn="base" hangingPunct="1">
        <a:spcBef>
          <a:spcPct val="0"/>
        </a:spcBef>
        <a:spcAft>
          <a:spcPct val="0"/>
        </a:spcAft>
        <a:defRPr sz="3200" b="1">
          <a:solidFill>
            <a:schemeClr val="tx2"/>
          </a:solidFill>
          <a:latin typeface="Tahoma" panose="020B0604030504040204" pitchFamily="34" charset="0"/>
        </a:defRPr>
      </a:lvl5pPr>
      <a:lvl6pPr marL="457200" algn="ctr" rtl="0" eaLnBrk="1" fontAlgn="base" hangingPunct="1">
        <a:spcBef>
          <a:spcPct val="0"/>
        </a:spcBef>
        <a:spcAft>
          <a:spcPct val="0"/>
        </a:spcAft>
        <a:defRPr sz="3200" b="1">
          <a:solidFill>
            <a:schemeClr val="tx2"/>
          </a:solidFill>
          <a:latin typeface="Tahoma" panose="020B0604030504040204" pitchFamily="34" charset="0"/>
        </a:defRPr>
      </a:lvl6pPr>
      <a:lvl7pPr marL="914400" algn="ctr" rtl="0" eaLnBrk="1" fontAlgn="base" hangingPunct="1">
        <a:spcBef>
          <a:spcPct val="0"/>
        </a:spcBef>
        <a:spcAft>
          <a:spcPct val="0"/>
        </a:spcAft>
        <a:defRPr sz="3200" b="1">
          <a:solidFill>
            <a:schemeClr val="tx2"/>
          </a:solidFill>
          <a:latin typeface="Tahoma" panose="020B0604030504040204" pitchFamily="34" charset="0"/>
        </a:defRPr>
      </a:lvl7pPr>
      <a:lvl8pPr marL="1371600" algn="ctr" rtl="0" eaLnBrk="1" fontAlgn="base" hangingPunct="1">
        <a:spcBef>
          <a:spcPct val="0"/>
        </a:spcBef>
        <a:spcAft>
          <a:spcPct val="0"/>
        </a:spcAft>
        <a:defRPr sz="3200" b="1">
          <a:solidFill>
            <a:schemeClr val="tx2"/>
          </a:solidFill>
          <a:latin typeface="Tahoma" panose="020B0604030504040204" pitchFamily="34" charset="0"/>
        </a:defRPr>
      </a:lvl8pPr>
      <a:lvl9pPr marL="1828800" algn="ctr" rtl="0" eaLnBrk="1" fontAlgn="base" hangingPunct="1">
        <a:spcBef>
          <a:spcPct val="0"/>
        </a:spcBef>
        <a:spcAft>
          <a:spcPct val="0"/>
        </a:spcAft>
        <a:defRPr sz="3200" b="1">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accent2"/>
        </a:buClr>
        <a:buSzPct val="85000"/>
        <a:buFont typeface="Webdings" panose="05030102010509060703" pitchFamily="18" charset="2"/>
        <a:buChar char="="/>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SzPct val="90000"/>
        <a:buFont typeface="Webdings" panose="05030102010509060703" pitchFamily="18" charset="2"/>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3: </a:t>
            </a:r>
            <a:r>
              <a:rPr lang="en-US" dirty="0" smtClean="0"/>
              <a:t/>
            </a:r>
            <a:br>
              <a:rPr lang="en-US" dirty="0" smtClean="0"/>
            </a:br>
            <a:r>
              <a:rPr lang="en-US" dirty="0" smtClean="0"/>
              <a:t>Document Database</a:t>
            </a:r>
            <a:endParaRPr lang="en-US" dirty="0"/>
          </a:p>
        </p:txBody>
      </p:sp>
      <p:sp>
        <p:nvSpPr>
          <p:cNvPr id="3" name="Subtitle 2"/>
          <p:cNvSpPr>
            <a:spLocks noGrp="1"/>
          </p:cNvSpPr>
          <p:nvPr>
            <p:ph type="subTitle" idx="1"/>
          </p:nvPr>
        </p:nvSpPr>
        <p:spPr>
          <a:xfrm>
            <a:off x="1828800" y="3429000"/>
            <a:ext cx="8534400" cy="1295400"/>
          </a:xfrm>
        </p:spPr>
        <p:txBody>
          <a:bodyPr/>
          <a:lstStyle/>
          <a:p>
            <a:r>
              <a:rPr lang="en-US" dirty="0" smtClean="0"/>
              <a:t>Text </a:t>
            </a:r>
            <a:r>
              <a:rPr lang="en-US" dirty="0" smtClean="0"/>
              <a:t>chapters 6, 7, </a:t>
            </a:r>
            <a:r>
              <a:rPr lang="en-US" dirty="0" smtClean="0"/>
              <a:t>&amp; </a:t>
            </a:r>
            <a:r>
              <a:rPr lang="en-US" dirty="0" smtClean="0"/>
              <a:t>8</a:t>
            </a:r>
            <a:endParaRPr lang="en-US" dirty="0"/>
          </a:p>
        </p:txBody>
      </p:sp>
    </p:spTree>
    <p:extLst>
      <p:ext uri="{BB962C8B-B14F-4D97-AF65-F5344CB8AC3E}">
        <p14:creationId xmlns:p14="http://schemas.microsoft.com/office/powerpoint/2010/main" val="597045567"/>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COLLECTION</a:t>
            </a:r>
            <a:endParaRPr lang="en-US" dirty="0"/>
          </a:p>
        </p:txBody>
      </p:sp>
      <p:sp>
        <p:nvSpPr>
          <p:cNvPr id="4" name="Content Placeholder 3"/>
          <p:cNvSpPr>
            <a:spLocks noGrp="1"/>
          </p:cNvSpPr>
          <p:nvPr>
            <p:ph idx="1"/>
          </p:nvPr>
        </p:nvSpPr>
        <p:spPr>
          <a:xfrm>
            <a:off x="1320800" y="1548244"/>
            <a:ext cx="10261600" cy="4577919"/>
          </a:xfrm>
        </p:spPr>
        <p:txBody>
          <a:bodyPr/>
          <a:lstStyle/>
          <a:p>
            <a:pPr lvl="0"/>
            <a:r>
              <a:rPr lang="en-US" dirty="0" smtClean="0"/>
              <a:t>Collection</a:t>
            </a:r>
            <a:r>
              <a:rPr lang="en-US" dirty="0"/>
              <a:t>: A group of documents, frequently with similar structures. </a:t>
            </a:r>
            <a:endParaRPr lang="en-US" dirty="0" smtClean="0"/>
          </a:p>
          <a:p>
            <a:pPr lvl="1"/>
            <a:r>
              <a:rPr lang="en-US" dirty="0" smtClean="0"/>
              <a:t>Collections </a:t>
            </a:r>
            <a:r>
              <a:rPr lang="en-US" dirty="0"/>
              <a:t>enable developers to efficiently operate on groups of related documents. </a:t>
            </a:r>
            <a:endParaRPr lang="en-US" dirty="0" smtClean="0"/>
          </a:p>
          <a:p>
            <a:pPr lvl="1"/>
            <a:r>
              <a:rPr lang="en-US" dirty="0" smtClean="0"/>
              <a:t>Collections </a:t>
            </a:r>
            <a:r>
              <a:rPr lang="en-US" dirty="0"/>
              <a:t>support additional data structures, such as indexes, that make such operations more efficient</a:t>
            </a:r>
            <a:r>
              <a:rPr lang="en-US" dirty="0" smtClean="0"/>
              <a:t>.</a:t>
            </a:r>
            <a:endParaRPr lang="en-US" dirty="0"/>
          </a:p>
        </p:txBody>
      </p:sp>
    </p:spTree>
    <p:extLst>
      <p:ext uri="{BB962C8B-B14F-4D97-AF65-F5344CB8AC3E}">
        <p14:creationId xmlns:p14="http://schemas.microsoft.com/office/powerpoint/2010/main" val="2446697815"/>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a:t>
            </a:r>
            <a:br>
              <a:rPr lang="en-US" dirty="0" smtClean="0"/>
            </a:br>
            <a:r>
              <a:rPr lang="en-US" dirty="0" smtClean="0"/>
              <a:t>EMBEDDED DOCUMENT</a:t>
            </a:r>
            <a:endParaRPr lang="en-US" dirty="0"/>
          </a:p>
        </p:txBody>
      </p:sp>
      <p:sp>
        <p:nvSpPr>
          <p:cNvPr id="4" name="Content Placeholder 3"/>
          <p:cNvSpPr>
            <a:spLocks noGrp="1"/>
          </p:cNvSpPr>
          <p:nvPr>
            <p:ph idx="1"/>
          </p:nvPr>
        </p:nvSpPr>
        <p:spPr>
          <a:xfrm>
            <a:off x="1320800" y="1517072"/>
            <a:ext cx="10261600" cy="4609091"/>
          </a:xfrm>
        </p:spPr>
        <p:txBody>
          <a:bodyPr/>
          <a:lstStyle/>
          <a:p>
            <a:pPr lvl="0"/>
            <a:r>
              <a:rPr lang="en-US" dirty="0" smtClean="0"/>
              <a:t>Embedded </a:t>
            </a:r>
            <a:r>
              <a:rPr lang="en-US" dirty="0"/>
              <a:t>document: A document within a document. </a:t>
            </a:r>
            <a:endParaRPr lang="en-US" dirty="0" smtClean="0"/>
          </a:p>
          <a:p>
            <a:pPr lvl="1"/>
            <a:r>
              <a:rPr lang="en-US" dirty="0" smtClean="0"/>
              <a:t>This </a:t>
            </a:r>
            <a:r>
              <a:rPr lang="en-US" dirty="0"/>
              <a:t>is used to avoid the need to perform joins. </a:t>
            </a:r>
            <a:endParaRPr lang="en-US" dirty="0" smtClean="0"/>
          </a:p>
          <a:p>
            <a:pPr lvl="1"/>
            <a:r>
              <a:rPr lang="en-US" dirty="0" smtClean="0"/>
              <a:t>An </a:t>
            </a:r>
            <a:r>
              <a:rPr lang="en-US" dirty="0"/>
              <a:t>example of an embedded document is an order item document in an order document. </a:t>
            </a:r>
            <a:endParaRPr lang="en-US" dirty="0" smtClean="0"/>
          </a:p>
          <a:p>
            <a:pPr lvl="0"/>
            <a:r>
              <a:rPr lang="en-US" dirty="0" smtClean="0"/>
              <a:t>Embedded </a:t>
            </a:r>
            <a:r>
              <a:rPr lang="en-US" dirty="0"/>
              <a:t>documents are one method for modeling one-to-many relations in document databases</a:t>
            </a:r>
            <a:r>
              <a:rPr lang="en-US" dirty="0" smtClean="0"/>
              <a:t>.</a:t>
            </a:r>
            <a:endParaRPr lang="en-US" dirty="0"/>
          </a:p>
        </p:txBody>
      </p:sp>
    </p:spTree>
    <p:extLst>
      <p:ext uri="{BB962C8B-B14F-4D97-AF65-F5344CB8AC3E}">
        <p14:creationId xmlns:p14="http://schemas.microsoft.com/office/powerpoint/2010/main" val="208588720"/>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SCHEMALESS</a:t>
            </a:r>
            <a:endParaRPr lang="en-US" dirty="0"/>
          </a:p>
        </p:txBody>
      </p:sp>
      <p:sp>
        <p:nvSpPr>
          <p:cNvPr id="4" name="Content Placeholder 3"/>
          <p:cNvSpPr>
            <a:spLocks noGrp="1"/>
          </p:cNvSpPr>
          <p:nvPr>
            <p:ph idx="1"/>
          </p:nvPr>
        </p:nvSpPr>
        <p:spPr>
          <a:xfrm>
            <a:off x="1320800" y="1174174"/>
            <a:ext cx="10261600" cy="4951990"/>
          </a:xfrm>
        </p:spPr>
        <p:txBody>
          <a:bodyPr/>
          <a:lstStyle/>
          <a:p>
            <a:pPr lvl="0"/>
            <a:r>
              <a:rPr lang="en-US" dirty="0" smtClean="0"/>
              <a:t>Schemaless</a:t>
            </a:r>
            <a:r>
              <a:rPr lang="en-US" dirty="0"/>
              <a:t>: This refers to the fact that there is no need to define an explicit and relatively fixed structure to the data model. </a:t>
            </a:r>
            <a:endParaRPr lang="en-US" dirty="0" smtClean="0"/>
          </a:p>
          <a:p>
            <a:pPr lvl="1"/>
            <a:r>
              <a:rPr lang="en-US" dirty="0" smtClean="0"/>
              <a:t>Schemaless </a:t>
            </a:r>
            <a:r>
              <a:rPr lang="en-US" dirty="0"/>
              <a:t>models are easy to work with from a developer's perspective because they can simply add attributes as needed. </a:t>
            </a:r>
            <a:endParaRPr lang="en-US" dirty="0" smtClean="0"/>
          </a:p>
          <a:p>
            <a:pPr lvl="1"/>
            <a:r>
              <a:rPr lang="en-US" dirty="0" smtClean="0"/>
              <a:t>This </a:t>
            </a:r>
            <a:r>
              <a:rPr lang="en-US" dirty="0"/>
              <a:t>makes it more difficult to manage in large projects. </a:t>
            </a:r>
          </a:p>
          <a:p>
            <a:pPr lvl="0"/>
            <a:r>
              <a:rPr lang="en-US" dirty="0"/>
              <a:t>Polymorphic schema: A document database is polymorphic because the documents that exist in collections can have many different forms. </a:t>
            </a:r>
          </a:p>
        </p:txBody>
      </p:sp>
    </p:spTree>
    <p:extLst>
      <p:ext uri="{BB962C8B-B14F-4D97-AF65-F5344CB8AC3E}">
        <p14:creationId xmlns:p14="http://schemas.microsoft.com/office/powerpoint/2010/main" val="444197699"/>
      </p:ext>
    </p:extLst>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PARTITIONING</a:t>
            </a:r>
            <a:endParaRPr lang="en-US" dirty="0"/>
          </a:p>
        </p:txBody>
      </p:sp>
      <p:sp>
        <p:nvSpPr>
          <p:cNvPr id="4" name="Content Placeholder 3"/>
          <p:cNvSpPr>
            <a:spLocks noGrp="1"/>
          </p:cNvSpPr>
          <p:nvPr>
            <p:ph idx="1"/>
          </p:nvPr>
        </p:nvSpPr>
        <p:spPr>
          <a:xfrm>
            <a:off x="1320800" y="1485900"/>
            <a:ext cx="10261600" cy="4640264"/>
          </a:xfrm>
        </p:spPr>
        <p:txBody>
          <a:bodyPr/>
          <a:lstStyle/>
          <a:p>
            <a:pPr lvl="0"/>
            <a:r>
              <a:rPr lang="en-US" dirty="0" smtClean="0"/>
              <a:t>Partitioning</a:t>
            </a:r>
            <a:r>
              <a:rPr lang="en-US" dirty="0"/>
              <a:t>: The process of splitting a document database and distributing different parts of the database to different servers. </a:t>
            </a:r>
            <a:endParaRPr lang="en-US" dirty="0" smtClean="0"/>
          </a:p>
          <a:p>
            <a:pPr lvl="0"/>
            <a:r>
              <a:rPr lang="en-US" dirty="0" smtClean="0"/>
              <a:t>Two </a:t>
            </a:r>
            <a:r>
              <a:rPr lang="en-US" dirty="0"/>
              <a:t>common types of partitioning </a:t>
            </a:r>
            <a:r>
              <a:rPr lang="en-US" dirty="0" smtClean="0"/>
              <a:t>are: </a:t>
            </a:r>
          </a:p>
          <a:p>
            <a:pPr lvl="1"/>
            <a:r>
              <a:rPr lang="en-US" dirty="0" smtClean="0"/>
              <a:t>vertical </a:t>
            </a:r>
            <a:r>
              <a:rPr lang="en-US" dirty="0"/>
              <a:t>partitioning </a:t>
            </a:r>
            <a:endParaRPr lang="en-US" dirty="0" smtClean="0"/>
          </a:p>
          <a:p>
            <a:pPr lvl="1"/>
            <a:r>
              <a:rPr lang="en-US" dirty="0" smtClean="0"/>
              <a:t>horizontal </a:t>
            </a:r>
            <a:r>
              <a:rPr lang="en-US" dirty="0"/>
              <a:t>partitioning</a:t>
            </a:r>
            <a:r>
              <a:rPr lang="en-US" dirty="0" smtClean="0"/>
              <a:t>.</a:t>
            </a:r>
            <a:endParaRPr lang="en-US" dirty="0"/>
          </a:p>
        </p:txBody>
      </p:sp>
    </p:spTree>
    <p:extLst>
      <p:ext uri="{BB962C8B-B14F-4D97-AF65-F5344CB8AC3E}">
        <p14:creationId xmlns:p14="http://schemas.microsoft.com/office/powerpoint/2010/main" val="1835804046"/>
      </p:ext>
    </p:extLst>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a:t>
            </a:r>
            <a:br>
              <a:rPr lang="en-US" dirty="0" smtClean="0"/>
            </a:br>
            <a:r>
              <a:rPr lang="en-US" dirty="0" smtClean="0"/>
              <a:t>VERTICAL PARTITIONING</a:t>
            </a:r>
            <a:endParaRPr lang="en-US" dirty="0"/>
          </a:p>
        </p:txBody>
      </p:sp>
      <p:sp>
        <p:nvSpPr>
          <p:cNvPr id="4" name="Content Placeholder 3"/>
          <p:cNvSpPr>
            <a:spLocks noGrp="1"/>
          </p:cNvSpPr>
          <p:nvPr>
            <p:ph idx="1"/>
          </p:nvPr>
        </p:nvSpPr>
        <p:spPr>
          <a:xfrm>
            <a:off x="1320800" y="1631372"/>
            <a:ext cx="10261600" cy="4494791"/>
          </a:xfrm>
        </p:spPr>
        <p:txBody>
          <a:bodyPr/>
          <a:lstStyle/>
          <a:p>
            <a:pPr lvl="0"/>
            <a:r>
              <a:rPr lang="en-US" dirty="0" smtClean="0"/>
              <a:t>Vertical </a:t>
            </a:r>
            <a:r>
              <a:rPr lang="en-US" dirty="0"/>
              <a:t>partitioning: A technique for improving database performance by separating columns of a relational table into multiple separate tables. </a:t>
            </a:r>
            <a:endParaRPr lang="en-US" dirty="0" smtClean="0"/>
          </a:p>
          <a:p>
            <a:pPr lvl="0"/>
            <a:r>
              <a:rPr lang="en-US" dirty="0" smtClean="0"/>
              <a:t>This </a:t>
            </a:r>
            <a:r>
              <a:rPr lang="en-US" dirty="0"/>
              <a:t>is used when the database has some columns that are frequently accessed and others that are not. </a:t>
            </a:r>
            <a:endParaRPr lang="en-US" dirty="0" smtClean="0"/>
          </a:p>
          <a:p>
            <a:pPr lvl="0"/>
            <a:r>
              <a:rPr lang="en-US" dirty="0" smtClean="0"/>
              <a:t>Vertical </a:t>
            </a:r>
            <a:r>
              <a:rPr lang="en-US" dirty="0"/>
              <a:t>partitioning is more frequently used with relational database management systems than with document management systems</a:t>
            </a:r>
            <a:r>
              <a:rPr lang="en-US" dirty="0" smtClean="0"/>
              <a:t>.</a:t>
            </a:r>
            <a:endParaRPr lang="en-US" dirty="0"/>
          </a:p>
        </p:txBody>
      </p:sp>
    </p:spTree>
    <p:extLst>
      <p:ext uri="{BB962C8B-B14F-4D97-AF65-F5344CB8AC3E}">
        <p14:creationId xmlns:p14="http://schemas.microsoft.com/office/powerpoint/2010/main" val="3402643347"/>
      </p:ext>
    </p:extLst>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8418" y="160338"/>
            <a:ext cx="10363200" cy="764453"/>
          </a:xfrm>
        </p:spPr>
        <p:txBody>
          <a:bodyPr/>
          <a:lstStyle/>
          <a:p>
            <a:r>
              <a:rPr lang="en-US" dirty="0" smtClean="0"/>
              <a:t>Document Database Terminology: </a:t>
            </a:r>
            <a:br>
              <a:rPr lang="en-US" dirty="0" smtClean="0"/>
            </a:br>
            <a:r>
              <a:rPr lang="en-US" dirty="0" smtClean="0"/>
              <a:t>HORIZONTAL PARTITIONING</a:t>
            </a:r>
            <a:endParaRPr lang="en-US" dirty="0"/>
          </a:p>
        </p:txBody>
      </p:sp>
      <p:sp>
        <p:nvSpPr>
          <p:cNvPr id="4" name="Content Placeholder 3"/>
          <p:cNvSpPr>
            <a:spLocks noGrp="1"/>
          </p:cNvSpPr>
          <p:nvPr>
            <p:ph idx="1"/>
          </p:nvPr>
        </p:nvSpPr>
        <p:spPr>
          <a:xfrm>
            <a:off x="1320800" y="1205345"/>
            <a:ext cx="10261600" cy="5153891"/>
          </a:xfrm>
        </p:spPr>
        <p:txBody>
          <a:bodyPr/>
          <a:lstStyle/>
          <a:p>
            <a:pPr lvl="0"/>
            <a:r>
              <a:rPr lang="en-US" dirty="0" smtClean="0"/>
              <a:t>Horizontal </a:t>
            </a:r>
            <a:r>
              <a:rPr lang="en-US" dirty="0"/>
              <a:t>partitioning: A technique of dividing a database by documents in a document database or by rows in a relational database. </a:t>
            </a:r>
            <a:endParaRPr lang="en-US" dirty="0" smtClean="0"/>
          </a:p>
          <a:p>
            <a:pPr lvl="1"/>
            <a:r>
              <a:rPr lang="en-US" dirty="0" smtClean="0"/>
              <a:t>These </a:t>
            </a:r>
            <a:r>
              <a:rPr lang="en-US" dirty="0"/>
              <a:t>parts of the database, known as shards, are stored on separate servers. </a:t>
            </a:r>
            <a:endParaRPr lang="en-US" dirty="0" smtClean="0"/>
          </a:p>
          <a:p>
            <a:pPr lvl="1"/>
            <a:r>
              <a:rPr lang="en-US" dirty="0" smtClean="0"/>
              <a:t>A </a:t>
            </a:r>
            <a:r>
              <a:rPr lang="en-US" dirty="0"/>
              <a:t>single shard may be stored on multiple servers when a database is configured to replicate data</a:t>
            </a:r>
            <a:r>
              <a:rPr lang="en-US" dirty="0" smtClean="0"/>
              <a:t>.</a:t>
            </a:r>
          </a:p>
          <a:p>
            <a:r>
              <a:rPr lang="en-US" dirty="0"/>
              <a:t>Shard key: One or more keys or fields that exist in all documents in a collection that is used to separate documents. </a:t>
            </a:r>
            <a:endParaRPr lang="en-US" dirty="0" smtClean="0"/>
          </a:p>
          <a:p>
            <a:pPr lvl="1"/>
            <a:r>
              <a:rPr lang="en-US" dirty="0" smtClean="0"/>
              <a:t>A </a:t>
            </a:r>
            <a:r>
              <a:rPr lang="en-US" dirty="0"/>
              <a:t>shard key could be virtually any atomic field in a document.</a:t>
            </a:r>
          </a:p>
          <a:p>
            <a:pPr lvl="0"/>
            <a:endParaRPr lang="en-US" dirty="0"/>
          </a:p>
        </p:txBody>
      </p:sp>
    </p:spTree>
    <p:extLst>
      <p:ext uri="{BB962C8B-B14F-4D97-AF65-F5344CB8AC3E}">
        <p14:creationId xmlns:p14="http://schemas.microsoft.com/office/powerpoint/2010/main" val="1327010328"/>
      </p:ext>
    </p:extLst>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PARTITIONING</a:t>
            </a:r>
            <a:endParaRPr lang="en-US" dirty="0"/>
          </a:p>
        </p:txBody>
      </p:sp>
      <p:sp>
        <p:nvSpPr>
          <p:cNvPr id="4" name="Content Placeholder 3"/>
          <p:cNvSpPr>
            <a:spLocks noGrp="1"/>
          </p:cNvSpPr>
          <p:nvPr>
            <p:ph idx="1"/>
          </p:nvPr>
        </p:nvSpPr>
        <p:spPr>
          <a:xfrm>
            <a:off x="1268846" y="1496290"/>
            <a:ext cx="10261600" cy="4629873"/>
          </a:xfrm>
        </p:spPr>
        <p:txBody>
          <a:bodyPr/>
          <a:lstStyle/>
          <a:p>
            <a:pPr lvl="0"/>
            <a:r>
              <a:rPr lang="en-US" dirty="0" smtClean="0"/>
              <a:t>Range </a:t>
            </a:r>
            <a:r>
              <a:rPr lang="en-US" dirty="0"/>
              <a:t>partition: A technique that uses an ordered set of values for shard keys, such as dates and numbers</a:t>
            </a:r>
            <a:r>
              <a:rPr lang="en-US" dirty="0" smtClean="0"/>
              <a:t>.</a:t>
            </a:r>
          </a:p>
          <a:p>
            <a:pPr marL="0" lvl="0" indent="0">
              <a:buNone/>
            </a:pPr>
            <a:endParaRPr lang="en-US" dirty="0"/>
          </a:p>
          <a:p>
            <a:pPr lvl="0"/>
            <a:r>
              <a:rPr lang="en-US" dirty="0"/>
              <a:t>Hash partition: A hash partition uses a hash function to determine where to place a document. </a:t>
            </a:r>
            <a:endParaRPr lang="en-US" dirty="0" smtClean="0"/>
          </a:p>
          <a:p>
            <a:pPr marL="0" lvl="0" indent="0">
              <a:buNone/>
            </a:pPr>
            <a:endParaRPr lang="en-US" dirty="0"/>
          </a:p>
          <a:p>
            <a:pPr lvl="0"/>
            <a:r>
              <a:rPr lang="en-US" dirty="0"/>
              <a:t>List partition: List-based partitioning uses a set of values to determine where to place data</a:t>
            </a:r>
            <a:r>
              <a:rPr lang="en-US" dirty="0" smtClean="0"/>
              <a:t>.</a:t>
            </a:r>
            <a:endParaRPr lang="en-US" dirty="0"/>
          </a:p>
        </p:txBody>
      </p:sp>
    </p:spTree>
    <p:extLst>
      <p:ext uri="{BB962C8B-B14F-4D97-AF65-F5344CB8AC3E}">
        <p14:creationId xmlns:p14="http://schemas.microsoft.com/office/powerpoint/2010/main" val="895645462"/>
      </p:ext>
    </p:extLst>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535853"/>
          </a:xfrm>
        </p:spPr>
        <p:txBody>
          <a:bodyPr/>
          <a:lstStyle/>
          <a:p>
            <a:r>
              <a:rPr lang="en-US" dirty="0" smtClean="0"/>
              <a:t>Document Database Terminology</a:t>
            </a:r>
            <a:endParaRPr lang="en-US" dirty="0"/>
          </a:p>
        </p:txBody>
      </p:sp>
      <p:sp>
        <p:nvSpPr>
          <p:cNvPr id="4" name="Content Placeholder 3"/>
          <p:cNvSpPr>
            <a:spLocks noGrp="1"/>
          </p:cNvSpPr>
          <p:nvPr>
            <p:ph idx="1"/>
          </p:nvPr>
        </p:nvSpPr>
        <p:spPr>
          <a:xfrm>
            <a:off x="1320800" y="987137"/>
            <a:ext cx="10261600" cy="5351318"/>
          </a:xfrm>
        </p:spPr>
        <p:txBody>
          <a:bodyPr>
            <a:normAutofit fontScale="92500" lnSpcReduction="10000"/>
          </a:bodyPr>
          <a:lstStyle/>
          <a:p>
            <a:pPr lvl="0"/>
            <a:r>
              <a:rPr lang="en-US" dirty="0" smtClean="0"/>
              <a:t>Normalization</a:t>
            </a:r>
            <a:r>
              <a:rPr lang="en-US" dirty="0"/>
              <a:t>: Database normalization is the process of organizing data into tables in such a way as to reduce the potential for data anomalies. </a:t>
            </a:r>
            <a:endParaRPr lang="en-US" dirty="0" smtClean="0"/>
          </a:p>
          <a:p>
            <a:pPr lvl="1"/>
            <a:r>
              <a:rPr lang="en-US" dirty="0" smtClean="0"/>
              <a:t>An </a:t>
            </a:r>
            <a:r>
              <a:rPr lang="en-US" dirty="0"/>
              <a:t>anomaly is an inconsistency in the data</a:t>
            </a:r>
            <a:r>
              <a:rPr lang="en-US" dirty="0" smtClean="0"/>
              <a:t>.</a:t>
            </a:r>
          </a:p>
          <a:p>
            <a:pPr marL="457200" lvl="1" indent="0">
              <a:buNone/>
            </a:pPr>
            <a:r>
              <a:rPr lang="en-US" dirty="0" smtClean="0"/>
              <a:t> </a:t>
            </a:r>
            <a:endParaRPr lang="en-US" dirty="0"/>
          </a:p>
          <a:p>
            <a:pPr lvl="0"/>
            <a:r>
              <a:rPr lang="en-US" dirty="0" err="1"/>
              <a:t>Denormalization</a:t>
            </a:r>
            <a:r>
              <a:rPr lang="en-US" dirty="0"/>
              <a:t>: A technique that undoes normalization; specifically, it introduces redundant data</a:t>
            </a:r>
            <a:r>
              <a:rPr lang="en-US" dirty="0" smtClean="0"/>
              <a:t>.</a:t>
            </a:r>
          </a:p>
          <a:p>
            <a:pPr marL="0" lvl="0" indent="0">
              <a:buNone/>
            </a:pPr>
            <a:endParaRPr lang="en-US" dirty="0"/>
          </a:p>
          <a:p>
            <a:pPr lvl="0"/>
            <a:r>
              <a:rPr lang="en-US" dirty="0"/>
              <a:t>Query processor: The query processor is an important part of a database management system. It takes as input queries and data about the documents and collections in the database and produces a sequence of operations that retrieve the selected data</a:t>
            </a:r>
            <a:r>
              <a:rPr lang="en-US" dirty="0" smtClean="0"/>
              <a:t>.</a:t>
            </a:r>
            <a:endParaRPr lang="en-US" dirty="0"/>
          </a:p>
        </p:txBody>
      </p:sp>
    </p:spTree>
    <p:extLst>
      <p:ext uri="{BB962C8B-B14F-4D97-AF65-F5344CB8AC3E}">
        <p14:creationId xmlns:p14="http://schemas.microsoft.com/office/powerpoint/2010/main" val="1332073053"/>
      </p:ext>
    </p:extLst>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431944"/>
          </a:xfrm>
        </p:spPr>
        <p:txBody>
          <a:bodyPr/>
          <a:lstStyle/>
          <a:p>
            <a:r>
              <a:rPr lang="en-US" dirty="0" smtClean="0"/>
              <a:t>Document Database Model Design</a:t>
            </a:r>
            <a:endParaRPr lang="en-US" dirty="0"/>
          </a:p>
        </p:txBody>
      </p:sp>
      <p:sp>
        <p:nvSpPr>
          <p:cNvPr id="4" name="Content Placeholder 3"/>
          <p:cNvSpPr>
            <a:spLocks noGrp="1"/>
          </p:cNvSpPr>
          <p:nvPr>
            <p:ph idx="1"/>
          </p:nvPr>
        </p:nvSpPr>
        <p:spPr>
          <a:xfrm>
            <a:off x="1320800" y="893619"/>
            <a:ext cx="10261600" cy="5403272"/>
          </a:xfrm>
        </p:spPr>
        <p:txBody>
          <a:bodyPr>
            <a:normAutofit lnSpcReduction="10000"/>
          </a:bodyPr>
          <a:lstStyle/>
          <a:p>
            <a:r>
              <a:rPr lang="en-US" dirty="0" smtClean="0"/>
              <a:t>Relational </a:t>
            </a:r>
            <a:r>
              <a:rPr lang="en-US" dirty="0"/>
              <a:t>database designers start with rules of normalizations. </a:t>
            </a:r>
            <a:endParaRPr lang="en-US" dirty="0" smtClean="0"/>
          </a:p>
          <a:p>
            <a:r>
              <a:rPr lang="en-US" dirty="0" smtClean="0"/>
              <a:t>Document </a:t>
            </a:r>
            <a:r>
              <a:rPr lang="en-US" dirty="0"/>
              <a:t>database modelers depend more on heuristics, or rules of thumb, when designing databases. </a:t>
            </a:r>
            <a:endParaRPr lang="en-US" dirty="0" smtClean="0"/>
          </a:p>
          <a:p>
            <a:r>
              <a:rPr lang="en-US" dirty="0" smtClean="0"/>
              <a:t>The </a:t>
            </a:r>
            <a:r>
              <a:rPr lang="en-US" dirty="0"/>
              <a:t>rules are not formal, logical rules like normalization rules. One of the most important heuristics is to start with how users will query the document database. </a:t>
            </a:r>
            <a:endParaRPr lang="en-US" dirty="0" smtClean="0"/>
          </a:p>
          <a:p>
            <a:r>
              <a:rPr lang="en-US" dirty="0" smtClean="0"/>
              <a:t>One </a:t>
            </a:r>
            <a:r>
              <a:rPr lang="en-US" dirty="0"/>
              <a:t>of the goals of document data modeling is minimizing the number of read or write operations that must be performed when executing those queries. </a:t>
            </a:r>
            <a:endParaRPr lang="en-US" dirty="0" smtClean="0"/>
          </a:p>
          <a:p>
            <a:pPr lvl="1"/>
            <a:r>
              <a:rPr lang="en-US" dirty="0" smtClean="0"/>
              <a:t>This </a:t>
            </a:r>
            <a:r>
              <a:rPr lang="en-US" dirty="0"/>
              <a:t>goal is balanced by another goal of not having more duplication than needed. This is a balancing act</a:t>
            </a:r>
            <a:r>
              <a:rPr lang="en-US" dirty="0" smtClean="0"/>
              <a:t>.</a:t>
            </a:r>
            <a:endParaRPr lang="en-US" dirty="0"/>
          </a:p>
        </p:txBody>
      </p:sp>
    </p:spTree>
    <p:extLst>
      <p:ext uri="{BB962C8B-B14F-4D97-AF65-F5344CB8AC3E}">
        <p14:creationId xmlns:p14="http://schemas.microsoft.com/office/powerpoint/2010/main" val="189456552"/>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Model Design</a:t>
            </a:r>
            <a:endParaRPr lang="en-US" dirty="0"/>
          </a:p>
        </p:txBody>
      </p:sp>
      <p:sp>
        <p:nvSpPr>
          <p:cNvPr id="4" name="Content Placeholder 3"/>
          <p:cNvSpPr>
            <a:spLocks noGrp="1"/>
          </p:cNvSpPr>
          <p:nvPr>
            <p:ph idx="1"/>
          </p:nvPr>
        </p:nvSpPr>
        <p:spPr>
          <a:xfrm>
            <a:off x="1320800" y="1433944"/>
            <a:ext cx="10261600" cy="4692219"/>
          </a:xfrm>
        </p:spPr>
        <p:txBody>
          <a:bodyPr/>
          <a:lstStyle/>
          <a:p>
            <a:r>
              <a:rPr lang="en-US" dirty="0" smtClean="0"/>
              <a:t>In </a:t>
            </a:r>
            <a:r>
              <a:rPr lang="en-US" dirty="0"/>
              <a:t>relational data model design, one-to-many and many-to-many relations are modeled using multiple tables. </a:t>
            </a:r>
            <a:endParaRPr lang="en-US" dirty="0" smtClean="0"/>
          </a:p>
          <a:p>
            <a:pPr lvl="1"/>
            <a:r>
              <a:rPr lang="en-US" dirty="0" smtClean="0"/>
              <a:t>Queries </a:t>
            </a:r>
            <a:r>
              <a:rPr lang="en-US" dirty="0"/>
              <a:t>on these tables require joins. </a:t>
            </a:r>
            <a:endParaRPr lang="en-US" dirty="0" smtClean="0"/>
          </a:p>
          <a:p>
            <a:r>
              <a:rPr lang="en-US" dirty="0" smtClean="0"/>
              <a:t>In </a:t>
            </a:r>
            <a:r>
              <a:rPr lang="en-US" dirty="0"/>
              <a:t>document data modeling, one tries to minimize joins. </a:t>
            </a:r>
            <a:endParaRPr lang="en-US" dirty="0" smtClean="0"/>
          </a:p>
          <a:p>
            <a:pPr lvl="1"/>
            <a:r>
              <a:rPr lang="en-US" dirty="0" smtClean="0"/>
              <a:t>This </a:t>
            </a:r>
            <a:r>
              <a:rPr lang="en-US" dirty="0"/>
              <a:t>is </a:t>
            </a:r>
            <a:r>
              <a:rPr lang="en-US" dirty="0" smtClean="0"/>
              <a:t>typically </a:t>
            </a:r>
            <a:r>
              <a:rPr lang="en-US" dirty="0"/>
              <a:t>done by embedding documents within other documents. </a:t>
            </a:r>
            <a:endParaRPr lang="en-US" dirty="0" smtClean="0"/>
          </a:p>
          <a:p>
            <a:pPr lvl="1"/>
            <a:r>
              <a:rPr lang="en-US" dirty="0" smtClean="0"/>
              <a:t>Embedded </a:t>
            </a:r>
            <a:r>
              <a:rPr lang="en-US" dirty="0"/>
              <a:t>documents are a common way of </a:t>
            </a:r>
            <a:r>
              <a:rPr lang="en-US" dirty="0" err="1"/>
              <a:t>denormalizing</a:t>
            </a:r>
            <a:r>
              <a:rPr lang="en-US" dirty="0"/>
              <a:t> data</a:t>
            </a:r>
            <a:r>
              <a:rPr lang="en-US" dirty="0" smtClean="0"/>
              <a:t>.</a:t>
            </a:r>
            <a:endParaRPr lang="en-US" dirty="0"/>
          </a:p>
        </p:txBody>
      </p:sp>
    </p:spTree>
    <p:extLst>
      <p:ext uri="{BB962C8B-B14F-4D97-AF65-F5344CB8AC3E}">
        <p14:creationId xmlns:p14="http://schemas.microsoft.com/office/powerpoint/2010/main" val="1068432557"/>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473507"/>
          </a:xfrm>
        </p:spPr>
        <p:txBody>
          <a:bodyPr/>
          <a:lstStyle/>
          <a:p>
            <a:r>
              <a:rPr lang="en-US" dirty="0" smtClean="0"/>
              <a:t>Document Database</a:t>
            </a:r>
            <a:endParaRPr lang="en-US" dirty="0"/>
          </a:p>
        </p:txBody>
      </p:sp>
      <p:sp>
        <p:nvSpPr>
          <p:cNvPr id="4" name="Content Placeholder 3"/>
          <p:cNvSpPr>
            <a:spLocks noGrp="1"/>
          </p:cNvSpPr>
          <p:nvPr>
            <p:ph idx="1"/>
          </p:nvPr>
        </p:nvSpPr>
        <p:spPr>
          <a:xfrm>
            <a:off x="1320800" y="810491"/>
            <a:ext cx="10261600" cy="5315673"/>
          </a:xfrm>
        </p:spPr>
        <p:txBody>
          <a:bodyPr>
            <a:normAutofit fontScale="92500"/>
          </a:bodyPr>
          <a:lstStyle/>
          <a:p>
            <a:r>
              <a:rPr lang="en-US" dirty="0"/>
              <a:t>In the context of document databases, documents are sets of key-value pairs. </a:t>
            </a:r>
            <a:endParaRPr lang="en-US" dirty="0" smtClean="0"/>
          </a:p>
          <a:p>
            <a:pPr lvl="1"/>
            <a:r>
              <a:rPr lang="en-US" dirty="0" smtClean="0"/>
              <a:t>In our text, </a:t>
            </a:r>
            <a:r>
              <a:rPr lang="en-US" dirty="0"/>
              <a:t>documents are represented using JSON notation. </a:t>
            </a:r>
            <a:endParaRPr lang="en-US" dirty="0" smtClean="0"/>
          </a:p>
          <a:p>
            <a:r>
              <a:rPr lang="en-US" dirty="0" smtClean="0"/>
              <a:t>Here </a:t>
            </a:r>
            <a:r>
              <a:rPr lang="en-US" dirty="0"/>
              <a:t>are some core points about JSON:</a:t>
            </a:r>
          </a:p>
          <a:p>
            <a:pPr lvl="1"/>
            <a:r>
              <a:rPr lang="en-US" dirty="0"/>
              <a:t>Data is organized in key-value pairs, similar to key-value databases. </a:t>
            </a:r>
          </a:p>
          <a:p>
            <a:pPr lvl="1"/>
            <a:r>
              <a:rPr lang="en-US" dirty="0"/>
              <a:t>Documents consist of name-value pairs separated by commas. Documents start with a { and end with a }. </a:t>
            </a:r>
          </a:p>
          <a:p>
            <a:pPr lvl="1"/>
            <a:r>
              <a:rPr lang="en-US" dirty="0"/>
              <a:t>Names are strings, such as “</a:t>
            </a:r>
            <a:r>
              <a:rPr lang="en-US" dirty="0" err="1"/>
              <a:t>customer_id</a:t>
            </a:r>
            <a:r>
              <a:rPr lang="en-US" dirty="0"/>
              <a:t>” and “address”. </a:t>
            </a:r>
            <a:endParaRPr lang="en-US" dirty="0" smtClean="0"/>
          </a:p>
          <a:p>
            <a:pPr lvl="1"/>
            <a:r>
              <a:rPr lang="en-US" dirty="0" smtClean="0"/>
              <a:t>Values </a:t>
            </a:r>
            <a:r>
              <a:rPr lang="en-US" dirty="0"/>
              <a:t>can be numbers, strings, Booleans (true or false), arrays, objects, or the NULL value. </a:t>
            </a:r>
          </a:p>
          <a:p>
            <a:pPr lvl="2"/>
            <a:r>
              <a:rPr lang="en-US" dirty="0"/>
              <a:t>The values of arrays are listed within square brackets; that is, [ and ]. </a:t>
            </a:r>
          </a:p>
          <a:p>
            <a:pPr lvl="2"/>
            <a:r>
              <a:rPr lang="en-US" dirty="0"/>
              <a:t>Values of objects are listed as key-value pairs within curly brackets; that is, { and </a:t>
            </a:r>
            <a:r>
              <a:rPr lang="en-US" dirty="0" smtClean="0"/>
              <a:t>}.</a:t>
            </a:r>
            <a:endParaRPr lang="en-US" dirty="0"/>
          </a:p>
        </p:txBody>
      </p:sp>
    </p:spTree>
    <p:extLst>
      <p:ext uri="{BB962C8B-B14F-4D97-AF65-F5344CB8AC3E}">
        <p14:creationId xmlns:p14="http://schemas.microsoft.com/office/powerpoint/2010/main" val="1091637996"/>
      </p:ext>
    </p:extLst>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Model Design: JOINS</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The </a:t>
            </a:r>
            <a:r>
              <a:rPr lang="en-US" dirty="0"/>
              <a:t>three main ways of performing joins are to </a:t>
            </a:r>
            <a:r>
              <a:rPr lang="en-US" dirty="0" smtClean="0"/>
              <a:t>use:</a:t>
            </a:r>
          </a:p>
          <a:p>
            <a:pPr lvl="1"/>
            <a:r>
              <a:rPr lang="en-US" dirty="0" smtClean="0"/>
              <a:t>nested </a:t>
            </a:r>
            <a:r>
              <a:rPr lang="en-US" dirty="0"/>
              <a:t>loops, </a:t>
            </a:r>
            <a:endParaRPr lang="en-US" dirty="0" smtClean="0"/>
          </a:p>
          <a:p>
            <a:pPr lvl="1"/>
            <a:r>
              <a:rPr lang="en-US" dirty="0" smtClean="0"/>
              <a:t>sort </a:t>
            </a:r>
            <a:r>
              <a:rPr lang="en-US" dirty="0"/>
              <a:t>merge, </a:t>
            </a:r>
            <a:endParaRPr lang="en-US" dirty="0" smtClean="0"/>
          </a:p>
          <a:p>
            <a:pPr lvl="1"/>
            <a:r>
              <a:rPr lang="en-US" dirty="0" smtClean="0"/>
              <a:t>hash </a:t>
            </a:r>
            <a:r>
              <a:rPr lang="en-US" dirty="0"/>
              <a:t>joins. </a:t>
            </a:r>
            <a:endParaRPr lang="en-US" dirty="0" smtClean="0"/>
          </a:p>
          <a:p>
            <a:r>
              <a:rPr lang="en-US" dirty="0" smtClean="0"/>
              <a:t>Nested </a:t>
            </a:r>
            <a:r>
              <a:rPr lang="en-US" dirty="0"/>
              <a:t>loops work well when both tables are small. </a:t>
            </a:r>
            <a:endParaRPr lang="en-US" dirty="0" smtClean="0"/>
          </a:p>
          <a:p>
            <a:r>
              <a:rPr lang="en-US" dirty="0" smtClean="0"/>
              <a:t>Sort </a:t>
            </a:r>
            <a:r>
              <a:rPr lang="en-US" dirty="0"/>
              <a:t>merges work well with large tables that must be ordered. </a:t>
            </a:r>
            <a:endParaRPr lang="en-US" dirty="0" smtClean="0"/>
          </a:p>
          <a:p>
            <a:r>
              <a:rPr lang="en-US" dirty="0" smtClean="0"/>
              <a:t>Hash </a:t>
            </a:r>
            <a:r>
              <a:rPr lang="en-US" dirty="0"/>
              <a:t>joins work well when selecting a small subset of rows from large tables</a:t>
            </a:r>
            <a:r>
              <a:rPr lang="en-US" dirty="0" smtClean="0"/>
              <a:t>.</a:t>
            </a:r>
            <a:endParaRPr lang="en-US" dirty="0"/>
          </a:p>
        </p:txBody>
      </p:sp>
    </p:spTree>
    <p:extLst>
      <p:ext uri="{BB962C8B-B14F-4D97-AF65-F5344CB8AC3E}">
        <p14:creationId xmlns:p14="http://schemas.microsoft.com/office/powerpoint/2010/main" val="244794780"/>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Model Design</a:t>
            </a:r>
            <a:endParaRPr lang="en-US" dirty="0"/>
          </a:p>
        </p:txBody>
      </p:sp>
      <p:sp>
        <p:nvSpPr>
          <p:cNvPr id="4" name="Content Placeholder 3"/>
          <p:cNvSpPr>
            <a:spLocks noGrp="1"/>
          </p:cNvSpPr>
          <p:nvPr>
            <p:ph idx="1"/>
          </p:nvPr>
        </p:nvSpPr>
        <p:spPr>
          <a:xfrm>
            <a:off x="1320800" y="1517072"/>
            <a:ext cx="10261600" cy="4609091"/>
          </a:xfrm>
        </p:spPr>
        <p:txBody>
          <a:bodyPr/>
          <a:lstStyle/>
          <a:p>
            <a:r>
              <a:rPr lang="en-US" dirty="0" smtClean="0"/>
              <a:t>Use </a:t>
            </a:r>
            <a:r>
              <a:rPr lang="en-US" dirty="0"/>
              <a:t>queries as a guide to help strike the right balance of normalization and </a:t>
            </a:r>
            <a:r>
              <a:rPr lang="en-US" dirty="0" err="1"/>
              <a:t>denormalization</a:t>
            </a:r>
            <a:r>
              <a:rPr lang="en-US" dirty="0"/>
              <a:t>. </a:t>
            </a:r>
            <a:endParaRPr lang="en-US" dirty="0" smtClean="0"/>
          </a:p>
          <a:p>
            <a:r>
              <a:rPr lang="en-US" dirty="0" smtClean="0"/>
              <a:t> Too </a:t>
            </a:r>
            <a:r>
              <a:rPr lang="en-US" dirty="0"/>
              <a:t>much of either can adversely affect performance</a:t>
            </a:r>
            <a:r>
              <a:rPr lang="en-US" dirty="0" smtClean="0"/>
              <a:t>.</a:t>
            </a:r>
          </a:p>
          <a:p>
            <a:pPr lvl="1"/>
            <a:r>
              <a:rPr lang="en-US" dirty="0" smtClean="0"/>
              <a:t>Too </a:t>
            </a:r>
            <a:r>
              <a:rPr lang="en-US" dirty="0"/>
              <a:t>much normalization leads to queries requiring joins</a:t>
            </a:r>
            <a:r>
              <a:rPr lang="en-US" dirty="0" smtClean="0"/>
              <a:t>.</a:t>
            </a:r>
          </a:p>
          <a:p>
            <a:pPr lvl="1"/>
            <a:r>
              <a:rPr lang="en-US" dirty="0" smtClean="0"/>
              <a:t>Too </a:t>
            </a:r>
            <a:r>
              <a:rPr lang="en-US" dirty="0"/>
              <a:t>much </a:t>
            </a:r>
            <a:r>
              <a:rPr lang="en-US" dirty="0" err="1"/>
              <a:t>denormalization</a:t>
            </a:r>
            <a:r>
              <a:rPr lang="en-US" dirty="0"/>
              <a:t> leads to large documents that will likely lead to unnecessary data read from persistent storage and other adverse effects</a:t>
            </a:r>
            <a:r>
              <a:rPr lang="en-US" dirty="0" smtClean="0"/>
              <a:t>.</a:t>
            </a:r>
            <a:endParaRPr lang="en-US" dirty="0"/>
          </a:p>
        </p:txBody>
      </p:sp>
    </p:spTree>
    <p:extLst>
      <p:ext uri="{BB962C8B-B14F-4D97-AF65-F5344CB8AC3E}">
        <p14:creationId xmlns:p14="http://schemas.microsoft.com/office/powerpoint/2010/main" val="2578366351"/>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Model Design</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Document </a:t>
            </a:r>
            <a:r>
              <a:rPr lang="en-US" dirty="0"/>
              <a:t>data modelers also need to plan for growth in documents. </a:t>
            </a:r>
            <a:endParaRPr lang="en-US" dirty="0" smtClean="0"/>
          </a:p>
          <a:p>
            <a:r>
              <a:rPr lang="en-US" dirty="0" err="1" smtClean="0"/>
              <a:t>Preallocating</a:t>
            </a:r>
            <a:r>
              <a:rPr lang="en-US" dirty="0" smtClean="0"/>
              <a:t> </a:t>
            </a:r>
            <a:r>
              <a:rPr lang="en-US" dirty="0"/>
              <a:t>space for anticipated growth can help avoid performance problems in the future</a:t>
            </a:r>
            <a:r>
              <a:rPr lang="en-US" dirty="0" smtClean="0"/>
              <a:t>.</a:t>
            </a:r>
          </a:p>
          <a:p>
            <a:pPr lvl="1"/>
            <a:r>
              <a:rPr lang="en-US" dirty="0" smtClean="0"/>
              <a:t>If </a:t>
            </a:r>
            <a:r>
              <a:rPr lang="en-US" dirty="0"/>
              <a:t>a document outgrows its allocated space, it will need to be copied to another location in storage, introducing a delay in finishing an update operation</a:t>
            </a:r>
            <a:r>
              <a:rPr lang="en-US" dirty="0" smtClean="0"/>
              <a:t>.</a:t>
            </a:r>
            <a:endParaRPr lang="en-US" dirty="0"/>
          </a:p>
        </p:txBody>
      </p:sp>
    </p:spTree>
    <p:extLst>
      <p:ext uri="{BB962C8B-B14F-4D97-AF65-F5344CB8AC3E}">
        <p14:creationId xmlns:p14="http://schemas.microsoft.com/office/powerpoint/2010/main" val="3794259748"/>
      </p:ext>
    </p:extLst>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Model Design</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Use </a:t>
            </a:r>
            <a:r>
              <a:rPr lang="en-US" dirty="0"/>
              <a:t>indexes as needed to improve read operations but consider the cost of maintaining indexes. </a:t>
            </a:r>
            <a:endParaRPr lang="en-US" dirty="0" smtClean="0"/>
          </a:p>
          <a:p>
            <a:pPr lvl="1"/>
            <a:r>
              <a:rPr lang="en-US" dirty="0" smtClean="0"/>
              <a:t>Each </a:t>
            </a:r>
            <a:r>
              <a:rPr lang="en-US" dirty="0"/>
              <a:t>time an indexed attribute is inserted, updated, or deleted the corresponding index must be updated. </a:t>
            </a:r>
            <a:endParaRPr lang="en-US" dirty="0" smtClean="0"/>
          </a:p>
          <a:p>
            <a:pPr lvl="2"/>
            <a:r>
              <a:rPr lang="en-US" dirty="0" smtClean="0"/>
              <a:t>This </a:t>
            </a:r>
            <a:r>
              <a:rPr lang="en-US" dirty="0"/>
              <a:t>introduces additional work for the write operation.</a:t>
            </a:r>
          </a:p>
          <a:p>
            <a:r>
              <a:rPr lang="en-US" dirty="0"/>
              <a:t>Hierarchies can be modeled with parent-child, child-parent references</a:t>
            </a:r>
            <a:r>
              <a:rPr lang="en-US" dirty="0" smtClean="0"/>
              <a:t>.</a:t>
            </a:r>
          </a:p>
          <a:p>
            <a:pPr lvl="1"/>
            <a:r>
              <a:rPr lang="en-US" dirty="0" smtClean="0"/>
              <a:t> </a:t>
            </a:r>
            <a:r>
              <a:rPr lang="en-US" dirty="0"/>
              <a:t>Alternatively, one could include a list of all ancestors. This is called a materialized path</a:t>
            </a:r>
            <a:r>
              <a:rPr lang="en-US" dirty="0" smtClean="0"/>
              <a:t>.</a:t>
            </a:r>
            <a:endParaRPr lang="en-US" dirty="0"/>
          </a:p>
        </p:txBody>
      </p:sp>
    </p:spTree>
    <p:extLst>
      <p:ext uri="{BB962C8B-B14F-4D97-AF65-F5344CB8AC3E}">
        <p14:creationId xmlns:p14="http://schemas.microsoft.com/office/powerpoint/2010/main" val="2490473488"/>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a:t>
            </a:r>
            <a:endParaRPr lang="en-US" dirty="0"/>
          </a:p>
        </p:txBody>
      </p:sp>
      <p:sp>
        <p:nvSpPr>
          <p:cNvPr id="4" name="Content Placeholder 3"/>
          <p:cNvSpPr>
            <a:spLocks noGrp="1"/>
          </p:cNvSpPr>
          <p:nvPr>
            <p:ph idx="1"/>
          </p:nvPr>
        </p:nvSpPr>
        <p:spPr>
          <a:xfrm>
            <a:off x="1320800" y="1672936"/>
            <a:ext cx="10261600" cy="4453228"/>
          </a:xfrm>
        </p:spPr>
        <p:txBody>
          <a:bodyPr/>
          <a:lstStyle/>
          <a:p>
            <a:r>
              <a:rPr lang="en-US" dirty="0" smtClean="0"/>
              <a:t>An </a:t>
            </a:r>
            <a:r>
              <a:rPr lang="en-US" dirty="0"/>
              <a:t>advantage of documents over key-value databases is that related attributes are managed within a single object</a:t>
            </a:r>
            <a:r>
              <a:rPr lang="en-US" dirty="0" smtClean="0"/>
              <a:t>.</a:t>
            </a:r>
          </a:p>
          <a:p>
            <a:pPr marL="0" indent="0">
              <a:buNone/>
            </a:pPr>
            <a:endParaRPr lang="en-US" dirty="0" smtClean="0"/>
          </a:p>
          <a:p>
            <a:r>
              <a:rPr lang="en-US" dirty="0" smtClean="0"/>
              <a:t> </a:t>
            </a:r>
            <a:r>
              <a:rPr lang="en-US" dirty="0"/>
              <a:t>This enables database developers to more easily implement common requirements, such as returning all attributes of an entity based on a filter applied to one of the attributes</a:t>
            </a:r>
            <a:r>
              <a:rPr lang="en-US" dirty="0" smtClean="0"/>
              <a:t>.</a:t>
            </a:r>
            <a:endParaRPr lang="en-US" dirty="0"/>
          </a:p>
        </p:txBody>
      </p:sp>
    </p:spTree>
    <p:extLst>
      <p:ext uri="{BB962C8B-B14F-4D97-AF65-F5344CB8AC3E}">
        <p14:creationId xmlns:p14="http://schemas.microsoft.com/office/powerpoint/2010/main" val="2490410474"/>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Documents </a:t>
            </a:r>
            <a:r>
              <a:rPr lang="en-US" dirty="0"/>
              <a:t>are roughly analogous to rows in relational tables. </a:t>
            </a:r>
            <a:endParaRPr lang="en-US" dirty="0" smtClean="0"/>
          </a:p>
          <a:p>
            <a:r>
              <a:rPr lang="en-US" dirty="0" smtClean="0"/>
              <a:t>Collections</a:t>
            </a:r>
            <a:r>
              <a:rPr lang="en-US" dirty="0"/>
              <a:t>, or groups of documents, are roughly equivalent to tables in relational databases. </a:t>
            </a:r>
            <a:endParaRPr lang="en-US" dirty="0" smtClean="0"/>
          </a:p>
          <a:p>
            <a:pPr lvl="1"/>
            <a:r>
              <a:rPr lang="en-US" dirty="0" smtClean="0"/>
              <a:t>Documents </a:t>
            </a:r>
            <a:r>
              <a:rPr lang="en-US" dirty="0"/>
              <a:t>in the same collection do not need to have identical structures, but they should share some common structures. </a:t>
            </a:r>
            <a:endParaRPr lang="en-US" dirty="0" smtClean="0"/>
          </a:p>
          <a:p>
            <a:r>
              <a:rPr lang="en-US" dirty="0" smtClean="0"/>
              <a:t>This </a:t>
            </a:r>
            <a:r>
              <a:rPr lang="en-US" dirty="0"/>
              <a:t>is a significant difference between document and relational databases. </a:t>
            </a:r>
            <a:endParaRPr lang="en-US" dirty="0" smtClean="0"/>
          </a:p>
          <a:p>
            <a:pPr lvl="1"/>
            <a:r>
              <a:rPr lang="en-US" dirty="0" smtClean="0"/>
              <a:t>Document </a:t>
            </a:r>
            <a:r>
              <a:rPr lang="en-US" dirty="0"/>
              <a:t>databases are considered </a:t>
            </a:r>
            <a:r>
              <a:rPr lang="en-US" dirty="0" err="1"/>
              <a:t>schemaless</a:t>
            </a:r>
            <a:r>
              <a:rPr lang="en-US" dirty="0"/>
              <a:t> because of this feature</a:t>
            </a:r>
            <a:r>
              <a:rPr lang="en-US" dirty="0" smtClean="0"/>
              <a:t>.</a:t>
            </a:r>
            <a:endParaRPr lang="en-US" dirty="0"/>
          </a:p>
        </p:txBody>
      </p:sp>
    </p:spTree>
    <p:extLst>
      <p:ext uri="{BB962C8B-B14F-4D97-AF65-F5344CB8AC3E}">
        <p14:creationId xmlns:p14="http://schemas.microsoft.com/office/powerpoint/2010/main" val="861360087"/>
      </p:ext>
    </p:extLst>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Documents and Collections</a:t>
            </a:r>
            <a:endParaRPr lang="en-US" dirty="0"/>
          </a:p>
        </p:txBody>
      </p:sp>
      <p:sp>
        <p:nvSpPr>
          <p:cNvPr id="4" name="Content Placeholder 3"/>
          <p:cNvSpPr>
            <a:spLocks noGrp="1"/>
          </p:cNvSpPr>
          <p:nvPr>
            <p:ph idx="1"/>
          </p:nvPr>
        </p:nvSpPr>
        <p:spPr>
          <a:xfrm>
            <a:off x="1320800" y="1174174"/>
            <a:ext cx="10261600" cy="4951990"/>
          </a:xfrm>
        </p:spPr>
        <p:txBody>
          <a:bodyPr>
            <a:normAutofit lnSpcReduction="10000"/>
          </a:bodyPr>
          <a:lstStyle/>
          <a:p>
            <a:pPr marL="0" indent="0">
              <a:buNone/>
            </a:pPr>
            <a:r>
              <a:rPr lang="en-US" dirty="0" smtClean="0"/>
              <a:t>Here </a:t>
            </a:r>
            <a:r>
              <a:rPr lang="en-US" dirty="0"/>
              <a:t>are tips for designing documents and collections:</a:t>
            </a:r>
          </a:p>
          <a:p>
            <a:pPr lvl="0"/>
            <a:r>
              <a:rPr lang="en-US" dirty="0"/>
              <a:t>Avoid highly abstract entity types. They can lead to frequent filtering to find specific types of data. </a:t>
            </a:r>
            <a:endParaRPr lang="en-US" dirty="0" smtClean="0"/>
          </a:p>
          <a:p>
            <a:pPr lvl="1"/>
            <a:r>
              <a:rPr lang="en-US" dirty="0" smtClean="0"/>
              <a:t>Instead</a:t>
            </a:r>
            <a:r>
              <a:rPr lang="en-US" dirty="0"/>
              <a:t>, use collections for more specific entity types.</a:t>
            </a:r>
          </a:p>
          <a:p>
            <a:pPr lvl="0"/>
            <a:r>
              <a:rPr lang="en-US" dirty="0"/>
              <a:t>Watch for separate functions for manipulating different document types. </a:t>
            </a:r>
            <a:endParaRPr lang="en-US" dirty="0" smtClean="0"/>
          </a:p>
          <a:p>
            <a:pPr lvl="1"/>
            <a:r>
              <a:rPr lang="en-US" dirty="0" smtClean="0"/>
              <a:t>The </a:t>
            </a:r>
            <a:r>
              <a:rPr lang="en-US" dirty="0"/>
              <a:t>application code that manipulates a collection should have substantial amounts of code that applies to all documents and some amount of code that accommodates specialized fields in some documents.</a:t>
            </a:r>
          </a:p>
          <a:p>
            <a:pPr lvl="0"/>
            <a:r>
              <a:rPr lang="en-US" dirty="0"/>
              <a:t>Use document subtypes when entities are frequently aggregated or share substantial code</a:t>
            </a:r>
            <a:r>
              <a:rPr lang="en-US" dirty="0" smtClean="0"/>
              <a:t>.</a:t>
            </a:r>
            <a:endParaRPr lang="en-US" dirty="0"/>
          </a:p>
        </p:txBody>
      </p:sp>
    </p:spTree>
    <p:extLst>
      <p:ext uri="{BB962C8B-B14F-4D97-AF65-F5344CB8AC3E}">
        <p14:creationId xmlns:p14="http://schemas.microsoft.com/office/powerpoint/2010/main" val="2359045362"/>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Documents and Collections</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In </a:t>
            </a:r>
            <a:r>
              <a:rPr lang="en-US" dirty="0"/>
              <a:t>general, avoid overly abstract document types. </a:t>
            </a:r>
            <a:endParaRPr lang="en-US" dirty="0" smtClean="0"/>
          </a:p>
          <a:p>
            <a:pPr lvl="1"/>
            <a:r>
              <a:rPr lang="en-US" dirty="0" smtClean="0"/>
              <a:t>If </a:t>
            </a:r>
            <a:r>
              <a:rPr lang="en-US" dirty="0"/>
              <a:t>you find yourself writing separate code to process different document subtypes, you should consider separating the types into different collections. </a:t>
            </a:r>
            <a:endParaRPr lang="en-US" dirty="0" smtClean="0"/>
          </a:p>
          <a:p>
            <a:pPr lvl="1"/>
            <a:r>
              <a:rPr lang="en-US" dirty="0" smtClean="0"/>
              <a:t>Poor </a:t>
            </a:r>
            <a:r>
              <a:rPr lang="en-US" dirty="0"/>
              <a:t>collection design can adversely affect performance and slow your application. </a:t>
            </a:r>
            <a:endParaRPr lang="en-US" dirty="0" smtClean="0"/>
          </a:p>
          <a:p>
            <a:pPr lvl="2"/>
            <a:r>
              <a:rPr lang="en-US" dirty="0" smtClean="0"/>
              <a:t>There </a:t>
            </a:r>
            <a:r>
              <a:rPr lang="en-US" dirty="0"/>
              <a:t>are cases where it makes sense to group somewhat dissimilar objects (for example, small kitchen appliances and books) if they are treated similarly (for example, they are all products) in your application</a:t>
            </a:r>
            <a:r>
              <a:rPr lang="en-US" dirty="0" smtClean="0"/>
              <a:t>.</a:t>
            </a:r>
            <a:endParaRPr lang="en-US" dirty="0"/>
          </a:p>
        </p:txBody>
      </p:sp>
    </p:spTree>
    <p:extLst>
      <p:ext uri="{BB962C8B-B14F-4D97-AF65-F5344CB8AC3E}">
        <p14:creationId xmlns:p14="http://schemas.microsoft.com/office/powerpoint/2010/main" val="1925410567"/>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Operations</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The </a:t>
            </a:r>
            <a:r>
              <a:rPr lang="en-US" dirty="0"/>
              <a:t>basic operations on document databases are the same as other types of databases and include </a:t>
            </a:r>
            <a:endParaRPr lang="en-US" dirty="0" smtClean="0"/>
          </a:p>
          <a:p>
            <a:pPr lvl="1"/>
            <a:r>
              <a:rPr lang="en-US" dirty="0" smtClean="0"/>
              <a:t>inserting</a:t>
            </a:r>
            <a:r>
              <a:rPr lang="en-US" dirty="0"/>
              <a:t>, </a:t>
            </a:r>
            <a:endParaRPr lang="en-US" dirty="0" smtClean="0"/>
          </a:p>
          <a:p>
            <a:pPr lvl="1"/>
            <a:r>
              <a:rPr lang="en-US" dirty="0" smtClean="0"/>
              <a:t>deleting</a:t>
            </a:r>
            <a:r>
              <a:rPr lang="en-US" dirty="0"/>
              <a:t>, </a:t>
            </a:r>
            <a:endParaRPr lang="en-US" dirty="0" smtClean="0"/>
          </a:p>
          <a:p>
            <a:pPr lvl="1"/>
            <a:r>
              <a:rPr lang="en-US" dirty="0" smtClean="0"/>
              <a:t>updating</a:t>
            </a:r>
            <a:r>
              <a:rPr lang="en-US" dirty="0"/>
              <a:t>, </a:t>
            </a:r>
            <a:endParaRPr lang="en-US" dirty="0" smtClean="0"/>
          </a:p>
          <a:p>
            <a:pPr lvl="1"/>
            <a:r>
              <a:rPr lang="en-US" dirty="0" smtClean="0"/>
              <a:t>retrieving</a:t>
            </a:r>
            <a:r>
              <a:rPr lang="en-US" dirty="0"/>
              <a:t>. </a:t>
            </a:r>
            <a:endParaRPr lang="en-US" dirty="0" smtClean="0"/>
          </a:p>
          <a:p>
            <a:r>
              <a:rPr lang="en-US" dirty="0" smtClean="0"/>
              <a:t>No </a:t>
            </a:r>
            <a:r>
              <a:rPr lang="en-US" dirty="0"/>
              <a:t>standard data manipulation language, such as SQL, is used across document databases to perform these operations</a:t>
            </a:r>
            <a:r>
              <a:rPr lang="en-US" dirty="0" smtClean="0"/>
              <a:t>.</a:t>
            </a:r>
            <a:endParaRPr lang="en-US" dirty="0"/>
          </a:p>
        </p:txBody>
      </p:sp>
    </p:spTree>
    <p:extLst>
      <p:ext uri="{BB962C8B-B14F-4D97-AF65-F5344CB8AC3E}">
        <p14:creationId xmlns:p14="http://schemas.microsoft.com/office/powerpoint/2010/main" val="3017869923"/>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Design</a:t>
            </a:r>
            <a:endParaRPr lang="en-US" dirty="0"/>
          </a:p>
        </p:txBody>
      </p:sp>
      <p:sp>
        <p:nvSpPr>
          <p:cNvPr id="4" name="Content Placeholder 3"/>
          <p:cNvSpPr>
            <a:spLocks noGrp="1"/>
          </p:cNvSpPr>
          <p:nvPr>
            <p:ph idx="1"/>
          </p:nvPr>
        </p:nvSpPr>
        <p:spPr>
          <a:xfrm>
            <a:off x="1320800" y="1174174"/>
            <a:ext cx="10261600" cy="4951990"/>
          </a:xfrm>
        </p:spPr>
        <p:txBody>
          <a:bodyPr/>
          <a:lstStyle/>
          <a:p>
            <a:r>
              <a:rPr lang="en-US" dirty="0" smtClean="0"/>
              <a:t>Relational </a:t>
            </a:r>
            <a:r>
              <a:rPr lang="en-US" dirty="0"/>
              <a:t>database design is based on rules of normalization. There are no such formalisms for document database design. </a:t>
            </a:r>
            <a:endParaRPr lang="en-US" dirty="0" smtClean="0"/>
          </a:p>
          <a:p>
            <a:pPr lvl="1"/>
            <a:r>
              <a:rPr lang="en-US" dirty="0" smtClean="0"/>
              <a:t>There </a:t>
            </a:r>
            <a:r>
              <a:rPr lang="en-US" dirty="0"/>
              <a:t>are many cases where there is no single “correct” </a:t>
            </a:r>
            <a:r>
              <a:rPr lang="en-US" dirty="0" smtClean="0"/>
              <a:t>model.</a:t>
            </a:r>
          </a:p>
          <a:p>
            <a:pPr lvl="1"/>
            <a:r>
              <a:rPr lang="en-US" dirty="0" smtClean="0"/>
              <a:t>Designers </a:t>
            </a:r>
            <a:r>
              <a:rPr lang="en-US" dirty="0"/>
              <a:t>should make choices based on how the document database will be queried and updated. </a:t>
            </a:r>
          </a:p>
          <a:p>
            <a:endParaRPr lang="en-US" dirty="0"/>
          </a:p>
        </p:txBody>
      </p:sp>
    </p:spTree>
    <p:extLst>
      <p:ext uri="{BB962C8B-B14F-4D97-AF65-F5344CB8AC3E}">
        <p14:creationId xmlns:p14="http://schemas.microsoft.com/office/powerpoint/2010/main" val="1764007373"/>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Database Terminology: DOCUMENT</a:t>
            </a:r>
            <a:endParaRPr lang="en-US" dirty="0"/>
          </a:p>
        </p:txBody>
      </p:sp>
      <p:sp>
        <p:nvSpPr>
          <p:cNvPr id="4" name="Content Placeholder 3"/>
          <p:cNvSpPr>
            <a:spLocks noGrp="1"/>
          </p:cNvSpPr>
          <p:nvPr>
            <p:ph idx="1"/>
          </p:nvPr>
        </p:nvSpPr>
        <p:spPr>
          <a:xfrm>
            <a:off x="1320800" y="1859972"/>
            <a:ext cx="10261600" cy="4266191"/>
          </a:xfrm>
        </p:spPr>
        <p:txBody>
          <a:bodyPr/>
          <a:lstStyle/>
          <a:p>
            <a:pPr lvl="0"/>
            <a:r>
              <a:rPr lang="en-US" dirty="0" smtClean="0"/>
              <a:t>Document</a:t>
            </a:r>
            <a:r>
              <a:rPr lang="en-US" dirty="0"/>
              <a:t>: A group of ordered key-value pairs. </a:t>
            </a:r>
            <a:endParaRPr lang="en-US" dirty="0" smtClean="0"/>
          </a:p>
          <a:p>
            <a:pPr lvl="1"/>
            <a:r>
              <a:rPr lang="en-US" dirty="0" smtClean="0"/>
              <a:t>In </a:t>
            </a:r>
            <a:r>
              <a:rPr lang="en-US" dirty="0"/>
              <a:t>some cases, the order of key-value pairs matters in determining the identity of a document. </a:t>
            </a:r>
            <a:endParaRPr lang="en-US" dirty="0" smtClean="0"/>
          </a:p>
          <a:p>
            <a:pPr lvl="0"/>
            <a:r>
              <a:rPr lang="en-US" dirty="0" smtClean="0"/>
              <a:t>The </a:t>
            </a:r>
            <a:r>
              <a:rPr lang="en-US" dirty="0"/>
              <a:t>same key values in different orders would constitute different documents. </a:t>
            </a:r>
            <a:endParaRPr lang="en-US" dirty="0" smtClean="0"/>
          </a:p>
          <a:p>
            <a:pPr lvl="0"/>
            <a:r>
              <a:rPr lang="en-US" dirty="0" smtClean="0"/>
              <a:t>Keys </a:t>
            </a:r>
            <a:r>
              <a:rPr lang="en-US" dirty="0"/>
              <a:t>are generally strings while values can be a variety of data types</a:t>
            </a:r>
            <a:r>
              <a:rPr lang="en-US" dirty="0" smtClean="0"/>
              <a:t>.</a:t>
            </a:r>
            <a:endParaRPr lang="en-US" dirty="0"/>
          </a:p>
        </p:txBody>
      </p:sp>
    </p:spTree>
    <p:extLst>
      <p:ext uri="{BB962C8B-B14F-4D97-AF65-F5344CB8AC3E}">
        <p14:creationId xmlns:p14="http://schemas.microsoft.com/office/powerpoint/2010/main" val="1409142525"/>
      </p:ext>
    </p:extLst>
  </p:cSld>
  <p:clrMapOvr>
    <a:masterClrMapping/>
  </p:clrMapOvr>
  <p:transition spd="med">
    <p:zoom/>
  </p:transition>
</p:sld>
</file>

<file path=ppt/theme/theme1.xml><?xml version="1.0" encoding="utf-8"?>
<a:theme xmlns:a="http://schemas.openxmlformats.org/drawingml/2006/main" name="UIS">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UIS" id="{4A3B0E4C-0DAE-40D1-B249-83140478A800}" vid="{7DD3D2F6-9B53-4998-94A2-74DE31A623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UIS</Template>
  <TotalTime>371</TotalTime>
  <Words>1571</Words>
  <Application>Microsoft Office PowerPoint</Application>
  <PresentationFormat>Custom</PresentationFormat>
  <Paragraphs>127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UIS</vt:lpstr>
      <vt:lpstr>Module 3:  Document Database</vt:lpstr>
      <vt:lpstr>Document Database</vt:lpstr>
      <vt:lpstr>Document Database</vt:lpstr>
      <vt:lpstr>Document Database</vt:lpstr>
      <vt:lpstr>Designing Documents and Collections</vt:lpstr>
      <vt:lpstr>Designing Documents and Collections</vt:lpstr>
      <vt:lpstr>Document Database Operations</vt:lpstr>
      <vt:lpstr>Document Database Design</vt:lpstr>
      <vt:lpstr>Document Database Terminology: DOCUMENT</vt:lpstr>
      <vt:lpstr>Document Database Terminology: COLLECTION</vt:lpstr>
      <vt:lpstr>Document Database Terminology:  EMBEDDED DOCUMENT</vt:lpstr>
      <vt:lpstr>Document Database Terminology: SCHEMALESS</vt:lpstr>
      <vt:lpstr>Document Database Terminology: PARTITIONING</vt:lpstr>
      <vt:lpstr>Document Database Terminology:  VERTICAL PARTITIONING</vt:lpstr>
      <vt:lpstr>Document Database Terminology:  HORIZONTAL PARTITIONING</vt:lpstr>
      <vt:lpstr>Document Database Terminology: PARTITIONING</vt:lpstr>
      <vt:lpstr>Document Database Terminology</vt:lpstr>
      <vt:lpstr>Document Database Model Design</vt:lpstr>
      <vt:lpstr>Document Database Model Design</vt:lpstr>
      <vt:lpstr>Document Database Model Design: JOINS</vt:lpstr>
      <vt:lpstr>Document Database Model Design</vt:lpstr>
      <vt:lpstr>Document Database Model Design</vt:lpstr>
      <vt:lpstr>Document Database Model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Caughey, Lucinda M</dc:creator>
  <cp:lastModifiedBy>teslagirll@aol.com</cp:lastModifiedBy>
  <cp:revision>23</cp:revision>
  <dcterms:created xsi:type="dcterms:W3CDTF">2016-01-05T20:24:56Z</dcterms:created>
  <dcterms:modified xsi:type="dcterms:W3CDTF">2016-02-01T02:18:04Z</dcterms:modified>
</cp:coreProperties>
</file>