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9" r:id="rId3"/>
    <p:sldId id="270" r:id="rId4"/>
    <p:sldId id="274" r:id="rId5"/>
    <p:sldId id="271" r:id="rId6"/>
    <p:sldId id="277" r:id="rId7"/>
    <p:sldId id="278" r:id="rId8"/>
    <p:sldId id="272" r:id="rId9"/>
    <p:sldId id="273" r:id="rId10"/>
    <p:sldId id="279" r:id="rId11"/>
    <p:sldId id="275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CF3A-C4D0-401A-A80A-5FB6BFE4BF06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9AB89-D0DB-450F-8C54-8794BD76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0" y="0"/>
            <a:ext cx="12192000" cy="5486400"/>
            <a:chOff x="0" y="0"/>
            <a:chExt cx="5760" cy="3456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1295400"/>
          </a:xfrm>
        </p:spPr>
        <p:txBody>
          <a:bodyPr/>
          <a:lstStyle>
            <a:lvl1pPr marL="0" indent="0" algn="ctr">
              <a:buFont typeface="Webdings" panose="05030102010509060703" pitchFamily="18" charset="2"/>
              <a:buNone/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30400" cy="476250"/>
          </a:xfrm>
        </p:spPr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32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7200" y="6245225"/>
            <a:ext cx="1727200" cy="476250"/>
          </a:xfrm>
        </p:spPr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31200" y="6273800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rgbClr val="003399"/>
                </a:solidFill>
              </a:rPr>
              <a:t>University of Illinois </a:t>
            </a:r>
            <a:br>
              <a:rPr lang="en-US" altLang="en-US" sz="1400">
                <a:solidFill>
                  <a:srgbClr val="003399"/>
                </a:solidFill>
              </a:rPr>
            </a:br>
            <a:r>
              <a:rPr lang="en-US" alt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4108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6019801"/>
            <a:ext cx="63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76749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9041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39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39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0356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3605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7560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50292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447800"/>
            <a:ext cx="50292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5857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6262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3458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0801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7078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933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10261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5225"/>
            <a:ext cx="193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0CFBDE3-C19E-4BF3-B83F-21E04D7E70A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3600" y="6229350"/>
            <a:ext cx="3657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248401"/>
            <a:ext cx="2336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12192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32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003399"/>
                </a:solidFill>
              </a:rPr>
              <a:t>University of Illinois </a:t>
            </a:r>
            <a:br>
              <a:rPr lang="en-US" altLang="en-US" sz="1200">
                <a:solidFill>
                  <a:srgbClr val="003399"/>
                </a:solidFill>
              </a:rPr>
            </a:br>
            <a:r>
              <a:rPr lang="en-US" alt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1036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01" y="6138863"/>
            <a:ext cx="512233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3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anose="05030102010509060703" pitchFamily="18" charset="2"/>
        <a:buChar char="=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anose="05030102010509060703" pitchFamily="18" charset="2"/>
        <a:buChar char="=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</a:t>
            </a:r>
            <a:br>
              <a:rPr lang="en-US" dirty="0"/>
            </a:br>
            <a:r>
              <a:rPr lang="en-US" dirty="0"/>
              <a:t>Different DBs for Different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081" y="3925926"/>
            <a:ext cx="500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Text chapters 1 and 2</a:t>
            </a:r>
          </a:p>
        </p:txBody>
      </p:sp>
    </p:spTree>
    <p:extLst>
      <p:ext uri="{BB962C8B-B14F-4D97-AF65-F5344CB8AC3E}">
        <p14:creationId xmlns:p14="http://schemas.microsoft.com/office/powerpoint/2010/main" val="597045567"/>
      </p:ext>
    </p:extLst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1"/>
            <a:ext cx="10261600" cy="1408688"/>
          </a:xfrm>
        </p:spPr>
        <p:txBody>
          <a:bodyPr/>
          <a:lstStyle/>
          <a:p>
            <a:r>
              <a:rPr lang="en-US" dirty="0"/>
              <a:t>Relational databases separated the logical organization of data structures from the physical storage of those structures.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73" y="3232228"/>
            <a:ext cx="10388484" cy="24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1593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1"/>
            <a:ext cx="4969410" cy="1708094"/>
          </a:xfrm>
        </p:spPr>
        <p:txBody>
          <a:bodyPr/>
          <a:lstStyle/>
          <a:p>
            <a:r>
              <a:rPr lang="en-US" dirty="0"/>
              <a:t>Relational Database models are implemented   in a schema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31" y="1295400"/>
            <a:ext cx="4480948" cy="4596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8960" y="4001902"/>
            <a:ext cx="5605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E4B01C"/>
              </a:buClr>
              <a:buSzPct val="85000"/>
              <a:buFont typeface="Webdings" panose="05030102010509060703" pitchFamily="18" charset="2"/>
              <a:buChar char="="/>
            </a:pPr>
            <a:r>
              <a:rPr lang="en-US" sz="2800" b="1" dirty="0">
                <a:solidFill>
                  <a:srgbClr val="000000"/>
                </a:solidFill>
              </a:rPr>
              <a:t>Relational Database strength is its ACID features (atomicity, consistency, isolation, and durability) . </a:t>
            </a:r>
          </a:p>
        </p:txBody>
      </p:sp>
    </p:spTree>
    <p:extLst>
      <p:ext uri="{BB962C8B-B14F-4D97-AF65-F5344CB8AC3E}">
        <p14:creationId xmlns:p14="http://schemas.microsoft.com/office/powerpoint/2010/main" val="2129143083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3663894" cy="639945"/>
          </a:xfrm>
        </p:spPr>
        <p:txBody>
          <a:bodyPr/>
          <a:lstStyle/>
          <a:p>
            <a:r>
              <a:rPr lang="en-US" dirty="0"/>
              <a:t>Relational database are difficult to scale horizontally  (scale out).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68" y="1163842"/>
            <a:ext cx="6882981" cy="5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32470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databases address four key limitations of relational databases: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7196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80222"/>
          </a:xfrm>
        </p:spPr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4594478" cy="1449149"/>
          </a:xfrm>
        </p:spPr>
        <p:txBody>
          <a:bodyPr/>
          <a:lstStyle/>
          <a:p>
            <a:r>
              <a:rPr lang="en-US" dirty="0"/>
              <a:t>Data must be stored persistently; that is, it must be stored in a way that data is not lost when the database server is shut down.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40" y="954860"/>
            <a:ext cx="6742760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5466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10261600" cy="3318409"/>
          </a:xfrm>
        </p:spPr>
        <p:txBody>
          <a:bodyPr/>
          <a:lstStyle/>
          <a:p>
            <a:r>
              <a:rPr lang="en-US" dirty="0"/>
              <a:t>Data Consistency in database systems refers to the requirement that any transaction can only change/alter data in allowed ways. </a:t>
            </a:r>
          </a:p>
          <a:p>
            <a:pPr lvl="1"/>
            <a:r>
              <a:rPr lang="en-US" dirty="0"/>
              <a:t>Any data written to the database must be valid according to all defined rules, including constraints, cascades, triggers, and any combination thereof. </a:t>
            </a:r>
          </a:p>
          <a:p>
            <a:pPr lvl="1"/>
            <a:r>
              <a:rPr lang="en-US" dirty="0"/>
              <a:t>Even Read operations might return inconsistent data if no controls are in place to prevent inconsistent </a:t>
            </a:r>
            <a:r>
              <a:rPr lang="en-US"/>
              <a:t>reads. 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3894"/>
      </p:ext>
    </p:extLst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is promoted by maintaining multiple copies of data; if one copy become unavailable, other copies can be used to respond to queries. </a:t>
            </a:r>
          </a:p>
          <a:p>
            <a:r>
              <a:rPr lang="en-US" dirty="0"/>
              <a:t>In distributed databases, there is a trade-off between consistency and availability. Increasing the number of copies improves availability but could require longer times to update, leading to longer periods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3416714657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 Theorem, also known as Brewer's Theorem, states that distributed databases cannot have consistency (C), availability (A), and partition protection (P) all at the same time. </a:t>
            </a:r>
          </a:p>
          <a:p>
            <a:r>
              <a:rPr lang="en-US" dirty="0"/>
              <a:t>Consistency, in this case, means consistent copies of data on different servers. </a:t>
            </a:r>
          </a:p>
          <a:p>
            <a:r>
              <a:rPr lang="en-US" dirty="0"/>
              <a:t>Availability refers to providing a response to any query.</a:t>
            </a:r>
          </a:p>
          <a:p>
            <a:r>
              <a:rPr lang="en-US" dirty="0"/>
              <a:t> Partition protection means if a network that connects two or more database servers fails, the servers will still be available with consistent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2175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vs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 features (atomicity, consistency, isolation, and durability) are available in relational databases. </a:t>
            </a:r>
          </a:p>
          <a:p>
            <a:endParaRPr lang="en-US" dirty="0"/>
          </a:p>
          <a:p>
            <a:r>
              <a:rPr lang="en-US" dirty="0"/>
              <a:t>NoSQL databases often support BASE: basically available, soft state, and eventually consistent.</a:t>
            </a:r>
          </a:p>
        </p:txBody>
      </p:sp>
    </p:spTree>
    <p:extLst>
      <p:ext uri="{BB962C8B-B14F-4D97-AF65-F5344CB8AC3E}">
        <p14:creationId xmlns:p14="http://schemas.microsoft.com/office/powerpoint/2010/main" val="2557255480"/>
      </p:ext>
    </p:extLst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–Value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4072082" cy="4678363"/>
          </a:xfrm>
        </p:spPr>
        <p:txBody>
          <a:bodyPr/>
          <a:lstStyle/>
          <a:p>
            <a:r>
              <a:rPr lang="en-US" dirty="0"/>
              <a:t>Key-value pair databases are the simplest form of NoSQL databases;</a:t>
            </a:r>
          </a:p>
          <a:p>
            <a:pPr lvl="1"/>
            <a:r>
              <a:rPr lang="en-US" dirty="0"/>
              <a:t> they are modeled on two components: keys and values. </a:t>
            </a:r>
          </a:p>
          <a:p>
            <a:endParaRPr lang="en-US" dirty="0"/>
          </a:p>
        </p:txBody>
      </p:sp>
      <p:pic>
        <p:nvPicPr>
          <p:cNvPr id="4" name="Picture 2" descr="02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09" y="1061941"/>
            <a:ext cx="5934643" cy="400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49654" y="5658716"/>
            <a:ext cx="6737935" cy="48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61"/>
              <a:t>Figure 2.11 Key-value databases are modeled on a simple, two-part data structure</a:t>
            </a:r>
          </a:p>
          <a:p>
            <a:r>
              <a:rPr lang="en-US" altLang="en-US" sz="1261"/>
              <a:t>consisting of an identifier and a data value.</a:t>
            </a:r>
          </a:p>
        </p:txBody>
      </p:sp>
    </p:spTree>
    <p:extLst>
      <p:ext uri="{BB962C8B-B14F-4D97-AF65-F5344CB8AC3E}">
        <p14:creationId xmlns:p14="http://schemas.microsoft.com/office/powerpoint/2010/main" val="3899621459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1 -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174174"/>
            <a:ext cx="10261600" cy="495199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This chapter places </a:t>
            </a:r>
            <a:r>
              <a:rPr lang="en-US" dirty="0" err="1"/>
              <a:t>NoSQL</a:t>
            </a:r>
            <a:r>
              <a:rPr lang="en-US" dirty="0"/>
              <a:t> databases in a historical context. Many of the techniques used in </a:t>
            </a:r>
            <a:r>
              <a:rPr lang="en-US" dirty="0" err="1"/>
              <a:t>NoSQL</a:t>
            </a:r>
            <a:r>
              <a:rPr lang="en-US" dirty="0"/>
              <a:t> databases have been used in the past.</a:t>
            </a:r>
          </a:p>
          <a:p>
            <a:pPr lvl="1"/>
            <a:r>
              <a:rPr lang="en-US" dirty="0"/>
              <a:t>Notice that different data management requirements may be best served by different database management systems.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limitations of earlier database management systems motivated the development of relational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limitations of relational databases provided the motivation for creating </a:t>
            </a:r>
            <a:r>
              <a:rPr lang="en-US" dirty="0" err="1"/>
              <a:t>NoSQL</a:t>
            </a:r>
            <a:r>
              <a:rPr lang="en-US" dirty="0"/>
              <a:t>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7996"/>
      </p:ext>
    </p:extLst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databases use a key-value approach to storing multiple key value pairs in groups known as documents. </a:t>
            </a:r>
          </a:p>
          <a:p>
            <a:pPr lvl="1"/>
            <a:r>
              <a:rPr lang="en-US" dirty="0"/>
              <a:t>Documents are typically in a standard format such as JavaScript Object Notation (JSON) or extensible markup language (XML).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253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Family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family databases share some terms with relational databases, such as rows and columns. </a:t>
            </a:r>
          </a:p>
          <a:p>
            <a:r>
              <a:rPr lang="en-US" dirty="0"/>
              <a:t>They typically use a map of maps model (that is, the elements of the top-level map are other maps) to store columns and attributes in column families.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69749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are the most specialized of the four NoSQL databases</a:t>
            </a:r>
          </a:p>
          <a:p>
            <a:r>
              <a:rPr lang="en-US" dirty="0"/>
              <a:t>Instead of modeling data using columns and rows, a graph database uses structures called nodes and relations (in more formal discussions they are called vertices and edges). </a:t>
            </a:r>
          </a:p>
          <a:p>
            <a:pPr lvl="1"/>
            <a:r>
              <a:rPr lang="en-US" dirty="0"/>
              <a:t>A node is an object that has an identifier and a set of attributes.</a:t>
            </a:r>
          </a:p>
          <a:p>
            <a:pPr lvl="1"/>
            <a:r>
              <a:rPr lang="en-US" dirty="0"/>
              <a:t>A relation is a link between two nodes that contains attributes about that relation.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34499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Database Management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database models have limitations. Through the history of data management, new database models have been created to address the limitation of earlier models.</a:t>
            </a:r>
          </a:p>
          <a:p>
            <a:r>
              <a:rPr lang="en-US" dirty="0"/>
              <a:t>Early DBMSs include:</a:t>
            </a:r>
          </a:p>
          <a:p>
            <a:pPr lvl="1"/>
            <a:r>
              <a:rPr lang="en-US" dirty="0"/>
              <a:t>Flat File DMS</a:t>
            </a:r>
          </a:p>
          <a:p>
            <a:pPr lvl="1"/>
            <a:r>
              <a:rPr lang="en-US" dirty="0"/>
              <a:t>Hierarchical DMS</a:t>
            </a:r>
          </a:p>
          <a:p>
            <a:pPr lvl="1"/>
            <a:r>
              <a:rPr lang="en-US" dirty="0"/>
              <a:t>Network DMS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77902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Data Management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files constitute the first data management systems. They suffered substantial limitations, including the following:</a:t>
            </a:r>
          </a:p>
          <a:p>
            <a:pPr lvl="1"/>
            <a:r>
              <a:rPr lang="en-US" dirty="0"/>
              <a:t>It is inefficient to access data in any way other than by the way data is organized in the file; for example, by customer ID</a:t>
            </a:r>
          </a:p>
          <a:p>
            <a:pPr lvl="1"/>
            <a:r>
              <a:rPr lang="en-US" dirty="0"/>
              <a:t>Changes to file structures require changes to programs</a:t>
            </a:r>
          </a:p>
          <a:p>
            <a:pPr lvl="1"/>
            <a:r>
              <a:rPr lang="en-US" dirty="0"/>
              <a:t>Different kinds of data have different security requirements</a:t>
            </a:r>
          </a:p>
          <a:p>
            <a:pPr lvl="1"/>
            <a:r>
              <a:rPr lang="en-US" dirty="0"/>
              <a:t>Data can be stored in multiple files, making it difficult to maintain consistent sets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36778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 Management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0"/>
            <a:ext cx="4775200" cy="955535"/>
          </a:xfrm>
        </p:spPr>
        <p:txBody>
          <a:bodyPr/>
          <a:lstStyle/>
          <a:p>
            <a:r>
              <a:rPr lang="en-US" dirty="0"/>
              <a:t>Hierarchical databases improved on flat files by organizing related data in hierarchical structures.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08758"/>
            <a:ext cx="5629359" cy="50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321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 Management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disadvantages of hierarchical databases:</a:t>
            </a:r>
          </a:p>
          <a:p>
            <a:pPr lvl="1"/>
            <a:r>
              <a:rPr lang="en-US" dirty="0"/>
              <a:t>Can duplicate data</a:t>
            </a:r>
          </a:p>
          <a:p>
            <a:pPr lvl="1"/>
            <a:r>
              <a:rPr lang="en-US" dirty="0"/>
              <a:t>Duplicate data can become inconsistent if one copy is updated but others are not</a:t>
            </a:r>
          </a:p>
          <a:p>
            <a:pPr lvl="1"/>
            <a:r>
              <a:rPr lang="en-US" dirty="0"/>
              <a:t>Potential for errors when aggregating in the presence of duplicate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99911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 Management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1"/>
            <a:ext cx="4775200" cy="1360136"/>
          </a:xfrm>
        </p:spPr>
        <p:txBody>
          <a:bodyPr/>
          <a:lstStyle/>
          <a:p>
            <a:r>
              <a:rPr lang="en-US" dirty="0"/>
              <a:t>Network databases improved on the hierarchical database model. Network databases are not restricted to parent-child relations.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44" y="1447801"/>
            <a:ext cx="6010455" cy="54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6410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 Management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disadvantages of network databases:</a:t>
            </a:r>
          </a:p>
          <a:p>
            <a:endParaRPr lang="en-US" dirty="0"/>
          </a:p>
          <a:p>
            <a:pPr lvl="1"/>
            <a:r>
              <a:rPr lang="en-US" dirty="0"/>
              <a:t>Difficult to design and maintain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Changes to the database structure may require changes in the way data is retrieved or updated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19244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709928" cy="1020762"/>
          </a:xfrm>
        </p:spPr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0"/>
            <a:ext cx="4270796" cy="4678363"/>
          </a:xfrm>
        </p:spPr>
        <p:txBody>
          <a:bodyPr/>
          <a:lstStyle/>
          <a:p>
            <a:r>
              <a:rPr lang="en-US" dirty="0"/>
              <a:t>Relational databases were based on a formal mathematical model that used relational algebra to describe data and their relations.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9" y="97104"/>
            <a:ext cx="4488899" cy="676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78" y="6392652"/>
            <a:ext cx="3046501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1714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UIS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IS" id="{4A3B0E4C-0DAE-40D1-B249-83140478A800}" vid="{7DD3D2F6-9B53-4998-94A2-74DE31A62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UIS</Template>
  <TotalTime>267</TotalTime>
  <Words>918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PGothic</vt:lpstr>
      <vt:lpstr>Arial</vt:lpstr>
      <vt:lpstr>Calibri</vt:lpstr>
      <vt:lpstr>Tahoma</vt:lpstr>
      <vt:lpstr>Webdings</vt:lpstr>
      <vt:lpstr>UIS</vt:lpstr>
      <vt:lpstr>Module 1:  Different DBs for Different Requirements</vt:lpstr>
      <vt:lpstr>Module 1 - Overview</vt:lpstr>
      <vt:lpstr>Early Database Management Systems</vt:lpstr>
      <vt:lpstr>Flat File Data Management Systems</vt:lpstr>
      <vt:lpstr>Hierarchical Data Management Systems</vt:lpstr>
      <vt:lpstr>Hierarchical Data Management Systems</vt:lpstr>
      <vt:lpstr>Network Data Management System</vt:lpstr>
      <vt:lpstr>Network Data Management System</vt:lpstr>
      <vt:lpstr>Relational Database </vt:lpstr>
      <vt:lpstr>Relational Database </vt:lpstr>
      <vt:lpstr>Relational Database</vt:lpstr>
      <vt:lpstr>Relational Database</vt:lpstr>
      <vt:lpstr>Relational Database</vt:lpstr>
      <vt:lpstr>Data Persistence</vt:lpstr>
      <vt:lpstr>Data Consistency</vt:lpstr>
      <vt:lpstr>Data Consistency</vt:lpstr>
      <vt:lpstr>CAP Theorem</vt:lpstr>
      <vt:lpstr>ACID vs BASE</vt:lpstr>
      <vt:lpstr>Key –Value Database</vt:lpstr>
      <vt:lpstr>Document Database</vt:lpstr>
      <vt:lpstr>Column Family Database</vt:lpstr>
      <vt:lpstr>Graph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Caughey, Lucinda M</dc:creator>
  <cp:lastModifiedBy>Camron Khan</cp:lastModifiedBy>
  <cp:revision>19</cp:revision>
  <dcterms:created xsi:type="dcterms:W3CDTF">2016-01-05T20:24:56Z</dcterms:created>
  <dcterms:modified xsi:type="dcterms:W3CDTF">2017-06-06T12:38:45Z</dcterms:modified>
</cp:coreProperties>
</file>