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9" r:id="rId2"/>
    <p:sldId id="256" r:id="rId3"/>
    <p:sldId id="270" r:id="rId4"/>
    <p:sldId id="271" r:id="rId5"/>
    <p:sldId id="272" r:id="rId6"/>
    <p:sldId id="273" r:id="rId7"/>
    <p:sldId id="274" r:id="rId8"/>
    <p:sldId id="275" r:id="rId9"/>
    <p:sldId id="276" r:id="rId10"/>
    <p:sldId id="277" r:id="rId11"/>
    <p:sldId id="278" r:id="rId12"/>
    <p:sldId id="279" r:id="rId13"/>
    <p:sldId id="281" r:id="rId14"/>
    <p:sldId id="280"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298" r:id="rId33"/>
    <p:sldId id="300" r:id="rId34"/>
    <p:sldId id="301" r:id="rId35"/>
    <p:sldId id="302" r:id="rId36"/>
    <p:sldId id="303" r:id="rId37"/>
    <p:sldId id="304" r:id="rId38"/>
    <p:sldId id="3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autoAdjust="0"/>
    <p:restoredTop sz="96830" autoAdjust="0"/>
  </p:normalViewPr>
  <p:slideViewPr>
    <p:cSldViewPr snapToGrid="0" showGuides="1">
      <p:cViewPr>
        <p:scale>
          <a:sx n="100" d="100"/>
          <a:sy n="100" d="100"/>
        </p:scale>
        <p:origin x="-72" y="3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B0B0D-9F02-40BD-853F-17DC2A028696}" type="datetimeFigureOut">
              <a:rPr lang="en-US" smtClean="0"/>
              <a:t>1/31/2016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74B71-7036-44C3-BE47-3B9F3F32D97E}" type="slidenum">
              <a:rPr lang="en-US" smtClean="0"/>
              <a:t>‹#›</a:t>
            </a:fld>
            <a:endParaRPr lang="en-US"/>
          </a:p>
        </p:txBody>
      </p:sp>
    </p:spTree>
    <p:extLst>
      <p:ext uri="{BB962C8B-B14F-4D97-AF65-F5344CB8AC3E}">
        <p14:creationId xmlns:p14="http://schemas.microsoft.com/office/powerpoint/2010/main" val="93870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21</a:t>
            </a:fld>
            <a:endParaRPr lang="en-US"/>
          </a:p>
        </p:txBody>
      </p:sp>
    </p:spTree>
    <p:extLst>
      <p:ext uri="{BB962C8B-B14F-4D97-AF65-F5344CB8AC3E}">
        <p14:creationId xmlns:p14="http://schemas.microsoft.com/office/powerpoint/2010/main" val="2714007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106" name="Group 10"/>
          <p:cNvGrpSpPr>
            <a:grpSpLocks/>
          </p:cNvGrpSpPr>
          <p:nvPr/>
        </p:nvGrpSpPr>
        <p:grpSpPr bwMode="auto">
          <a:xfrm>
            <a:off x="0" y="0"/>
            <a:ext cx="12192000" cy="5486400"/>
            <a:chOff x="0" y="0"/>
            <a:chExt cx="5760" cy="3456"/>
          </a:xfrm>
        </p:grpSpPr>
        <p:sp>
          <p:nvSpPr>
            <p:cNvPr id="4104" name="Rectangle 8"/>
            <p:cNvSpPr>
              <a:spLocks noChangeArrowheads="1"/>
            </p:cNvSpPr>
            <p:nvPr/>
          </p:nvSpPr>
          <p:spPr bwMode="auto">
            <a:xfrm>
              <a:off x="0" y="1056"/>
              <a:ext cx="5760" cy="24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05" name="Rectangle 9"/>
            <p:cNvSpPr>
              <a:spLocks noChangeArrowheads="1"/>
            </p:cNvSpPr>
            <p:nvPr/>
          </p:nvSpPr>
          <p:spPr bwMode="auto">
            <a:xfrm>
              <a:off x="0" y="0"/>
              <a:ext cx="5760" cy="1008"/>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4098" name="Rectangle 2"/>
          <p:cNvSpPr>
            <a:spLocks noGrp="1" noChangeArrowheads="1"/>
          </p:cNvSpPr>
          <p:nvPr>
            <p:ph type="ctrTitle"/>
          </p:nvPr>
        </p:nvSpPr>
        <p:spPr>
          <a:xfrm>
            <a:off x="914400" y="2130426"/>
            <a:ext cx="10363200" cy="1146175"/>
          </a:xfrm>
        </p:spPr>
        <p:txBody>
          <a:bodyPr/>
          <a:lstStyle>
            <a:lvl1pPr>
              <a:defRPr sz="4000">
                <a:solidFill>
                  <a:schemeClr val="bg1"/>
                </a:solidFill>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828800" y="3429000"/>
            <a:ext cx="8534400" cy="1295400"/>
          </a:xfrm>
        </p:spPr>
        <p:txBody>
          <a:bodyPr/>
          <a:lstStyle>
            <a:lvl1pPr marL="0" indent="0" algn="ctr">
              <a:buFont typeface="Webdings" panose="05030102010509060703" pitchFamily="18" charset="2"/>
              <a:buNone/>
              <a:defRPr>
                <a:solidFill>
                  <a:schemeClr val="bg1"/>
                </a:solidFill>
                <a:latin typeface="Tahoma" panose="020B0604030504040204" pitchFamily="34" charset="0"/>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609600" y="6245225"/>
            <a:ext cx="1930400" cy="476250"/>
          </a:xfrm>
        </p:spPr>
        <p:txBody>
          <a:bodyPr/>
          <a:lstStyle>
            <a:lvl1pPr>
              <a:defRPr/>
            </a:lvl1pPr>
          </a:lstStyle>
          <a:p>
            <a:fld id="{A5E996A5-D0E8-4C59-9CFC-6C3A6D89FCC5}" type="datetimeFigureOut">
              <a:rPr lang="en-US" smtClean="0"/>
              <a:t>1/31/2016</a:t>
            </a:fld>
            <a:endParaRPr lang="en-US"/>
          </a:p>
        </p:txBody>
      </p:sp>
      <p:sp>
        <p:nvSpPr>
          <p:cNvPr id="4101" name="Rectangle 5"/>
          <p:cNvSpPr>
            <a:spLocks noGrp="1" noChangeArrowheads="1"/>
          </p:cNvSpPr>
          <p:nvPr>
            <p:ph type="ftr" sz="quarter" idx="3"/>
          </p:nvPr>
        </p:nvSpPr>
        <p:spPr>
          <a:xfrm>
            <a:off x="2743200" y="6245225"/>
            <a:ext cx="3860800" cy="476250"/>
          </a:xfrm>
        </p:spPr>
        <p:txBody>
          <a:bodyPr/>
          <a:lstStyle>
            <a:lvl1pPr>
              <a:defRPr/>
            </a:lvl1pPr>
          </a:lstStyle>
          <a:p>
            <a:endParaRPr lang="en-US"/>
          </a:p>
        </p:txBody>
      </p:sp>
      <p:sp>
        <p:nvSpPr>
          <p:cNvPr id="4102" name="Rectangle 6"/>
          <p:cNvSpPr>
            <a:spLocks noGrp="1" noChangeArrowheads="1"/>
          </p:cNvSpPr>
          <p:nvPr>
            <p:ph type="sldNum" sz="quarter" idx="4"/>
          </p:nvPr>
        </p:nvSpPr>
        <p:spPr>
          <a:xfrm>
            <a:off x="6807200" y="6245225"/>
            <a:ext cx="1727200" cy="476250"/>
          </a:xfrm>
        </p:spPr>
        <p:txBody>
          <a:bodyPr/>
          <a:lstStyle>
            <a:lvl1pPr>
              <a:defRPr/>
            </a:lvl1pPr>
          </a:lstStyle>
          <a:p>
            <a:fld id="{DF138454-B9E5-468D-8CD1-712EC5098251}" type="slidenum">
              <a:rPr lang="en-US" smtClean="0"/>
              <a:t>‹#›</a:t>
            </a:fld>
            <a:endParaRPr lang="en-US"/>
          </a:p>
        </p:txBody>
      </p:sp>
      <p:sp>
        <p:nvSpPr>
          <p:cNvPr id="4107" name="Text Box 11"/>
          <p:cNvSpPr txBox="1">
            <a:spLocks noChangeArrowheads="1"/>
          </p:cNvSpPr>
          <p:nvPr/>
        </p:nvSpPr>
        <p:spPr bwMode="auto">
          <a:xfrm>
            <a:off x="8331200" y="6273800"/>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rgbClr val="003399"/>
                </a:solidFill>
              </a:rPr>
              <a:t>University of Illinois </a:t>
            </a:r>
            <a:br>
              <a:rPr lang="en-US" altLang="en-US" sz="1400">
                <a:solidFill>
                  <a:srgbClr val="003399"/>
                </a:solidFill>
              </a:rPr>
            </a:br>
            <a:r>
              <a:rPr lang="en-US" altLang="en-US" sz="1400">
                <a:solidFill>
                  <a:srgbClr val="003399"/>
                </a:solidFill>
              </a:rPr>
              <a:t>at Springfield</a:t>
            </a:r>
          </a:p>
        </p:txBody>
      </p:sp>
      <p:pic>
        <p:nvPicPr>
          <p:cNvPr id="4108" name="Picture 12"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100" y="6019801"/>
            <a:ext cx="63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07066"/>
      </p:ext>
    </p:extLst>
  </p:cSld>
  <p:clrMapOvr>
    <a:masterClrMapping/>
  </p:clrMapOvr>
  <p:transition spd="med">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40875757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274639"/>
            <a:ext cx="2590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9"/>
            <a:ext cx="7569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2771344099"/>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3433648349"/>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481805918"/>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20800" y="1447800"/>
            <a:ext cx="5029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447800"/>
            <a:ext cx="5029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677816820"/>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2376189707"/>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022902449"/>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580345403"/>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875188087"/>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2588776698"/>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74638"/>
            <a:ext cx="103632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320800" y="1447800"/>
            <a:ext cx="102616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8" name="Rectangle 4"/>
          <p:cNvSpPr>
            <a:spLocks noGrp="1" noChangeArrowheads="1"/>
          </p:cNvSpPr>
          <p:nvPr>
            <p:ph type="dt" sz="half" idx="2"/>
          </p:nvPr>
        </p:nvSpPr>
        <p:spPr bwMode="auto">
          <a:xfrm>
            <a:off x="1320800" y="6245225"/>
            <a:ext cx="1930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A5E996A5-D0E8-4C59-9CFC-6C3A6D89FCC5}" type="datetimeFigureOut">
              <a:rPr lang="en-US" smtClean="0"/>
              <a:t>1/31/2016</a:t>
            </a:fld>
            <a:endParaRPr lang="en-US"/>
          </a:p>
        </p:txBody>
      </p:sp>
      <p:sp>
        <p:nvSpPr>
          <p:cNvPr id="1029" name="Rectangle 5"/>
          <p:cNvSpPr>
            <a:spLocks noGrp="1" noChangeArrowheads="1"/>
          </p:cNvSpPr>
          <p:nvPr>
            <p:ph type="ftr" sz="quarter" idx="3"/>
          </p:nvPr>
        </p:nvSpPr>
        <p:spPr bwMode="auto">
          <a:xfrm>
            <a:off x="3403600" y="6229350"/>
            <a:ext cx="3657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213600" y="6248401"/>
            <a:ext cx="2336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F138454-B9E5-468D-8CD1-712EC5098251}" type="slidenum">
              <a:rPr lang="en-US" smtClean="0"/>
              <a:t>‹#›</a:t>
            </a:fld>
            <a:endParaRPr lang="en-US"/>
          </a:p>
        </p:txBody>
      </p:sp>
      <p:sp>
        <p:nvSpPr>
          <p:cNvPr id="1033" name="Rectangle 9"/>
          <p:cNvSpPr>
            <a:spLocks noChangeArrowheads="1"/>
          </p:cNvSpPr>
          <p:nvPr/>
        </p:nvSpPr>
        <p:spPr bwMode="auto">
          <a:xfrm>
            <a:off x="0" y="1447800"/>
            <a:ext cx="1219200" cy="54102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4" name="Rectangle 10"/>
          <p:cNvSpPr>
            <a:spLocks noChangeArrowheads="1"/>
          </p:cNvSpPr>
          <p:nvPr/>
        </p:nvSpPr>
        <p:spPr bwMode="auto">
          <a:xfrm>
            <a:off x="0" y="0"/>
            <a:ext cx="914400" cy="1295400"/>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5" name="Text Box 11"/>
          <p:cNvSpPr txBox="1">
            <a:spLocks noChangeArrowheads="1"/>
          </p:cNvSpPr>
          <p:nvPr/>
        </p:nvSpPr>
        <p:spPr bwMode="auto">
          <a:xfrm>
            <a:off x="9321800" y="6324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200">
                <a:solidFill>
                  <a:srgbClr val="003399"/>
                </a:solidFill>
              </a:rPr>
              <a:t>University of Illinois </a:t>
            </a:r>
            <a:br>
              <a:rPr lang="en-US" altLang="en-US" sz="1200">
                <a:solidFill>
                  <a:srgbClr val="003399"/>
                </a:solidFill>
              </a:rPr>
            </a:br>
            <a:r>
              <a:rPr lang="en-US" altLang="en-US" sz="1200">
                <a:solidFill>
                  <a:srgbClr val="003399"/>
                </a:solidFill>
              </a:rPr>
              <a:t>at Springfield</a:t>
            </a:r>
          </a:p>
        </p:txBody>
      </p:sp>
      <p:pic>
        <p:nvPicPr>
          <p:cNvPr id="1036" name="Picture 12"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55401" y="6138863"/>
            <a:ext cx="512233" cy="57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217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ox(out)">
                                      <p:cBhvr>
                                        <p:cTn id="7" dur="10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ox(out)">
                                      <p:cBhvr>
                                        <p:cTn id="12" dur="10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box(out)">
                                      <p:cBhvr>
                                        <p:cTn id="17" dur="1000"/>
                                        <p:tgtEl>
                                          <p:spTgt spid="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 lvl="2">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 lvl="3">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Lst>
      </p:bldP>
    </p:bldLst>
  </p:timing>
  <p:txStyles>
    <p:titleStyle>
      <a:lvl1pPr algn="ctr" rtl="0" eaLnBrk="1" fontAlgn="base" hangingPunct="1">
        <a:spcBef>
          <a:spcPct val="0"/>
        </a:spcBef>
        <a:spcAft>
          <a:spcPct val="0"/>
        </a:spcAft>
        <a:defRPr sz="3200" b="1" kern="1200">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Tahoma" panose="020B0604030504040204" pitchFamily="34" charset="0"/>
        </a:defRPr>
      </a:lvl2pPr>
      <a:lvl3pPr algn="ctr" rtl="0" eaLnBrk="1" fontAlgn="base" hangingPunct="1">
        <a:spcBef>
          <a:spcPct val="0"/>
        </a:spcBef>
        <a:spcAft>
          <a:spcPct val="0"/>
        </a:spcAft>
        <a:defRPr sz="3200" b="1">
          <a:solidFill>
            <a:schemeClr val="tx2"/>
          </a:solidFill>
          <a:latin typeface="Tahoma" panose="020B0604030504040204" pitchFamily="34" charset="0"/>
        </a:defRPr>
      </a:lvl3pPr>
      <a:lvl4pPr algn="ctr" rtl="0" eaLnBrk="1" fontAlgn="base" hangingPunct="1">
        <a:spcBef>
          <a:spcPct val="0"/>
        </a:spcBef>
        <a:spcAft>
          <a:spcPct val="0"/>
        </a:spcAft>
        <a:defRPr sz="3200" b="1">
          <a:solidFill>
            <a:schemeClr val="tx2"/>
          </a:solidFill>
          <a:latin typeface="Tahoma" panose="020B0604030504040204" pitchFamily="34" charset="0"/>
        </a:defRPr>
      </a:lvl4pPr>
      <a:lvl5pPr algn="ctr" rtl="0" eaLnBrk="1" fontAlgn="base" hangingPunct="1">
        <a:spcBef>
          <a:spcPct val="0"/>
        </a:spcBef>
        <a:spcAft>
          <a:spcPct val="0"/>
        </a:spcAft>
        <a:defRPr sz="3200" b="1">
          <a:solidFill>
            <a:schemeClr val="tx2"/>
          </a:solidFill>
          <a:latin typeface="Tahoma" panose="020B0604030504040204" pitchFamily="34" charset="0"/>
        </a:defRPr>
      </a:lvl5pPr>
      <a:lvl6pPr marL="457200" algn="ctr" rtl="0" eaLnBrk="1" fontAlgn="base" hangingPunct="1">
        <a:spcBef>
          <a:spcPct val="0"/>
        </a:spcBef>
        <a:spcAft>
          <a:spcPct val="0"/>
        </a:spcAft>
        <a:defRPr sz="3200" b="1">
          <a:solidFill>
            <a:schemeClr val="tx2"/>
          </a:solidFill>
          <a:latin typeface="Tahoma" panose="020B0604030504040204" pitchFamily="34" charset="0"/>
        </a:defRPr>
      </a:lvl6pPr>
      <a:lvl7pPr marL="914400" algn="ctr" rtl="0" eaLnBrk="1" fontAlgn="base" hangingPunct="1">
        <a:spcBef>
          <a:spcPct val="0"/>
        </a:spcBef>
        <a:spcAft>
          <a:spcPct val="0"/>
        </a:spcAft>
        <a:defRPr sz="3200" b="1">
          <a:solidFill>
            <a:schemeClr val="tx2"/>
          </a:solidFill>
          <a:latin typeface="Tahoma" panose="020B0604030504040204" pitchFamily="34" charset="0"/>
        </a:defRPr>
      </a:lvl7pPr>
      <a:lvl8pPr marL="1371600" algn="ctr" rtl="0" eaLnBrk="1" fontAlgn="base" hangingPunct="1">
        <a:spcBef>
          <a:spcPct val="0"/>
        </a:spcBef>
        <a:spcAft>
          <a:spcPct val="0"/>
        </a:spcAft>
        <a:defRPr sz="3200" b="1">
          <a:solidFill>
            <a:schemeClr val="tx2"/>
          </a:solidFill>
          <a:latin typeface="Tahoma" panose="020B0604030504040204" pitchFamily="34" charset="0"/>
        </a:defRPr>
      </a:lvl8pPr>
      <a:lvl9pPr marL="1828800" algn="ctr" rtl="0" eaLnBrk="1" fontAlgn="base" hangingPunct="1">
        <a:spcBef>
          <a:spcPct val="0"/>
        </a:spcBef>
        <a:spcAft>
          <a:spcPct val="0"/>
        </a:spcAft>
        <a:defRPr sz="3200" b="1">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accent2"/>
        </a:buClr>
        <a:buSzPct val="85000"/>
        <a:buFont typeface="Webdings" panose="05030102010509060703" pitchFamily="18" charset="2"/>
        <a:buChar char="="/>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SzPct val="90000"/>
        <a:buFont typeface="Webdings" panose="05030102010509060703" pitchFamily="18" charset="2"/>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a:t>
            </a:r>
            <a:r>
              <a:rPr lang="en-US" dirty="0" smtClean="0"/>
              <a:t>4: Column-Family Database</a:t>
            </a:r>
            <a:endParaRPr lang="en-US" dirty="0"/>
          </a:p>
        </p:txBody>
      </p:sp>
      <p:sp>
        <p:nvSpPr>
          <p:cNvPr id="3" name="Subtitle 2"/>
          <p:cNvSpPr>
            <a:spLocks noGrp="1"/>
          </p:cNvSpPr>
          <p:nvPr>
            <p:ph type="subTitle" idx="1"/>
          </p:nvPr>
        </p:nvSpPr>
        <p:spPr/>
        <p:txBody>
          <a:bodyPr/>
          <a:lstStyle/>
          <a:p>
            <a:r>
              <a:rPr lang="en-US" dirty="0" smtClean="0"/>
              <a:t>Text chapters </a:t>
            </a:r>
            <a:r>
              <a:rPr lang="en-US" dirty="0" smtClean="0"/>
              <a:t>9, </a:t>
            </a:r>
            <a:r>
              <a:rPr lang="en-US" dirty="0" smtClean="0"/>
              <a:t>10</a:t>
            </a:r>
            <a:r>
              <a:rPr lang="en-US" dirty="0" smtClean="0"/>
              <a:t>, </a:t>
            </a:r>
            <a:r>
              <a:rPr lang="en-US" dirty="0" smtClean="0"/>
              <a:t>&amp; </a:t>
            </a:r>
            <a:r>
              <a:rPr lang="en-US" dirty="0" smtClean="0"/>
              <a:t>11</a:t>
            </a:r>
            <a:endParaRPr lang="en-US" dirty="0"/>
          </a:p>
        </p:txBody>
      </p:sp>
    </p:spTree>
    <p:extLst>
      <p:ext uri="{BB962C8B-B14F-4D97-AF65-F5344CB8AC3E}">
        <p14:creationId xmlns:p14="http://schemas.microsoft.com/office/powerpoint/2010/main" val="2873431299"/>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Architecture</a:t>
            </a:r>
            <a:endParaRPr lang="en-US" dirty="0"/>
          </a:p>
        </p:txBody>
      </p:sp>
      <p:sp>
        <p:nvSpPr>
          <p:cNvPr id="7" name="Content Placeholder 6"/>
          <p:cNvSpPr>
            <a:spLocks noGrp="1"/>
          </p:cNvSpPr>
          <p:nvPr>
            <p:ph idx="1"/>
          </p:nvPr>
        </p:nvSpPr>
        <p:spPr>
          <a:xfrm>
            <a:off x="1320800" y="1075766"/>
            <a:ext cx="10265064" cy="5050398"/>
          </a:xfrm>
        </p:spPr>
        <p:txBody>
          <a:bodyPr>
            <a:normAutofit fontScale="92500"/>
          </a:bodyPr>
          <a:lstStyle/>
          <a:p>
            <a:r>
              <a:rPr lang="en-US" dirty="0" smtClean="0"/>
              <a:t>Two </a:t>
            </a:r>
            <a:r>
              <a:rPr lang="en-US" dirty="0"/>
              <a:t>common types of architectures are used with distributed databases: </a:t>
            </a:r>
            <a:endParaRPr lang="en-US" dirty="0" smtClean="0"/>
          </a:p>
          <a:p>
            <a:pPr lvl="1"/>
            <a:r>
              <a:rPr lang="en-US" dirty="0" smtClean="0"/>
              <a:t>multiple </a:t>
            </a:r>
            <a:r>
              <a:rPr lang="en-US" dirty="0"/>
              <a:t>node type </a:t>
            </a:r>
            <a:endParaRPr lang="en-US" dirty="0" smtClean="0"/>
          </a:p>
          <a:p>
            <a:pPr lvl="1"/>
            <a:r>
              <a:rPr lang="en-US" dirty="0" smtClean="0"/>
              <a:t>peer-to-peer </a:t>
            </a:r>
            <a:r>
              <a:rPr lang="en-US" dirty="0"/>
              <a:t>type. </a:t>
            </a:r>
            <a:endParaRPr lang="en-US" dirty="0" smtClean="0"/>
          </a:p>
          <a:p>
            <a:r>
              <a:rPr lang="en-US" dirty="0" smtClean="0"/>
              <a:t>Multiple </a:t>
            </a:r>
            <a:r>
              <a:rPr lang="en-US" dirty="0"/>
              <a:t>node type architectures have at least two types of nodes, although there may be more. </a:t>
            </a:r>
            <a:endParaRPr lang="en-US" dirty="0" smtClean="0"/>
          </a:p>
          <a:p>
            <a:pPr lvl="1"/>
            <a:r>
              <a:rPr lang="en-US" dirty="0" err="1" smtClean="0"/>
              <a:t>HBase</a:t>
            </a:r>
            <a:r>
              <a:rPr lang="en-US" dirty="0" smtClean="0"/>
              <a:t> </a:t>
            </a:r>
            <a:r>
              <a:rPr lang="en-US" dirty="0"/>
              <a:t>is built on </a:t>
            </a:r>
            <a:r>
              <a:rPr lang="en-US" dirty="0" err="1"/>
              <a:t>Hadoop</a:t>
            </a:r>
            <a:r>
              <a:rPr lang="en-US" dirty="0"/>
              <a:t> and uses various </a:t>
            </a:r>
            <a:r>
              <a:rPr lang="en-US" dirty="0" err="1"/>
              <a:t>Hadoop</a:t>
            </a:r>
            <a:r>
              <a:rPr lang="en-US" dirty="0"/>
              <a:t> nodes, including name nodes, data nodes, and a centralized server for maintaining configuration data about the cluster. </a:t>
            </a:r>
            <a:endParaRPr lang="en-US" dirty="0" smtClean="0"/>
          </a:p>
          <a:p>
            <a:r>
              <a:rPr lang="en-US" dirty="0" smtClean="0"/>
              <a:t>Peer-to-peer </a:t>
            </a:r>
            <a:r>
              <a:rPr lang="en-US" dirty="0"/>
              <a:t>type architectures have only one type of node. </a:t>
            </a:r>
            <a:endParaRPr lang="en-US" dirty="0" smtClean="0"/>
          </a:p>
          <a:p>
            <a:pPr lvl="1"/>
            <a:r>
              <a:rPr lang="en-US" dirty="0" smtClean="0"/>
              <a:t>Any </a:t>
            </a:r>
            <a:r>
              <a:rPr lang="en-US" dirty="0"/>
              <a:t>node can assume responsibility for any service or task that must be run in the cluster</a:t>
            </a:r>
            <a:r>
              <a:rPr lang="en-US" dirty="0" smtClean="0"/>
              <a:t>.</a:t>
            </a:r>
            <a:endParaRPr lang="en-US" dirty="0"/>
          </a:p>
        </p:txBody>
      </p:sp>
    </p:spTree>
    <p:extLst>
      <p:ext uri="{BB962C8B-B14F-4D97-AF65-F5344CB8AC3E}">
        <p14:creationId xmlns:p14="http://schemas.microsoft.com/office/powerpoint/2010/main" val="174324785"/>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Architecture</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Gossip </a:t>
            </a:r>
            <a:r>
              <a:rPr lang="en-US" dirty="0"/>
              <a:t>protocols are used to share information about the state of data on different servers. </a:t>
            </a:r>
            <a:endParaRPr lang="en-US" dirty="0" smtClean="0"/>
          </a:p>
          <a:p>
            <a:r>
              <a:rPr lang="en-US" dirty="0" smtClean="0"/>
              <a:t>With </a:t>
            </a:r>
            <a:r>
              <a:rPr lang="en-US" dirty="0"/>
              <a:t>gossip protocols, each server updates another server about itself as well as all the servers it knows about. </a:t>
            </a:r>
            <a:endParaRPr lang="en-US" dirty="0" smtClean="0"/>
          </a:p>
          <a:p>
            <a:r>
              <a:rPr lang="en-US" dirty="0" smtClean="0"/>
              <a:t>Those </a:t>
            </a:r>
            <a:r>
              <a:rPr lang="en-US" dirty="0"/>
              <a:t>servers can then share what they know with a second set of other servers. </a:t>
            </a:r>
            <a:endParaRPr lang="en-US" dirty="0" smtClean="0"/>
          </a:p>
          <a:p>
            <a:r>
              <a:rPr lang="en-US" dirty="0" smtClean="0"/>
              <a:t>The </a:t>
            </a:r>
            <a:r>
              <a:rPr lang="en-US" dirty="0"/>
              <a:t>second set, which might receive information from a few different servers, can pass on all the status information it has been sent instead of just passing on its own information</a:t>
            </a:r>
            <a:r>
              <a:rPr lang="en-US" dirty="0" smtClean="0"/>
              <a:t>.</a:t>
            </a:r>
            <a:endParaRPr lang="en-US" dirty="0"/>
          </a:p>
        </p:txBody>
      </p:sp>
    </p:spTree>
    <p:extLst>
      <p:ext uri="{BB962C8B-B14F-4D97-AF65-F5344CB8AC3E}">
        <p14:creationId xmlns:p14="http://schemas.microsoft.com/office/powerpoint/2010/main" val="1056626415"/>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Architecture: Entropy</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Distributed </a:t>
            </a:r>
            <a:r>
              <a:rPr lang="en-US" dirty="0"/>
              <a:t>database designers must address information entropy. </a:t>
            </a:r>
            <a:endParaRPr lang="en-US" dirty="0" smtClean="0"/>
          </a:p>
          <a:p>
            <a:pPr marL="0" indent="0">
              <a:buNone/>
            </a:pPr>
            <a:endParaRPr lang="en-US" dirty="0" smtClean="0"/>
          </a:p>
          <a:p>
            <a:r>
              <a:rPr lang="en-US" dirty="0" smtClean="0"/>
              <a:t>Information </a:t>
            </a:r>
            <a:r>
              <a:rPr lang="en-US" dirty="0"/>
              <a:t>entropy increases when data is inconsistent in the database. </a:t>
            </a:r>
            <a:endParaRPr lang="en-US" dirty="0" smtClean="0"/>
          </a:p>
          <a:p>
            <a:pPr marL="0" indent="0">
              <a:buNone/>
            </a:pPr>
            <a:endParaRPr lang="en-US" dirty="0" smtClean="0"/>
          </a:p>
          <a:p>
            <a:r>
              <a:rPr lang="en-US" dirty="0" smtClean="0"/>
              <a:t>Many Distributed Architectures use an </a:t>
            </a:r>
            <a:r>
              <a:rPr lang="en-US" dirty="0"/>
              <a:t>anti-entropy algorithm—that is, one that increases order—to correct inconsistencies between replicas. </a:t>
            </a:r>
            <a:endParaRPr lang="en-US" dirty="0" smtClean="0"/>
          </a:p>
        </p:txBody>
      </p:sp>
    </p:spTree>
    <p:extLst>
      <p:ext uri="{BB962C8B-B14F-4D97-AF65-F5344CB8AC3E}">
        <p14:creationId xmlns:p14="http://schemas.microsoft.com/office/powerpoint/2010/main" val="674238330"/>
      </p:ext>
    </p:extLst>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Architecture: Entropy</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When </a:t>
            </a:r>
            <a:r>
              <a:rPr lang="en-US" dirty="0"/>
              <a:t>a server initiates an anti-entropy session with another server, it sends a hash data structure, known as a </a:t>
            </a:r>
            <a:r>
              <a:rPr lang="en-US" dirty="0" err="1"/>
              <a:t>Merkle</a:t>
            </a:r>
            <a:r>
              <a:rPr lang="en-US" dirty="0"/>
              <a:t> or hash tree, derived from the data in a column family. </a:t>
            </a:r>
            <a:endParaRPr lang="en-US" dirty="0" smtClean="0"/>
          </a:p>
          <a:p>
            <a:r>
              <a:rPr lang="en-US" dirty="0" smtClean="0"/>
              <a:t>The </a:t>
            </a:r>
            <a:r>
              <a:rPr lang="en-US" dirty="0"/>
              <a:t>receiving server calculates a hash data structure from its copy of the column family. </a:t>
            </a:r>
            <a:endParaRPr lang="en-US" dirty="0" smtClean="0"/>
          </a:p>
          <a:p>
            <a:pPr lvl="1"/>
            <a:r>
              <a:rPr lang="en-US" dirty="0" smtClean="0"/>
              <a:t>If </a:t>
            </a:r>
            <a:r>
              <a:rPr lang="en-US" dirty="0"/>
              <a:t>they do not match, the servers determine which of the two has the latest information and update the server with the outdated data</a:t>
            </a:r>
            <a:r>
              <a:rPr lang="en-US" dirty="0" smtClean="0"/>
              <a:t>.</a:t>
            </a:r>
            <a:endParaRPr lang="en-US" dirty="0"/>
          </a:p>
        </p:txBody>
      </p:sp>
    </p:spTree>
    <p:extLst>
      <p:ext uri="{BB962C8B-B14F-4D97-AF65-F5344CB8AC3E}">
        <p14:creationId xmlns:p14="http://schemas.microsoft.com/office/powerpoint/2010/main" val="2148138855"/>
      </p:ext>
    </p:extLst>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Architecture: Handoff</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A </a:t>
            </a:r>
            <a:r>
              <a:rPr lang="en-US" dirty="0"/>
              <a:t>hinted handoff entails storing information about the write operation on a proxy node and periodically checking the status of the unavailable node. </a:t>
            </a:r>
            <a:endParaRPr lang="en-US" dirty="0" smtClean="0"/>
          </a:p>
          <a:p>
            <a:r>
              <a:rPr lang="en-US" dirty="0" smtClean="0"/>
              <a:t>When </a:t>
            </a:r>
            <a:r>
              <a:rPr lang="en-US" dirty="0"/>
              <a:t>that node becomes available again, the node with the write information sends, or “hands off,” the write request to the recently recovered node</a:t>
            </a:r>
            <a:r>
              <a:rPr lang="en-US" dirty="0" smtClean="0"/>
              <a:t>.</a:t>
            </a:r>
            <a:endParaRPr lang="en-US" dirty="0"/>
          </a:p>
        </p:txBody>
      </p:sp>
    </p:spTree>
    <p:extLst>
      <p:ext uri="{BB962C8B-B14F-4D97-AF65-F5344CB8AC3E}">
        <p14:creationId xmlns:p14="http://schemas.microsoft.com/office/powerpoint/2010/main" val="2328214110"/>
      </p:ext>
    </p:extLst>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When to use a Column Family Database </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Column </a:t>
            </a:r>
            <a:r>
              <a:rPr lang="en-US" dirty="0"/>
              <a:t>family databases are appropriate choices for large-scale database deployments that require high levels of write performance, a large number of servers, or multi-data center availability. </a:t>
            </a:r>
            <a:endParaRPr lang="en-US" dirty="0" smtClean="0"/>
          </a:p>
          <a:p>
            <a:r>
              <a:rPr lang="en-US" dirty="0" smtClean="0"/>
              <a:t>Column </a:t>
            </a:r>
            <a:r>
              <a:rPr lang="en-US" dirty="0"/>
              <a:t>family databases are also appropriate when a large number of servers are required to meet expected workloads</a:t>
            </a:r>
            <a:r>
              <a:rPr lang="en-US" dirty="0" smtClean="0"/>
              <a:t>.</a:t>
            </a:r>
            <a:endParaRPr lang="en-US" dirty="0"/>
          </a:p>
        </p:txBody>
      </p:sp>
    </p:spTree>
    <p:extLst>
      <p:ext uri="{BB962C8B-B14F-4D97-AF65-F5344CB8AC3E}">
        <p14:creationId xmlns:p14="http://schemas.microsoft.com/office/powerpoint/2010/main" val="1145439125"/>
      </p:ext>
    </p:extLst>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t>
            </a:r>
            <a:r>
              <a:rPr lang="en-US" dirty="0" err="1" smtClean="0"/>
              <a:t>Vs</a:t>
            </a:r>
            <a:r>
              <a:rPr lang="en-US" dirty="0" smtClean="0"/>
              <a:t> RDMS</a:t>
            </a:r>
            <a:endParaRPr lang="en-US" dirty="0"/>
          </a:p>
        </p:txBody>
      </p:sp>
      <p:sp>
        <p:nvSpPr>
          <p:cNvPr id="7" name="Content Placeholder 6"/>
          <p:cNvSpPr>
            <a:spLocks noGrp="1"/>
          </p:cNvSpPr>
          <p:nvPr>
            <p:ph idx="1"/>
          </p:nvPr>
        </p:nvSpPr>
        <p:spPr>
          <a:xfrm>
            <a:off x="1320800" y="1527586"/>
            <a:ext cx="10265064" cy="4598578"/>
          </a:xfrm>
        </p:spPr>
        <p:txBody>
          <a:bodyPr/>
          <a:lstStyle/>
          <a:p>
            <a:r>
              <a:rPr lang="en-US" dirty="0" smtClean="0"/>
              <a:t>Column </a:t>
            </a:r>
            <a:r>
              <a:rPr lang="en-US" dirty="0"/>
              <a:t>family and relational databases share terminology, such as columns, rows, and tables. </a:t>
            </a:r>
            <a:endParaRPr lang="en-US" dirty="0" smtClean="0"/>
          </a:p>
          <a:p>
            <a:pPr lvl="1"/>
            <a:r>
              <a:rPr lang="en-US" dirty="0" smtClean="0"/>
              <a:t>These </a:t>
            </a:r>
            <a:r>
              <a:rPr lang="en-US" dirty="0"/>
              <a:t>terms are equivalent at a logical level but they differ at a physical implementation level. </a:t>
            </a:r>
            <a:endParaRPr lang="en-US" dirty="0" smtClean="0"/>
          </a:p>
          <a:p>
            <a:r>
              <a:rPr lang="en-US" dirty="0" smtClean="0"/>
              <a:t>Column </a:t>
            </a:r>
            <a:r>
              <a:rPr lang="en-US" dirty="0"/>
              <a:t>families use maps and maps of maps to organize data. Relational databases store data in more row- or column-oriented formats</a:t>
            </a:r>
            <a:r>
              <a:rPr lang="en-US" dirty="0" smtClean="0"/>
              <a:t>.</a:t>
            </a:r>
            <a:endParaRPr lang="en-US" dirty="0"/>
          </a:p>
        </p:txBody>
      </p:sp>
    </p:spTree>
    <p:extLst>
      <p:ext uri="{BB962C8B-B14F-4D97-AF65-F5344CB8AC3E}">
        <p14:creationId xmlns:p14="http://schemas.microsoft.com/office/powerpoint/2010/main" val="1626798111"/>
      </p:ext>
    </p:extLst>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t>
            </a:r>
            <a:r>
              <a:rPr lang="en-US" dirty="0" err="1" smtClean="0"/>
              <a:t>Vs</a:t>
            </a:r>
            <a:r>
              <a:rPr lang="en-US" dirty="0" smtClean="0"/>
              <a:t> RDMS </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Column </a:t>
            </a:r>
            <a:r>
              <a:rPr lang="en-US" dirty="0"/>
              <a:t>family databases support some level of transactions, but they are not as robust as transactions in relational databases. </a:t>
            </a:r>
            <a:endParaRPr lang="en-US" dirty="0" smtClean="0"/>
          </a:p>
          <a:p>
            <a:pPr lvl="1"/>
            <a:r>
              <a:rPr lang="en-US" dirty="0" smtClean="0"/>
              <a:t>For </a:t>
            </a:r>
            <a:r>
              <a:rPr lang="en-US" dirty="0"/>
              <a:t>example, a read or write operation on a row in a column family database is atomic. </a:t>
            </a:r>
            <a:r>
              <a:rPr lang="en-US" dirty="0" smtClean="0"/>
              <a:t>Relational </a:t>
            </a:r>
            <a:r>
              <a:rPr lang="en-US" dirty="0"/>
              <a:t>databases support transactions across multiple tables and rows. </a:t>
            </a:r>
          </a:p>
          <a:p>
            <a:r>
              <a:rPr lang="en-US" dirty="0"/>
              <a:t>Column family databases are designed for large, data-intensive applications. </a:t>
            </a:r>
            <a:endParaRPr lang="en-US" dirty="0" smtClean="0"/>
          </a:p>
          <a:p>
            <a:pPr lvl="1"/>
            <a:r>
              <a:rPr lang="en-US" dirty="0" smtClean="0"/>
              <a:t>They </a:t>
            </a:r>
            <a:r>
              <a:rPr lang="en-US" dirty="0"/>
              <a:t>probably are not the best option for applications that can run on a single server.</a:t>
            </a:r>
          </a:p>
          <a:p>
            <a:pPr marL="0" indent="0">
              <a:buNone/>
            </a:pPr>
            <a:r>
              <a:rPr lang="en-US" dirty="0"/>
              <a:t> </a:t>
            </a:r>
          </a:p>
        </p:txBody>
      </p:sp>
    </p:spTree>
    <p:extLst>
      <p:ext uri="{BB962C8B-B14F-4D97-AF65-F5344CB8AC3E}">
        <p14:creationId xmlns:p14="http://schemas.microsoft.com/office/powerpoint/2010/main" val="2443673547"/>
      </p:ext>
    </p:extLst>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Terminology: KEYSPACE</a:t>
            </a:r>
            <a:endParaRPr lang="en-US" dirty="0"/>
          </a:p>
        </p:txBody>
      </p:sp>
      <p:sp>
        <p:nvSpPr>
          <p:cNvPr id="7" name="Content Placeholder 6"/>
          <p:cNvSpPr>
            <a:spLocks noGrp="1"/>
          </p:cNvSpPr>
          <p:nvPr>
            <p:ph idx="1"/>
          </p:nvPr>
        </p:nvSpPr>
        <p:spPr>
          <a:xfrm>
            <a:off x="1320800" y="1075766"/>
            <a:ext cx="10265064" cy="5050398"/>
          </a:xfrm>
        </p:spPr>
        <p:txBody>
          <a:bodyPr/>
          <a:lstStyle/>
          <a:p>
            <a:pPr lvl="0"/>
            <a:r>
              <a:rPr lang="en-US" dirty="0" err="1" smtClean="0"/>
              <a:t>Keyspace</a:t>
            </a:r>
            <a:r>
              <a:rPr lang="en-US" dirty="0"/>
              <a:t>: The top-level data structure in a column family database. </a:t>
            </a:r>
            <a:endParaRPr lang="en-US" dirty="0" smtClean="0"/>
          </a:p>
          <a:p>
            <a:pPr lvl="0"/>
            <a:r>
              <a:rPr lang="en-US" dirty="0" smtClean="0"/>
              <a:t>It </a:t>
            </a:r>
            <a:r>
              <a:rPr lang="en-US" dirty="0"/>
              <a:t>is top level in the sense that all other data structures you would create as a database designer are contained within a </a:t>
            </a:r>
            <a:r>
              <a:rPr lang="en-US" dirty="0" err="1"/>
              <a:t>keyspace</a:t>
            </a:r>
            <a:r>
              <a:rPr lang="en-US" dirty="0"/>
              <a:t>. </a:t>
            </a:r>
            <a:endParaRPr lang="en-US" dirty="0" smtClean="0"/>
          </a:p>
          <a:p>
            <a:pPr lvl="1"/>
            <a:r>
              <a:rPr lang="en-US" dirty="0" smtClean="0"/>
              <a:t>A </a:t>
            </a:r>
            <a:r>
              <a:rPr lang="en-US" dirty="0" err="1"/>
              <a:t>keyspace</a:t>
            </a:r>
            <a:r>
              <a:rPr lang="en-US" dirty="0"/>
              <a:t> is analogous to a schema in a relational database.</a:t>
            </a:r>
          </a:p>
          <a:p>
            <a:pPr lvl="0"/>
            <a:r>
              <a:rPr lang="en-US" dirty="0"/>
              <a:t>Row key: A column that uniquely identifies a row in a column family. </a:t>
            </a:r>
            <a:endParaRPr lang="en-US" dirty="0" smtClean="0"/>
          </a:p>
          <a:p>
            <a:pPr lvl="1"/>
            <a:r>
              <a:rPr lang="en-US" dirty="0" smtClean="0"/>
              <a:t>It </a:t>
            </a:r>
            <a:r>
              <a:rPr lang="en-US" dirty="0"/>
              <a:t>serves some of the same purposes as a primary key in a relational database</a:t>
            </a:r>
            <a:r>
              <a:rPr lang="en-US" dirty="0" smtClean="0"/>
              <a:t>.</a:t>
            </a:r>
            <a:endParaRPr lang="en-US" dirty="0"/>
          </a:p>
        </p:txBody>
      </p:sp>
    </p:spTree>
    <p:extLst>
      <p:ext uri="{BB962C8B-B14F-4D97-AF65-F5344CB8AC3E}">
        <p14:creationId xmlns:p14="http://schemas.microsoft.com/office/powerpoint/2010/main" val="3457381399"/>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Terminology: COLUMN</a:t>
            </a:r>
            <a:endParaRPr lang="en-US" dirty="0"/>
          </a:p>
        </p:txBody>
      </p:sp>
      <p:sp>
        <p:nvSpPr>
          <p:cNvPr id="7" name="Content Placeholder 6"/>
          <p:cNvSpPr>
            <a:spLocks noGrp="1"/>
          </p:cNvSpPr>
          <p:nvPr>
            <p:ph idx="1"/>
          </p:nvPr>
        </p:nvSpPr>
        <p:spPr>
          <a:xfrm>
            <a:off x="1320800" y="1581374"/>
            <a:ext cx="10265064" cy="4544790"/>
          </a:xfrm>
        </p:spPr>
        <p:txBody>
          <a:bodyPr/>
          <a:lstStyle/>
          <a:p>
            <a:pPr lvl="0"/>
            <a:r>
              <a:rPr lang="en-US" dirty="0" smtClean="0"/>
              <a:t>Column</a:t>
            </a:r>
            <a:r>
              <a:rPr lang="en-US" dirty="0"/>
              <a:t>: The data structure for storing a single value in a database</a:t>
            </a:r>
            <a:r>
              <a:rPr lang="en-US" dirty="0" smtClean="0"/>
              <a:t>.</a:t>
            </a:r>
          </a:p>
          <a:p>
            <a:pPr lvl="0"/>
            <a:endParaRPr lang="en-US" dirty="0"/>
          </a:p>
          <a:p>
            <a:pPr lvl="0"/>
            <a:r>
              <a:rPr lang="en-US" dirty="0"/>
              <a:t>Column families: Collections of related columns. </a:t>
            </a:r>
            <a:endParaRPr lang="en-US" dirty="0" smtClean="0"/>
          </a:p>
          <a:p>
            <a:pPr lvl="1"/>
            <a:r>
              <a:rPr lang="en-US" dirty="0"/>
              <a:t>C</a:t>
            </a:r>
            <a:r>
              <a:rPr lang="en-US" dirty="0" smtClean="0"/>
              <a:t>olumns </a:t>
            </a:r>
            <a:r>
              <a:rPr lang="en-US" dirty="0"/>
              <a:t>that are frequently used together should be grouped into the same column family.</a:t>
            </a:r>
          </a:p>
          <a:p>
            <a:pPr lvl="0"/>
            <a:endParaRPr lang="en-US" dirty="0"/>
          </a:p>
        </p:txBody>
      </p:sp>
    </p:spTree>
    <p:extLst>
      <p:ext uri="{BB962C8B-B14F-4D97-AF65-F5344CB8AC3E}">
        <p14:creationId xmlns:p14="http://schemas.microsoft.com/office/powerpoint/2010/main" val="1361646106"/>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140312"/>
            <a:ext cx="10265064" cy="4985852"/>
          </a:xfrm>
        </p:spPr>
        <p:txBody>
          <a:bodyPr/>
          <a:lstStyle/>
          <a:p>
            <a:r>
              <a:rPr lang="en-US" dirty="0"/>
              <a:t>Column family databases originated with Google's </a:t>
            </a:r>
            <a:r>
              <a:rPr lang="en-US" dirty="0" err="1"/>
              <a:t>BigTable</a:t>
            </a:r>
            <a:r>
              <a:rPr lang="en-US" dirty="0"/>
              <a:t>. </a:t>
            </a:r>
            <a:endParaRPr lang="en-US" dirty="0" smtClean="0"/>
          </a:p>
          <a:p>
            <a:r>
              <a:rPr lang="en-US" dirty="0" smtClean="0"/>
              <a:t>The </a:t>
            </a:r>
            <a:r>
              <a:rPr lang="en-US" dirty="0"/>
              <a:t>following are important features of </a:t>
            </a:r>
            <a:r>
              <a:rPr lang="en-US" dirty="0" err="1"/>
              <a:t>BigTable</a:t>
            </a:r>
            <a:r>
              <a:rPr lang="en-US" dirty="0"/>
              <a:t>:</a:t>
            </a:r>
          </a:p>
          <a:p>
            <a:pPr lvl="1"/>
            <a:r>
              <a:rPr lang="en-US" dirty="0"/>
              <a:t>Developers have dynamic control over columns.</a:t>
            </a:r>
          </a:p>
          <a:p>
            <a:pPr lvl="1"/>
            <a:r>
              <a:rPr lang="en-US" dirty="0"/>
              <a:t>Data values are indexed by row identifier, column name, and a time stamp.</a:t>
            </a:r>
          </a:p>
          <a:p>
            <a:pPr lvl="1"/>
            <a:r>
              <a:rPr lang="en-US" dirty="0"/>
              <a:t>Data modelers and developers have control over location of data.</a:t>
            </a:r>
          </a:p>
          <a:p>
            <a:pPr lvl="1"/>
            <a:r>
              <a:rPr lang="en-US" dirty="0"/>
              <a:t>Reads and writes of a row are atomic.</a:t>
            </a:r>
          </a:p>
          <a:p>
            <a:pPr lvl="1"/>
            <a:r>
              <a:rPr lang="en-US" dirty="0"/>
              <a:t>Rows are maintained in a sorted order</a:t>
            </a:r>
            <a:r>
              <a:rPr lang="en-US" dirty="0" smtClean="0"/>
              <a:t>.</a:t>
            </a:r>
            <a:endParaRPr lang="en-US" dirty="0"/>
          </a:p>
        </p:txBody>
      </p:sp>
    </p:spTree>
    <p:extLst>
      <p:ext uri="{BB962C8B-B14F-4D97-AF65-F5344CB8AC3E}">
        <p14:creationId xmlns:p14="http://schemas.microsoft.com/office/powerpoint/2010/main" val="2203008368"/>
      </p:ext>
    </p:extLst>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Terminology</a:t>
            </a:r>
            <a:endParaRPr lang="en-US" dirty="0"/>
          </a:p>
        </p:txBody>
      </p:sp>
      <p:sp>
        <p:nvSpPr>
          <p:cNvPr id="7" name="Content Placeholder 6"/>
          <p:cNvSpPr>
            <a:spLocks noGrp="1"/>
          </p:cNvSpPr>
          <p:nvPr>
            <p:ph idx="1"/>
          </p:nvPr>
        </p:nvSpPr>
        <p:spPr>
          <a:xfrm>
            <a:off x="1320800" y="1075766"/>
            <a:ext cx="10265064" cy="5050398"/>
          </a:xfrm>
        </p:spPr>
        <p:txBody>
          <a:bodyPr/>
          <a:lstStyle/>
          <a:p>
            <a:pPr lvl="0"/>
            <a:r>
              <a:rPr lang="en-US" dirty="0" smtClean="0"/>
              <a:t>Cluster</a:t>
            </a:r>
            <a:r>
              <a:rPr lang="en-US" dirty="0"/>
              <a:t>: A set of servers configured to function together</a:t>
            </a:r>
            <a:r>
              <a:rPr lang="en-US" dirty="0" smtClean="0"/>
              <a:t>.</a:t>
            </a:r>
          </a:p>
          <a:p>
            <a:pPr lvl="1"/>
            <a:r>
              <a:rPr lang="en-US" dirty="0" smtClean="0"/>
              <a:t>Servers </a:t>
            </a:r>
            <a:r>
              <a:rPr lang="en-US" dirty="0"/>
              <a:t>sometimes have differentiated functions, and sometimes they do not. </a:t>
            </a:r>
          </a:p>
          <a:p>
            <a:pPr lvl="0"/>
            <a:r>
              <a:rPr lang="en-US" dirty="0"/>
              <a:t>Partition: A logical subset of a database. </a:t>
            </a:r>
            <a:endParaRPr lang="en-US" dirty="0" smtClean="0"/>
          </a:p>
          <a:p>
            <a:pPr lvl="1"/>
            <a:r>
              <a:rPr lang="en-US" dirty="0" smtClean="0"/>
              <a:t>Partitions </a:t>
            </a:r>
            <a:r>
              <a:rPr lang="en-US" dirty="0"/>
              <a:t>are usually used to store a set of data based on some attribute of the data.</a:t>
            </a:r>
          </a:p>
          <a:p>
            <a:pPr lvl="0"/>
            <a:r>
              <a:rPr lang="en-US" dirty="0"/>
              <a:t>Commit logs: Append-only files that always write data to the end of the file. </a:t>
            </a:r>
            <a:endParaRPr lang="en-US" dirty="0" smtClean="0"/>
          </a:p>
          <a:p>
            <a:pPr lvl="1"/>
            <a:r>
              <a:rPr lang="en-US" dirty="0" smtClean="0"/>
              <a:t>Used </a:t>
            </a:r>
            <a:r>
              <a:rPr lang="en-US" dirty="0"/>
              <a:t>to save copies of data written to tables. Enables data recovery.</a:t>
            </a:r>
          </a:p>
          <a:p>
            <a:pPr lvl="0"/>
            <a:endParaRPr lang="en-US" dirty="0"/>
          </a:p>
        </p:txBody>
      </p:sp>
    </p:spTree>
    <p:extLst>
      <p:ext uri="{BB962C8B-B14F-4D97-AF65-F5344CB8AC3E}">
        <p14:creationId xmlns:p14="http://schemas.microsoft.com/office/powerpoint/2010/main" val="1768693202"/>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Terminology</a:t>
            </a:r>
            <a:endParaRPr lang="en-US" dirty="0"/>
          </a:p>
        </p:txBody>
      </p:sp>
      <p:sp>
        <p:nvSpPr>
          <p:cNvPr id="7" name="Content Placeholder 6"/>
          <p:cNvSpPr>
            <a:spLocks noGrp="1"/>
          </p:cNvSpPr>
          <p:nvPr>
            <p:ph idx="1"/>
          </p:nvPr>
        </p:nvSpPr>
        <p:spPr>
          <a:xfrm>
            <a:off x="1320800" y="1323190"/>
            <a:ext cx="10265064" cy="4802973"/>
          </a:xfrm>
        </p:spPr>
        <p:txBody>
          <a:bodyPr/>
          <a:lstStyle/>
          <a:p>
            <a:pPr lvl="0"/>
            <a:r>
              <a:rPr lang="en-US" dirty="0" smtClean="0"/>
              <a:t>Bloom </a:t>
            </a:r>
            <a:r>
              <a:rPr lang="en-US" dirty="0"/>
              <a:t>filter: A probabilistic filter that tests whether an element is a member of a set. </a:t>
            </a:r>
            <a:endParaRPr lang="en-US" dirty="0" smtClean="0"/>
          </a:p>
          <a:p>
            <a:pPr lvl="1"/>
            <a:r>
              <a:rPr lang="en-US" dirty="0" smtClean="0"/>
              <a:t>Might </a:t>
            </a:r>
            <a:r>
              <a:rPr lang="en-US" dirty="0"/>
              <a:t>return a false positive but never returns a false negative.</a:t>
            </a:r>
          </a:p>
          <a:p>
            <a:pPr lvl="0"/>
            <a:r>
              <a:rPr lang="en-US" dirty="0"/>
              <a:t>Consistency level: The consistency between copies of data on different replicas. </a:t>
            </a:r>
            <a:endParaRPr lang="en-US" dirty="0" smtClean="0"/>
          </a:p>
          <a:p>
            <a:pPr lvl="1"/>
            <a:r>
              <a:rPr lang="en-US" dirty="0" smtClean="0"/>
              <a:t>In </a:t>
            </a:r>
            <a:r>
              <a:rPr lang="en-US" dirty="0"/>
              <a:t>the strictest sense, data is consistent only if all replicas have the same data. </a:t>
            </a:r>
          </a:p>
          <a:p>
            <a:pPr lvl="0"/>
            <a:r>
              <a:rPr lang="en-US" dirty="0"/>
              <a:t>Replication: The process of determining where to place replicas and how to keep them up to date</a:t>
            </a:r>
            <a:r>
              <a:rPr lang="en-US" dirty="0" smtClean="0"/>
              <a:t>.</a:t>
            </a:r>
            <a:endParaRPr lang="en-US" dirty="0"/>
          </a:p>
        </p:txBody>
      </p:sp>
    </p:spTree>
    <p:extLst>
      <p:ext uri="{BB962C8B-B14F-4D97-AF65-F5344CB8AC3E}">
        <p14:creationId xmlns:p14="http://schemas.microsoft.com/office/powerpoint/2010/main" val="1509227447"/>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Terminology</a:t>
            </a:r>
            <a:endParaRPr lang="en-US" dirty="0"/>
          </a:p>
        </p:txBody>
      </p:sp>
      <p:sp>
        <p:nvSpPr>
          <p:cNvPr id="7" name="Content Placeholder 6"/>
          <p:cNvSpPr>
            <a:spLocks noGrp="1"/>
          </p:cNvSpPr>
          <p:nvPr>
            <p:ph idx="1"/>
          </p:nvPr>
        </p:nvSpPr>
        <p:spPr>
          <a:xfrm>
            <a:off x="1320800" y="871369"/>
            <a:ext cx="10265064" cy="5254795"/>
          </a:xfrm>
        </p:spPr>
        <p:txBody>
          <a:bodyPr>
            <a:normAutofit lnSpcReduction="10000"/>
          </a:bodyPr>
          <a:lstStyle/>
          <a:p>
            <a:pPr lvl="0"/>
            <a:r>
              <a:rPr lang="en-US" dirty="0" smtClean="0"/>
              <a:t>Anti-entropy</a:t>
            </a:r>
            <a:r>
              <a:rPr lang="en-US" dirty="0"/>
              <a:t>: The process of detecting differences in replicas. </a:t>
            </a:r>
            <a:endParaRPr lang="en-US" dirty="0" smtClean="0"/>
          </a:p>
          <a:p>
            <a:pPr lvl="1"/>
            <a:r>
              <a:rPr lang="en-US" dirty="0" smtClean="0"/>
              <a:t>From </a:t>
            </a:r>
            <a:r>
              <a:rPr lang="en-US" dirty="0"/>
              <a:t>a performance perspective, it is important to detect and resolve inconsistencies with a minimum amount of data exchange.</a:t>
            </a:r>
          </a:p>
          <a:p>
            <a:pPr lvl="0"/>
            <a:r>
              <a:rPr lang="en-US" dirty="0"/>
              <a:t>Gossip protocol: A protocol for sharing information between nodes in a cluster that enables nodes to share information about themselves and other clusters for which they have up-to-date information.</a:t>
            </a:r>
          </a:p>
          <a:p>
            <a:pPr lvl="0"/>
            <a:r>
              <a:rPr lang="en-US" dirty="0"/>
              <a:t>Hinted handoff: A protocol for collecting write information when a server is unavailable. </a:t>
            </a:r>
            <a:endParaRPr lang="en-US" dirty="0" smtClean="0"/>
          </a:p>
          <a:p>
            <a:pPr lvl="1"/>
            <a:r>
              <a:rPr lang="en-US" dirty="0" smtClean="0"/>
              <a:t>Another </a:t>
            </a:r>
            <a:r>
              <a:rPr lang="en-US" dirty="0"/>
              <a:t>server in the clusters saves the write data and passes it to the target server when it becomes available again</a:t>
            </a:r>
            <a:r>
              <a:rPr lang="en-US" dirty="0" smtClean="0"/>
              <a:t>.</a:t>
            </a:r>
            <a:endParaRPr lang="en-US" dirty="0"/>
          </a:p>
        </p:txBody>
      </p:sp>
    </p:spTree>
    <p:extLst>
      <p:ext uri="{BB962C8B-B14F-4D97-AF65-F5344CB8AC3E}">
        <p14:creationId xmlns:p14="http://schemas.microsoft.com/office/powerpoint/2010/main" val="2876267673"/>
      </p:ext>
    </p:extLst>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Like </a:t>
            </a:r>
            <a:r>
              <a:rPr lang="en-US" dirty="0"/>
              <a:t>other </a:t>
            </a:r>
            <a:r>
              <a:rPr lang="en-US" dirty="0" err="1"/>
              <a:t>NoSQL</a:t>
            </a:r>
            <a:r>
              <a:rPr lang="en-US" dirty="0"/>
              <a:t> databases, queries drive </a:t>
            </a:r>
            <a:r>
              <a:rPr lang="en-US" dirty="0" smtClean="0"/>
              <a:t>the design.</a:t>
            </a:r>
          </a:p>
          <a:p>
            <a:r>
              <a:rPr lang="en-US" dirty="0" smtClean="0"/>
              <a:t>Queries </a:t>
            </a:r>
            <a:r>
              <a:rPr lang="en-US" dirty="0"/>
              <a:t>provide information needed to effectively design column family databases. The information </a:t>
            </a:r>
            <a:r>
              <a:rPr lang="en-US" dirty="0" smtClean="0"/>
              <a:t>include</a:t>
            </a:r>
          </a:p>
          <a:p>
            <a:pPr lvl="1"/>
            <a:r>
              <a:rPr lang="en-US" dirty="0" smtClean="0"/>
              <a:t> </a:t>
            </a:r>
            <a:r>
              <a:rPr lang="en-US" dirty="0"/>
              <a:t>entities, </a:t>
            </a:r>
            <a:endParaRPr lang="en-US" dirty="0" smtClean="0"/>
          </a:p>
          <a:p>
            <a:pPr lvl="1"/>
            <a:r>
              <a:rPr lang="en-US" dirty="0" smtClean="0"/>
              <a:t>attributes </a:t>
            </a:r>
            <a:r>
              <a:rPr lang="en-US" dirty="0"/>
              <a:t>of entities, </a:t>
            </a:r>
            <a:endParaRPr lang="en-US" dirty="0" smtClean="0"/>
          </a:p>
          <a:p>
            <a:pPr lvl="1"/>
            <a:r>
              <a:rPr lang="en-US" dirty="0"/>
              <a:t>q</a:t>
            </a:r>
            <a:r>
              <a:rPr lang="en-US" dirty="0" smtClean="0"/>
              <a:t>uery </a:t>
            </a:r>
            <a:r>
              <a:rPr lang="en-US" dirty="0"/>
              <a:t>criteria, </a:t>
            </a:r>
            <a:endParaRPr lang="en-US" dirty="0" smtClean="0"/>
          </a:p>
          <a:p>
            <a:pPr lvl="1"/>
            <a:r>
              <a:rPr lang="en-US" dirty="0" smtClean="0"/>
              <a:t>derived </a:t>
            </a:r>
            <a:r>
              <a:rPr lang="en-US" dirty="0"/>
              <a:t>values</a:t>
            </a:r>
            <a:r>
              <a:rPr lang="en-US" dirty="0" smtClean="0"/>
              <a:t>.</a:t>
            </a:r>
            <a:endParaRPr lang="en-US" dirty="0"/>
          </a:p>
        </p:txBody>
      </p:sp>
    </p:spTree>
    <p:extLst>
      <p:ext uri="{BB962C8B-B14F-4D97-AF65-F5344CB8AC3E}">
        <p14:creationId xmlns:p14="http://schemas.microsoft.com/office/powerpoint/2010/main" val="485757947"/>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normAutofit lnSpcReduction="10000"/>
          </a:bodyPr>
          <a:lstStyle/>
          <a:p>
            <a:r>
              <a:rPr lang="en-US" dirty="0" smtClean="0"/>
              <a:t>Entities </a:t>
            </a:r>
            <a:r>
              <a:rPr lang="en-US" dirty="0"/>
              <a:t>represent things that can range from concrete things, such as customers and products, to abstractions, such as service-level agreements or a credit score history. </a:t>
            </a:r>
            <a:endParaRPr lang="en-US" dirty="0" smtClean="0"/>
          </a:p>
          <a:p>
            <a:r>
              <a:rPr lang="en-US" dirty="0" smtClean="0"/>
              <a:t>Entities </a:t>
            </a:r>
            <a:r>
              <a:rPr lang="en-US" dirty="0"/>
              <a:t>are modeled as rows in column family databases. </a:t>
            </a:r>
            <a:endParaRPr lang="en-US" dirty="0" smtClean="0"/>
          </a:p>
          <a:p>
            <a:pPr lvl="1"/>
            <a:r>
              <a:rPr lang="en-US" dirty="0" smtClean="0"/>
              <a:t>A </a:t>
            </a:r>
            <a:r>
              <a:rPr lang="en-US" dirty="0"/>
              <a:t>single row should correspond to a single entity. </a:t>
            </a:r>
            <a:endParaRPr lang="en-US" dirty="0" smtClean="0"/>
          </a:p>
          <a:p>
            <a:pPr lvl="1"/>
            <a:r>
              <a:rPr lang="en-US" dirty="0" smtClean="0"/>
              <a:t>Rows </a:t>
            </a:r>
            <a:r>
              <a:rPr lang="en-US" dirty="0"/>
              <a:t>are uniquely identified by row keys.</a:t>
            </a:r>
          </a:p>
          <a:p>
            <a:r>
              <a:rPr lang="en-US" dirty="0"/>
              <a:t>Attributes of entities are modeled using columns</a:t>
            </a:r>
            <a:r>
              <a:rPr lang="en-US" dirty="0" smtClean="0"/>
              <a:t>.</a:t>
            </a:r>
          </a:p>
          <a:p>
            <a:r>
              <a:rPr lang="en-US" dirty="0" smtClean="0"/>
              <a:t>Queries </a:t>
            </a:r>
            <a:r>
              <a:rPr lang="en-US" dirty="0"/>
              <a:t>include references to columns to specify criteria for selecting entities and to specify a set of attributes to return</a:t>
            </a:r>
            <a:r>
              <a:rPr lang="en-US" dirty="0" smtClean="0"/>
              <a:t>.</a:t>
            </a:r>
            <a:endParaRPr lang="en-US" dirty="0"/>
          </a:p>
        </p:txBody>
      </p:sp>
    </p:spTree>
    <p:extLst>
      <p:ext uri="{BB962C8B-B14F-4D97-AF65-F5344CB8AC3E}">
        <p14:creationId xmlns:p14="http://schemas.microsoft.com/office/powerpoint/2010/main" val="822904351"/>
      </p:ext>
    </p:extLst>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pPr marL="0" indent="0">
              <a:buNone/>
            </a:pPr>
            <a:r>
              <a:rPr lang="en-US" dirty="0" smtClean="0"/>
              <a:t>The </a:t>
            </a:r>
            <a:r>
              <a:rPr lang="en-US" dirty="0"/>
              <a:t>following are important characteristics of column family databases:</a:t>
            </a:r>
          </a:p>
          <a:p>
            <a:pPr lvl="0"/>
            <a:r>
              <a:rPr lang="en-US" dirty="0"/>
              <a:t>Column family databases are implemented as sparse, multidimensional maps.</a:t>
            </a:r>
          </a:p>
          <a:p>
            <a:pPr lvl="0"/>
            <a:r>
              <a:rPr lang="en-US" dirty="0"/>
              <a:t>Columns can vary between rows.</a:t>
            </a:r>
          </a:p>
          <a:p>
            <a:pPr lvl="0"/>
            <a:r>
              <a:rPr lang="en-US" dirty="0"/>
              <a:t>Columns can be added dynamically.</a:t>
            </a:r>
          </a:p>
          <a:p>
            <a:pPr lvl="0"/>
            <a:r>
              <a:rPr lang="en-US" dirty="0"/>
              <a:t>Joins are not used; data is </a:t>
            </a:r>
            <a:r>
              <a:rPr lang="en-US" dirty="0" err="1"/>
              <a:t>denormalized</a:t>
            </a:r>
            <a:r>
              <a:rPr lang="en-US" dirty="0"/>
              <a:t> instead</a:t>
            </a:r>
            <a:r>
              <a:rPr lang="en-US" dirty="0" smtClean="0"/>
              <a:t>.</a:t>
            </a:r>
            <a:endParaRPr lang="en-US" dirty="0"/>
          </a:p>
        </p:txBody>
      </p:sp>
    </p:spTree>
    <p:extLst>
      <p:ext uri="{BB962C8B-B14F-4D97-AF65-F5344CB8AC3E}">
        <p14:creationId xmlns:p14="http://schemas.microsoft.com/office/powerpoint/2010/main" val="2088755640"/>
      </p:ext>
    </p:extLst>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pPr marL="0" indent="0">
              <a:buNone/>
            </a:pPr>
            <a:r>
              <a:rPr lang="en-US" dirty="0" smtClean="0"/>
              <a:t>The </a:t>
            </a:r>
            <a:r>
              <a:rPr lang="en-US" dirty="0"/>
              <a:t>following are several guidelines to keep in mind when designing tables:</a:t>
            </a:r>
          </a:p>
          <a:p>
            <a:pPr lvl="0"/>
            <a:r>
              <a:rPr lang="en-US" dirty="0" err="1"/>
              <a:t>Denormalize</a:t>
            </a:r>
            <a:r>
              <a:rPr lang="en-US" dirty="0"/>
              <a:t> instead of join.</a:t>
            </a:r>
          </a:p>
          <a:p>
            <a:pPr lvl="0"/>
            <a:r>
              <a:rPr lang="en-US" dirty="0"/>
              <a:t>Make use of valueless columns.</a:t>
            </a:r>
          </a:p>
          <a:p>
            <a:pPr lvl="0"/>
            <a:r>
              <a:rPr lang="en-US" dirty="0"/>
              <a:t>Use both column names and column values to store data.</a:t>
            </a:r>
          </a:p>
          <a:p>
            <a:pPr lvl="0"/>
            <a:r>
              <a:rPr lang="en-US" dirty="0"/>
              <a:t>Model an entity with a single row.</a:t>
            </a:r>
          </a:p>
          <a:p>
            <a:pPr lvl="0"/>
            <a:r>
              <a:rPr lang="en-US" dirty="0" smtClean="0"/>
              <a:t>Keep </a:t>
            </a:r>
            <a:r>
              <a:rPr lang="en-US" dirty="0"/>
              <a:t>an appropriate number of column value versions.</a:t>
            </a:r>
          </a:p>
          <a:p>
            <a:pPr lvl="0"/>
            <a:r>
              <a:rPr lang="en-US" dirty="0"/>
              <a:t>Avoid complex data structures in column values.</a:t>
            </a:r>
          </a:p>
          <a:p>
            <a:pPr lvl="0"/>
            <a:r>
              <a:rPr lang="en-US" dirty="0" smtClean="0"/>
              <a:t>Avoid </a:t>
            </a:r>
            <a:r>
              <a:rPr lang="en-US" dirty="0" err="1" smtClean="0"/>
              <a:t>hotspotting</a:t>
            </a:r>
            <a:r>
              <a:rPr lang="en-US" dirty="0" smtClean="0"/>
              <a:t> in row keys.</a:t>
            </a:r>
          </a:p>
        </p:txBody>
      </p:sp>
    </p:spTree>
    <p:extLst>
      <p:ext uri="{BB962C8B-B14F-4D97-AF65-F5344CB8AC3E}">
        <p14:creationId xmlns:p14="http://schemas.microsoft.com/office/powerpoint/2010/main" val="3090892091"/>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817581"/>
            <a:ext cx="10265064" cy="5308583"/>
          </a:xfrm>
        </p:spPr>
        <p:txBody>
          <a:bodyPr>
            <a:normAutofit lnSpcReduction="10000"/>
          </a:bodyPr>
          <a:lstStyle/>
          <a:p>
            <a:r>
              <a:rPr lang="en-US" dirty="0" smtClean="0"/>
              <a:t>Distinguishing </a:t>
            </a:r>
            <a:r>
              <a:rPr lang="en-US" dirty="0"/>
              <a:t>two kinds of indexes is helpful: </a:t>
            </a:r>
            <a:endParaRPr lang="en-US" dirty="0" smtClean="0"/>
          </a:p>
          <a:p>
            <a:pPr lvl="1"/>
            <a:r>
              <a:rPr lang="en-US" dirty="0" smtClean="0"/>
              <a:t>primary </a:t>
            </a:r>
          </a:p>
          <a:p>
            <a:pPr lvl="1"/>
            <a:r>
              <a:rPr lang="en-US" dirty="0" smtClean="0"/>
              <a:t>secondary </a:t>
            </a:r>
          </a:p>
          <a:p>
            <a:r>
              <a:rPr lang="en-US" dirty="0" smtClean="0"/>
              <a:t>Primary </a:t>
            </a:r>
            <a:r>
              <a:rPr lang="en-US" dirty="0"/>
              <a:t>indexes are indexes on the row keys of a table</a:t>
            </a:r>
            <a:r>
              <a:rPr lang="en-US" dirty="0" smtClean="0"/>
              <a:t>.</a:t>
            </a:r>
          </a:p>
          <a:p>
            <a:pPr lvl="1"/>
            <a:r>
              <a:rPr lang="en-US" dirty="0" smtClean="0"/>
              <a:t> </a:t>
            </a:r>
            <a:r>
              <a:rPr lang="en-US" dirty="0"/>
              <a:t>They are automatically maintained by the column family database system. </a:t>
            </a:r>
            <a:endParaRPr lang="en-US" dirty="0" smtClean="0"/>
          </a:p>
          <a:p>
            <a:r>
              <a:rPr lang="en-US" dirty="0" smtClean="0"/>
              <a:t>Secondary </a:t>
            </a:r>
            <a:r>
              <a:rPr lang="en-US" dirty="0"/>
              <a:t>indexes are indexes created on one or more column values. </a:t>
            </a:r>
            <a:endParaRPr lang="en-US" dirty="0" smtClean="0"/>
          </a:p>
          <a:p>
            <a:pPr lvl="1"/>
            <a:r>
              <a:rPr lang="en-US" dirty="0" smtClean="0"/>
              <a:t>Secondary </a:t>
            </a:r>
            <a:r>
              <a:rPr lang="en-US" dirty="0"/>
              <a:t>indexes can be created and managed by the database system or by your application. </a:t>
            </a:r>
            <a:endParaRPr lang="en-US" dirty="0" smtClean="0"/>
          </a:p>
          <a:p>
            <a:pPr lvl="1"/>
            <a:r>
              <a:rPr lang="en-US" dirty="0" smtClean="0"/>
              <a:t>Not </a:t>
            </a:r>
            <a:r>
              <a:rPr lang="en-US" dirty="0"/>
              <a:t>all column family databases provide automatically managed secondary indexes, but you can create and manage tables as secondary indexes in all column family database systems</a:t>
            </a:r>
            <a:r>
              <a:rPr lang="en-US" dirty="0" smtClean="0"/>
              <a:t>.</a:t>
            </a:r>
            <a:endParaRPr lang="en-US" dirty="0"/>
          </a:p>
        </p:txBody>
      </p:sp>
    </p:spTree>
    <p:extLst>
      <p:ext uri="{BB962C8B-B14F-4D97-AF65-F5344CB8AC3E}">
        <p14:creationId xmlns:p14="http://schemas.microsoft.com/office/powerpoint/2010/main" val="3565524899"/>
      </p:ext>
    </p:extLst>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As </a:t>
            </a:r>
            <a:r>
              <a:rPr lang="en-US" dirty="0"/>
              <a:t>a general rule, if you need secondary indexes on column values and the column family database system provides automatically managed secondary indexes, then you should use them. </a:t>
            </a:r>
            <a:endParaRPr lang="en-US" dirty="0" smtClean="0"/>
          </a:p>
          <a:p>
            <a:r>
              <a:rPr lang="en-US" dirty="0" smtClean="0"/>
              <a:t>The </a:t>
            </a:r>
            <a:r>
              <a:rPr lang="en-US" dirty="0"/>
              <a:t>primary advantage of using automatically managed secondary indexes is that they require less code to maintain than the alternative. </a:t>
            </a:r>
            <a:endParaRPr lang="en-US" dirty="0" smtClean="0"/>
          </a:p>
          <a:p>
            <a:r>
              <a:rPr lang="en-US" dirty="0" smtClean="0"/>
              <a:t>The </a:t>
            </a:r>
            <a:r>
              <a:rPr lang="en-US" dirty="0"/>
              <a:t>automatic use of secondary indexes has another major advantage because you do not have to change your code to use the indexes</a:t>
            </a:r>
            <a:r>
              <a:rPr lang="en-US" dirty="0" smtClean="0"/>
              <a:t>.</a:t>
            </a:r>
            <a:endParaRPr lang="en-US" dirty="0"/>
          </a:p>
        </p:txBody>
      </p:sp>
    </p:spTree>
    <p:extLst>
      <p:ext uri="{BB962C8B-B14F-4D97-AF65-F5344CB8AC3E}">
        <p14:creationId xmlns:p14="http://schemas.microsoft.com/office/powerpoint/2010/main" val="1835637441"/>
      </p:ext>
    </p:extLst>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There </a:t>
            </a:r>
            <a:r>
              <a:rPr lang="en-US" dirty="0"/>
              <a:t>are times when automatically managed indexes should not be used. Avoid, or at least carefully test, the use of indexes in the following cases:</a:t>
            </a:r>
          </a:p>
          <a:p>
            <a:pPr lvl="1"/>
            <a:r>
              <a:rPr lang="en-US" dirty="0"/>
              <a:t>There is a small number of distinct values in a column</a:t>
            </a:r>
          </a:p>
          <a:p>
            <a:pPr lvl="1"/>
            <a:r>
              <a:rPr lang="en-US" dirty="0"/>
              <a:t>There are many unique values in a column</a:t>
            </a:r>
          </a:p>
          <a:p>
            <a:pPr lvl="1"/>
            <a:r>
              <a:rPr lang="en-US" dirty="0"/>
              <a:t>The column values are </a:t>
            </a:r>
            <a:r>
              <a:rPr lang="en-US" dirty="0" smtClean="0"/>
              <a:t>sparse</a:t>
            </a:r>
            <a:endParaRPr lang="en-US" dirty="0"/>
          </a:p>
        </p:txBody>
      </p:sp>
    </p:spTree>
    <p:extLst>
      <p:ext uri="{BB962C8B-B14F-4D97-AF65-F5344CB8AC3E}">
        <p14:creationId xmlns:p14="http://schemas.microsoft.com/office/powerpoint/2010/main" val="4148869909"/>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447800"/>
            <a:ext cx="10265064" cy="4678363"/>
          </a:xfrm>
        </p:spPr>
        <p:txBody>
          <a:bodyPr/>
          <a:lstStyle/>
          <a:p>
            <a:r>
              <a:rPr lang="en-US" dirty="0" smtClean="0"/>
              <a:t>Column </a:t>
            </a:r>
            <a:r>
              <a:rPr lang="en-US" dirty="0"/>
              <a:t>families are organized into groups of data items that are frequently used together. </a:t>
            </a:r>
            <a:endParaRPr lang="en-US" dirty="0" smtClean="0"/>
          </a:p>
          <a:p>
            <a:r>
              <a:rPr lang="en-US" dirty="0" smtClean="0"/>
              <a:t>Column </a:t>
            </a:r>
            <a:r>
              <a:rPr lang="en-US" dirty="0"/>
              <a:t>families for a single row may or may not be near each other when stored on disk, but columns within a column family are kept together. </a:t>
            </a:r>
            <a:endParaRPr lang="en-US" dirty="0" smtClean="0"/>
          </a:p>
          <a:p>
            <a:r>
              <a:rPr lang="en-US" dirty="0" smtClean="0"/>
              <a:t>The </a:t>
            </a:r>
            <a:r>
              <a:rPr lang="en-US" dirty="0"/>
              <a:t>use of column families and dynamic columns enables database modelers to define broad, course-grained structures (that is, column families) without anticipating all possible fine-grained variations in attributes</a:t>
            </a:r>
            <a:r>
              <a:rPr lang="en-US" dirty="0" smtClean="0"/>
              <a:t>.</a:t>
            </a:r>
            <a:endParaRPr lang="en-US" dirty="0"/>
          </a:p>
        </p:txBody>
      </p:sp>
    </p:spTree>
    <p:extLst>
      <p:ext uri="{BB962C8B-B14F-4D97-AF65-F5344CB8AC3E}">
        <p14:creationId xmlns:p14="http://schemas.microsoft.com/office/powerpoint/2010/main" val="311948613"/>
      </p:ext>
    </p:extLst>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If </a:t>
            </a:r>
            <a:r>
              <a:rPr lang="en-US" dirty="0"/>
              <a:t>your column family database system does not support automatically managed secondary indexes or the column you would like to index has many distinct values, you might benefit from creating and managing your own indexes. </a:t>
            </a:r>
            <a:endParaRPr lang="en-US" dirty="0" smtClean="0"/>
          </a:p>
          <a:p>
            <a:r>
              <a:rPr lang="en-US" dirty="0" smtClean="0"/>
              <a:t>When </a:t>
            </a:r>
            <a:r>
              <a:rPr lang="en-US" dirty="0"/>
              <a:t>using tables as indexes, you will be responsible for maintaining the indexes. </a:t>
            </a:r>
            <a:endParaRPr lang="en-US" dirty="0" smtClean="0"/>
          </a:p>
        </p:txBody>
      </p:sp>
    </p:spTree>
    <p:extLst>
      <p:ext uri="{BB962C8B-B14F-4D97-AF65-F5344CB8AC3E}">
        <p14:creationId xmlns:p14="http://schemas.microsoft.com/office/powerpoint/2010/main" val="1915127541"/>
      </p:ext>
    </p:extLst>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Design</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When maintaining </a:t>
            </a:r>
            <a:r>
              <a:rPr lang="en-US" dirty="0"/>
              <a:t>the </a:t>
            </a:r>
            <a:r>
              <a:rPr lang="en-US" dirty="0" smtClean="0"/>
              <a:t>indexes, there are </a:t>
            </a:r>
            <a:r>
              <a:rPr lang="en-US" dirty="0"/>
              <a:t>two broad options with regard to the timing of updates. </a:t>
            </a:r>
            <a:endParaRPr lang="en-US" dirty="0" smtClean="0"/>
          </a:p>
          <a:p>
            <a:pPr lvl="1"/>
            <a:r>
              <a:rPr lang="en-US" dirty="0" smtClean="0"/>
              <a:t>update </a:t>
            </a:r>
            <a:r>
              <a:rPr lang="en-US" dirty="0"/>
              <a:t>the index whenever there is a change to the base tables; for example, when a customer makes a purchase. </a:t>
            </a:r>
            <a:endParaRPr lang="en-US" dirty="0" smtClean="0"/>
          </a:p>
          <a:p>
            <a:pPr lvl="2"/>
            <a:r>
              <a:rPr lang="en-US" dirty="0" smtClean="0"/>
              <a:t>Updating index tables at the same time you update the base tables keeps the indexes up to date at all times. </a:t>
            </a:r>
          </a:p>
          <a:p>
            <a:pPr lvl="1"/>
            <a:endParaRPr lang="en-US" dirty="0" smtClean="0"/>
          </a:p>
          <a:p>
            <a:pPr lvl="1"/>
            <a:r>
              <a:rPr lang="en-US" dirty="0" smtClean="0"/>
              <a:t>Or you </a:t>
            </a:r>
            <a:r>
              <a:rPr lang="en-US" dirty="0"/>
              <a:t>could run a batch job at regular intervals to update the index tables. </a:t>
            </a:r>
            <a:endParaRPr lang="en-US" dirty="0" smtClean="0"/>
          </a:p>
          <a:p>
            <a:pPr lvl="2"/>
            <a:r>
              <a:rPr lang="en-US" dirty="0" smtClean="0"/>
              <a:t>Updating </a:t>
            </a:r>
            <a:r>
              <a:rPr lang="en-US" dirty="0"/>
              <a:t>index tables with batch jobs has the advantage of not adding additional work to write operations. </a:t>
            </a:r>
          </a:p>
        </p:txBody>
      </p:sp>
    </p:spTree>
    <p:extLst>
      <p:ext uri="{BB962C8B-B14F-4D97-AF65-F5344CB8AC3E}">
        <p14:creationId xmlns:p14="http://schemas.microsoft.com/office/powerpoint/2010/main" val="3700597944"/>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050398"/>
          </a:xfrm>
        </p:spPr>
        <p:txBody>
          <a:bodyPr/>
          <a:lstStyle/>
          <a:p>
            <a:pPr marL="0" indent="0">
              <a:buNone/>
            </a:pPr>
            <a:r>
              <a:rPr lang="en-US" dirty="0" smtClean="0"/>
              <a:t>Gartner </a:t>
            </a:r>
            <a:r>
              <a:rPr lang="en-US" dirty="0"/>
              <a:t>defines Big Data as high velocity, high volume, and/or high variety. </a:t>
            </a:r>
            <a:endParaRPr lang="en-US" dirty="0" smtClean="0"/>
          </a:p>
          <a:p>
            <a:r>
              <a:rPr lang="en-US" i="1" dirty="0" smtClean="0"/>
              <a:t>Velocity</a:t>
            </a:r>
            <a:r>
              <a:rPr lang="en-US" dirty="0" smtClean="0"/>
              <a:t> </a:t>
            </a:r>
            <a:r>
              <a:rPr lang="en-US" dirty="0"/>
              <a:t>refers to the speed at which data is generated or changed</a:t>
            </a:r>
            <a:r>
              <a:rPr lang="en-US" dirty="0" smtClean="0"/>
              <a:t>.</a:t>
            </a:r>
          </a:p>
          <a:p>
            <a:pPr marL="0" indent="0">
              <a:buNone/>
            </a:pPr>
            <a:r>
              <a:rPr lang="en-US" dirty="0" smtClean="0"/>
              <a:t> </a:t>
            </a:r>
          </a:p>
          <a:p>
            <a:r>
              <a:rPr lang="en-US" i="1" dirty="0" smtClean="0"/>
              <a:t>Volume</a:t>
            </a:r>
            <a:r>
              <a:rPr lang="en-US" dirty="0" smtClean="0"/>
              <a:t> </a:t>
            </a:r>
            <a:r>
              <a:rPr lang="en-US" dirty="0"/>
              <a:t>refers to the size of the data. </a:t>
            </a:r>
            <a:endParaRPr lang="en-US" dirty="0" smtClean="0"/>
          </a:p>
          <a:p>
            <a:pPr marL="0" indent="0">
              <a:buNone/>
            </a:pPr>
            <a:endParaRPr lang="en-US" dirty="0" smtClean="0"/>
          </a:p>
          <a:p>
            <a:r>
              <a:rPr lang="en-US" i="1" dirty="0" smtClean="0"/>
              <a:t>Variety</a:t>
            </a:r>
            <a:r>
              <a:rPr lang="en-US" dirty="0" smtClean="0"/>
              <a:t> </a:t>
            </a:r>
            <a:r>
              <a:rPr lang="en-US" dirty="0"/>
              <a:t>refers to the range of data types and the scope of information included in the data</a:t>
            </a:r>
            <a:r>
              <a:rPr lang="en-US" dirty="0" smtClean="0"/>
              <a:t>.</a:t>
            </a:r>
            <a:endParaRPr lang="en-US" dirty="0"/>
          </a:p>
        </p:txBody>
      </p:sp>
    </p:spTree>
    <p:extLst>
      <p:ext uri="{BB962C8B-B14F-4D97-AF65-F5344CB8AC3E}">
        <p14:creationId xmlns:p14="http://schemas.microsoft.com/office/powerpoint/2010/main" val="2033135034"/>
      </p:ext>
    </p:extLst>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050398"/>
          </a:xfrm>
        </p:spPr>
        <p:txBody>
          <a:bodyPr/>
          <a:lstStyle/>
          <a:p>
            <a:pPr marL="0" indent="0">
              <a:buNone/>
            </a:pPr>
            <a:r>
              <a:rPr lang="en-US" dirty="0" smtClean="0"/>
              <a:t>Moving </a:t>
            </a:r>
            <a:r>
              <a:rPr lang="en-US" dirty="0"/>
              <a:t>large amounts of data is challenging for several reasons, including</a:t>
            </a:r>
          </a:p>
          <a:p>
            <a:pPr lvl="0"/>
            <a:r>
              <a:rPr lang="en-US" dirty="0"/>
              <a:t>Insufficient network throughput for the volume of data</a:t>
            </a:r>
          </a:p>
          <a:p>
            <a:pPr lvl="0"/>
            <a:r>
              <a:rPr lang="en-US" dirty="0"/>
              <a:t>The time required to copy large volumes of data</a:t>
            </a:r>
          </a:p>
          <a:p>
            <a:pPr lvl="0"/>
            <a:r>
              <a:rPr lang="en-US" dirty="0"/>
              <a:t>The potential for corrupting data during transmission</a:t>
            </a:r>
          </a:p>
          <a:p>
            <a:pPr lvl="0"/>
            <a:r>
              <a:rPr lang="en-US" dirty="0"/>
              <a:t>Storing large amounts of data at the source and </a:t>
            </a:r>
            <a:r>
              <a:rPr lang="en-US" dirty="0" smtClean="0"/>
              <a:t>target</a:t>
            </a:r>
            <a:endParaRPr lang="en-US" dirty="0"/>
          </a:p>
        </p:txBody>
      </p:sp>
    </p:spTree>
    <p:extLst>
      <p:ext uri="{BB962C8B-B14F-4D97-AF65-F5344CB8AC3E}">
        <p14:creationId xmlns:p14="http://schemas.microsoft.com/office/powerpoint/2010/main" val="251266746"/>
      </p:ext>
    </p:extLst>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050398"/>
          </a:xfrm>
        </p:spPr>
        <p:txBody>
          <a:bodyPr/>
          <a:lstStyle/>
          <a:p>
            <a:pPr marL="0" indent="0">
              <a:buNone/>
            </a:pPr>
            <a:r>
              <a:rPr lang="en-US" dirty="0" smtClean="0"/>
              <a:t>There </a:t>
            </a:r>
            <a:r>
              <a:rPr lang="en-US" dirty="0"/>
              <a:t>are many ways to analyze data, look for patterns, and otherwise extract useful information. </a:t>
            </a:r>
            <a:endParaRPr lang="en-US" dirty="0" smtClean="0"/>
          </a:p>
          <a:p>
            <a:pPr marL="0" indent="0">
              <a:buNone/>
            </a:pPr>
            <a:r>
              <a:rPr lang="en-US" dirty="0" smtClean="0"/>
              <a:t>Two </a:t>
            </a:r>
            <a:r>
              <a:rPr lang="en-US" dirty="0"/>
              <a:t>broad disciplines are useful here: </a:t>
            </a:r>
            <a:endParaRPr lang="en-US" dirty="0" smtClean="0"/>
          </a:p>
          <a:p>
            <a:r>
              <a:rPr lang="en-US" dirty="0" smtClean="0"/>
              <a:t>Statistics </a:t>
            </a:r>
          </a:p>
          <a:p>
            <a:r>
              <a:rPr lang="en-US" dirty="0" smtClean="0"/>
              <a:t>Machine </a:t>
            </a:r>
            <a:r>
              <a:rPr lang="en-US" dirty="0"/>
              <a:t>L</a:t>
            </a:r>
            <a:r>
              <a:rPr lang="en-US" dirty="0" smtClean="0"/>
              <a:t>earning</a:t>
            </a:r>
            <a:r>
              <a:rPr lang="en-US" dirty="0"/>
              <a:t>. </a:t>
            </a:r>
          </a:p>
        </p:txBody>
      </p:sp>
    </p:spTree>
    <p:extLst>
      <p:ext uri="{BB962C8B-B14F-4D97-AF65-F5344CB8AC3E}">
        <p14:creationId xmlns:p14="http://schemas.microsoft.com/office/powerpoint/2010/main" val="1470936215"/>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i="1" dirty="0" smtClean="0"/>
              <a:t>Statistics</a:t>
            </a:r>
            <a:r>
              <a:rPr lang="en-US" dirty="0" smtClean="0"/>
              <a:t> </a:t>
            </a:r>
            <a:r>
              <a:rPr lang="en-US" dirty="0"/>
              <a:t>is the branch of mathematics that studies how to describe large data sets, also known as </a:t>
            </a:r>
            <a:r>
              <a:rPr lang="en-US" dirty="0" smtClean="0"/>
              <a:t>populations, </a:t>
            </a:r>
            <a:r>
              <a:rPr lang="en-US" dirty="0"/>
              <a:t>and how to make inference from data. </a:t>
            </a:r>
            <a:endParaRPr lang="en-US" dirty="0" smtClean="0"/>
          </a:p>
          <a:p>
            <a:r>
              <a:rPr lang="en-US" dirty="0" smtClean="0"/>
              <a:t>Descriptive </a:t>
            </a:r>
            <a:r>
              <a:rPr lang="en-US" dirty="0"/>
              <a:t>statistics are particularly useful for understanding the characteristics of your data</a:t>
            </a:r>
            <a:r>
              <a:rPr lang="en-US" dirty="0" smtClean="0"/>
              <a:t>.</a:t>
            </a:r>
          </a:p>
          <a:p>
            <a:r>
              <a:rPr lang="en-US" dirty="0" smtClean="0"/>
              <a:t> </a:t>
            </a:r>
            <a:r>
              <a:rPr lang="en-US" dirty="0"/>
              <a:t>Predictive, or inferential, statistics is the study of methods for making predictions based on data. </a:t>
            </a:r>
          </a:p>
        </p:txBody>
      </p:sp>
    </p:spTree>
    <p:extLst>
      <p:ext uri="{BB962C8B-B14F-4D97-AF65-F5344CB8AC3E}">
        <p14:creationId xmlns:p14="http://schemas.microsoft.com/office/powerpoint/2010/main" val="813431002"/>
      </p:ext>
    </p:extLst>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i="1" dirty="0" smtClean="0"/>
              <a:t>Machine </a:t>
            </a:r>
            <a:r>
              <a:rPr lang="en-US" i="1" dirty="0"/>
              <a:t>learning</a:t>
            </a:r>
            <a:r>
              <a:rPr lang="en-US" dirty="0"/>
              <a:t> incorporates methods from several disciplines, including computer science, artificial intelligence, statistics, linear algebra, and others. </a:t>
            </a:r>
            <a:endParaRPr lang="en-US" dirty="0" smtClean="0"/>
          </a:p>
          <a:p>
            <a:pPr lvl="1"/>
            <a:r>
              <a:rPr lang="en-US" dirty="0" smtClean="0"/>
              <a:t>Many </a:t>
            </a:r>
            <a:r>
              <a:rPr lang="en-US" dirty="0"/>
              <a:t>services might be taken for granted, such as getting personal recommendations based on past purchases, analyzing the sentiment in social media posts, fraud detection, and machine translation, but all depend on machine-learning techniques. </a:t>
            </a:r>
          </a:p>
        </p:txBody>
      </p:sp>
    </p:spTree>
    <p:extLst>
      <p:ext uri="{BB962C8B-B14F-4D97-AF65-F5344CB8AC3E}">
        <p14:creationId xmlns:p14="http://schemas.microsoft.com/office/powerpoint/2010/main" val="1947790784"/>
      </p:ext>
    </p:extLst>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050398"/>
          </a:xfrm>
        </p:spPr>
        <p:txBody>
          <a:bodyPr/>
          <a:lstStyle/>
          <a:p>
            <a:pPr marL="0" indent="0">
              <a:buNone/>
            </a:pPr>
            <a:r>
              <a:rPr lang="en-US" dirty="0" smtClean="0"/>
              <a:t>One </a:t>
            </a:r>
            <a:r>
              <a:rPr lang="en-US" dirty="0"/>
              <a:t>area of machine learning, called </a:t>
            </a:r>
            <a:r>
              <a:rPr lang="en-US" i="1" dirty="0" smtClean="0"/>
              <a:t>Unsupervised </a:t>
            </a:r>
            <a:r>
              <a:rPr lang="en-US" i="1" dirty="0"/>
              <a:t>L</a:t>
            </a:r>
            <a:r>
              <a:rPr lang="en-US" i="1" dirty="0" smtClean="0"/>
              <a:t>earning</a:t>
            </a:r>
            <a:r>
              <a:rPr lang="en-US" dirty="0"/>
              <a:t>, is useful for exploring large data sets. </a:t>
            </a:r>
            <a:endParaRPr lang="en-US" dirty="0" smtClean="0"/>
          </a:p>
          <a:p>
            <a:r>
              <a:rPr lang="en-US" dirty="0" smtClean="0"/>
              <a:t>A </a:t>
            </a:r>
            <a:r>
              <a:rPr lang="en-US" dirty="0"/>
              <a:t>common unsupervised learning method is clustering</a:t>
            </a:r>
            <a:r>
              <a:rPr lang="en-US" dirty="0" smtClean="0"/>
              <a:t>.</a:t>
            </a:r>
          </a:p>
          <a:p>
            <a:r>
              <a:rPr lang="en-US" dirty="0" smtClean="0"/>
              <a:t>Clustering </a:t>
            </a:r>
            <a:r>
              <a:rPr lang="en-US" dirty="0"/>
              <a:t>algorithms are helpful when you want to find </a:t>
            </a:r>
            <a:r>
              <a:rPr lang="en-US" dirty="0" smtClean="0"/>
              <a:t>non-apparent </a:t>
            </a:r>
            <a:r>
              <a:rPr lang="en-US" dirty="0"/>
              <a:t>structures or common patterns in data</a:t>
            </a:r>
            <a:r>
              <a:rPr lang="en-US" dirty="0" smtClean="0"/>
              <a:t>.</a:t>
            </a:r>
          </a:p>
        </p:txBody>
      </p:sp>
    </p:spTree>
    <p:extLst>
      <p:ext uri="{BB962C8B-B14F-4D97-AF65-F5344CB8AC3E}">
        <p14:creationId xmlns:p14="http://schemas.microsoft.com/office/powerpoint/2010/main" val="2790294016"/>
      </p:ext>
    </p:extLst>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Column Family Database and Big Data</a:t>
            </a:r>
            <a:endParaRPr lang="en-US" dirty="0"/>
          </a:p>
        </p:txBody>
      </p:sp>
      <p:sp>
        <p:nvSpPr>
          <p:cNvPr id="7" name="Content Placeholder 6"/>
          <p:cNvSpPr>
            <a:spLocks noGrp="1"/>
          </p:cNvSpPr>
          <p:nvPr>
            <p:ph idx="1"/>
          </p:nvPr>
        </p:nvSpPr>
        <p:spPr>
          <a:xfrm>
            <a:off x="1320800" y="1075766"/>
            <a:ext cx="10265064" cy="5210734"/>
          </a:xfrm>
        </p:spPr>
        <p:txBody>
          <a:bodyPr/>
          <a:lstStyle/>
          <a:p>
            <a:r>
              <a:rPr lang="en-US" i="1" dirty="0" smtClean="0"/>
              <a:t>Supervised </a:t>
            </a:r>
            <a:r>
              <a:rPr lang="en-US" i="1" dirty="0"/>
              <a:t>L</a:t>
            </a:r>
            <a:r>
              <a:rPr lang="en-US" i="1" dirty="0" smtClean="0"/>
              <a:t>earning </a:t>
            </a:r>
            <a:r>
              <a:rPr lang="en-US" dirty="0"/>
              <a:t>techniques provide the means to learn from examples. </a:t>
            </a:r>
            <a:endParaRPr lang="en-US" dirty="0" smtClean="0"/>
          </a:p>
          <a:p>
            <a:pPr lvl="1"/>
            <a:r>
              <a:rPr lang="en-US" dirty="0" smtClean="0"/>
              <a:t>A </a:t>
            </a:r>
            <a:r>
              <a:rPr lang="en-US" dirty="0"/>
              <a:t>credit card company, for example, has large volumes of data on legitimate credit card transactions as well as data on fraudulent transactions. There are many ways to use this data to create classifiers, which are programs that can analyze transactions and classify them as either legitimate or fraudulent.</a:t>
            </a:r>
          </a:p>
          <a:p>
            <a:r>
              <a:rPr lang="en-US" dirty="0"/>
              <a:t>Commonly used tools for big data analysis include Map Reduce, Spark, R, and Mahout. </a:t>
            </a:r>
            <a:endParaRPr lang="en-US" dirty="0" smtClean="0"/>
          </a:p>
          <a:p>
            <a:r>
              <a:rPr lang="en-US" dirty="0" smtClean="0"/>
              <a:t>Tools </a:t>
            </a:r>
            <a:r>
              <a:rPr lang="en-US" dirty="0"/>
              <a:t>for managing big data include Ganglia, Hannibal for </a:t>
            </a:r>
            <a:r>
              <a:rPr lang="en-US" dirty="0" err="1"/>
              <a:t>HBase</a:t>
            </a:r>
            <a:r>
              <a:rPr lang="en-US" dirty="0"/>
              <a:t>, and </a:t>
            </a:r>
            <a:r>
              <a:rPr lang="en-US" dirty="0" err="1"/>
              <a:t>OpsCenter</a:t>
            </a:r>
            <a:r>
              <a:rPr lang="en-US" dirty="0"/>
              <a:t> for Cassandra</a:t>
            </a:r>
            <a:r>
              <a:rPr lang="en-US" dirty="0" smtClean="0"/>
              <a:t>.</a:t>
            </a:r>
            <a:endParaRPr lang="en-US" dirty="0"/>
          </a:p>
        </p:txBody>
      </p:sp>
    </p:spTree>
    <p:extLst>
      <p:ext uri="{BB962C8B-B14F-4D97-AF65-F5344CB8AC3E}">
        <p14:creationId xmlns:p14="http://schemas.microsoft.com/office/powerpoint/2010/main" val="249557336"/>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24609"/>
          </a:xfrm>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989704"/>
            <a:ext cx="10265064" cy="5136459"/>
          </a:xfrm>
        </p:spPr>
        <p:txBody>
          <a:bodyPr/>
          <a:lstStyle/>
          <a:p>
            <a:r>
              <a:rPr lang="en-US" dirty="0" smtClean="0"/>
              <a:t>A </a:t>
            </a:r>
            <a:r>
              <a:rPr lang="en-US" dirty="0"/>
              <a:t>column name uniquely identifies a column in a table</a:t>
            </a:r>
            <a:r>
              <a:rPr lang="en-US" dirty="0" smtClean="0"/>
              <a:t>.</a:t>
            </a:r>
          </a:p>
          <a:p>
            <a:pPr lvl="1"/>
            <a:r>
              <a:rPr lang="en-US" dirty="0" smtClean="0"/>
              <a:t>The </a:t>
            </a:r>
            <a:r>
              <a:rPr lang="en-US" dirty="0"/>
              <a:t>time stamp orders versions of the column value. </a:t>
            </a:r>
          </a:p>
          <a:p>
            <a:r>
              <a:rPr lang="en-US" dirty="0"/>
              <a:t>Column families store columns together in persistent storage, making it more likely that reading a single data block can satisfy a query.</a:t>
            </a:r>
          </a:p>
          <a:p>
            <a:r>
              <a:rPr lang="en-US" dirty="0"/>
              <a:t>In column family databases, all read and write operations are atomic regardless of the number of columns read or written. </a:t>
            </a:r>
            <a:endParaRPr lang="en-US" dirty="0" smtClean="0"/>
          </a:p>
          <a:p>
            <a:pPr lvl="1"/>
            <a:r>
              <a:rPr lang="en-US" dirty="0" smtClean="0"/>
              <a:t>This </a:t>
            </a:r>
            <a:r>
              <a:rPr lang="en-US" dirty="0"/>
              <a:t>means that as you read a set of columns, you will be able to read all the columns needed or none of them. </a:t>
            </a:r>
            <a:endParaRPr lang="en-US" dirty="0" smtClean="0"/>
          </a:p>
          <a:p>
            <a:pPr lvl="1"/>
            <a:r>
              <a:rPr lang="en-US" dirty="0" smtClean="0"/>
              <a:t>No </a:t>
            </a:r>
            <a:r>
              <a:rPr lang="en-US" dirty="0"/>
              <a:t>partial results are allowed with atomic operations</a:t>
            </a:r>
            <a:r>
              <a:rPr lang="en-US" dirty="0" smtClean="0"/>
              <a:t>.</a:t>
            </a:r>
            <a:endParaRPr lang="en-US" dirty="0"/>
          </a:p>
        </p:txBody>
      </p:sp>
    </p:spTree>
    <p:extLst>
      <p:ext uri="{BB962C8B-B14F-4D97-AF65-F5344CB8AC3E}">
        <p14:creationId xmlns:p14="http://schemas.microsoft.com/office/powerpoint/2010/main" val="864667161"/>
      </p:ext>
    </p:extLst>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Column </a:t>
            </a:r>
            <a:r>
              <a:rPr lang="en-US" dirty="0"/>
              <a:t>families are analogous to </a:t>
            </a:r>
            <a:r>
              <a:rPr lang="en-US" dirty="0" err="1"/>
              <a:t>keyspaces</a:t>
            </a:r>
            <a:r>
              <a:rPr lang="en-US" dirty="0"/>
              <a:t> in key-value databases. </a:t>
            </a:r>
            <a:endParaRPr lang="en-US" dirty="0" smtClean="0"/>
          </a:p>
          <a:p>
            <a:pPr lvl="1"/>
            <a:r>
              <a:rPr lang="en-US" dirty="0" smtClean="0"/>
              <a:t>Developers </a:t>
            </a:r>
            <a:r>
              <a:rPr lang="en-US" dirty="0"/>
              <a:t>are free to add keys and values in key-value databases just as they are free to add columns and values to column families. </a:t>
            </a:r>
          </a:p>
          <a:p>
            <a:r>
              <a:rPr lang="en-US" dirty="0"/>
              <a:t>Column family databases, like document databases, do not require all columns in all rows. </a:t>
            </a:r>
            <a:endParaRPr lang="en-US" dirty="0" smtClean="0"/>
          </a:p>
          <a:p>
            <a:pPr lvl="1"/>
            <a:r>
              <a:rPr lang="en-US" dirty="0" smtClean="0"/>
              <a:t>Some </a:t>
            </a:r>
            <a:r>
              <a:rPr lang="en-US" dirty="0"/>
              <a:t>rows in a column family database may have values for all columns, whereas others will have values for only some columns in some column families. </a:t>
            </a:r>
            <a:endParaRPr lang="en-US" dirty="0" smtClean="0"/>
          </a:p>
          <a:p>
            <a:r>
              <a:rPr lang="en-US" dirty="0" smtClean="0"/>
              <a:t>In </a:t>
            </a:r>
            <a:r>
              <a:rPr lang="en-US" dirty="0"/>
              <a:t>both column family and document databases, columns or fields can be added as needed by developers</a:t>
            </a:r>
            <a:r>
              <a:rPr lang="en-US" dirty="0" smtClean="0"/>
              <a:t>.</a:t>
            </a:r>
            <a:endParaRPr lang="en-US" dirty="0"/>
          </a:p>
        </p:txBody>
      </p:sp>
    </p:spTree>
    <p:extLst>
      <p:ext uri="{BB962C8B-B14F-4D97-AF65-F5344CB8AC3E}">
        <p14:creationId xmlns:p14="http://schemas.microsoft.com/office/powerpoint/2010/main" val="1149103039"/>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Column </a:t>
            </a:r>
            <a:r>
              <a:rPr lang="en-US" dirty="0"/>
              <a:t>family databases have some features that are similar to features in relational databases and others that are superficially similar but different in implementation.</a:t>
            </a:r>
          </a:p>
          <a:p>
            <a:r>
              <a:rPr lang="en-US" dirty="0"/>
              <a:t>Both column family databases and relational databases use unique identifiers for rows of data. </a:t>
            </a:r>
            <a:endParaRPr lang="en-US" dirty="0" smtClean="0"/>
          </a:p>
          <a:p>
            <a:pPr lvl="1"/>
            <a:r>
              <a:rPr lang="en-US" dirty="0" smtClean="0"/>
              <a:t>These </a:t>
            </a:r>
            <a:r>
              <a:rPr lang="en-US" dirty="0"/>
              <a:t>are known as row keys in column family databases and as primary keys in relational databases. </a:t>
            </a:r>
            <a:endParaRPr lang="en-US" dirty="0" smtClean="0"/>
          </a:p>
          <a:p>
            <a:r>
              <a:rPr lang="en-US" dirty="0" smtClean="0"/>
              <a:t>Both </a:t>
            </a:r>
            <a:r>
              <a:rPr lang="en-US" dirty="0"/>
              <a:t>row keys and primary keys are indexed for rapid retrieval. </a:t>
            </a:r>
            <a:endParaRPr lang="en-US" dirty="0" smtClean="0"/>
          </a:p>
        </p:txBody>
      </p:sp>
    </p:spTree>
    <p:extLst>
      <p:ext uri="{BB962C8B-B14F-4D97-AF65-F5344CB8AC3E}">
        <p14:creationId xmlns:p14="http://schemas.microsoft.com/office/powerpoint/2010/main" val="1789603916"/>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075766"/>
            <a:ext cx="10265064" cy="5050398"/>
          </a:xfrm>
        </p:spPr>
        <p:txBody>
          <a:bodyPr>
            <a:normAutofit fontScale="92500"/>
          </a:bodyPr>
          <a:lstStyle/>
          <a:p>
            <a:r>
              <a:rPr lang="en-US" dirty="0" smtClean="0"/>
              <a:t>Both </a:t>
            </a:r>
            <a:r>
              <a:rPr lang="en-US" dirty="0"/>
              <a:t>types of databases can be thought of as storing tabular data, at least at some level of abstraction</a:t>
            </a:r>
            <a:r>
              <a:rPr lang="en-US" dirty="0" smtClean="0"/>
              <a:t>.</a:t>
            </a:r>
          </a:p>
          <a:p>
            <a:pPr lvl="1"/>
            <a:r>
              <a:rPr lang="en-US" dirty="0" smtClean="0"/>
              <a:t>The </a:t>
            </a:r>
            <a:r>
              <a:rPr lang="en-US" dirty="0"/>
              <a:t>actual storage model varies, even between relational databases. </a:t>
            </a:r>
            <a:endParaRPr lang="en-US" dirty="0" smtClean="0"/>
          </a:p>
          <a:p>
            <a:r>
              <a:rPr lang="en-US" dirty="0" smtClean="0"/>
              <a:t>Column </a:t>
            </a:r>
            <a:r>
              <a:rPr lang="en-US" dirty="0"/>
              <a:t>family databases use the concept of maps (also known as dictionaries or associative arrays). </a:t>
            </a:r>
            <a:endParaRPr lang="en-US" dirty="0" smtClean="0"/>
          </a:p>
          <a:p>
            <a:pPr lvl="1"/>
            <a:r>
              <a:rPr lang="en-US" dirty="0" smtClean="0"/>
              <a:t>A </a:t>
            </a:r>
            <a:r>
              <a:rPr lang="en-US" dirty="0"/>
              <a:t>column key maps from a column name to a column value. </a:t>
            </a:r>
            <a:endParaRPr lang="en-US" dirty="0" smtClean="0"/>
          </a:p>
          <a:p>
            <a:pPr lvl="1"/>
            <a:r>
              <a:rPr lang="en-US" dirty="0" smtClean="0"/>
              <a:t>A </a:t>
            </a:r>
            <a:r>
              <a:rPr lang="en-US" dirty="0"/>
              <a:t>column family is a map/dictionary/associative array that points to a map/dictionary/associative array. </a:t>
            </a:r>
            <a:endParaRPr lang="en-US" dirty="0" smtClean="0"/>
          </a:p>
          <a:p>
            <a:r>
              <a:rPr lang="en-US" dirty="0"/>
              <a:t>Column family databases do not support the concept of a typed column. </a:t>
            </a:r>
          </a:p>
          <a:p>
            <a:pPr lvl="1"/>
            <a:r>
              <a:rPr lang="en-US" dirty="0"/>
              <a:t>Column values can be seen as a series of bytes that are interpreted by an application, not the database.</a:t>
            </a:r>
          </a:p>
          <a:p>
            <a:pPr lvl="1"/>
            <a:endParaRPr lang="en-US" dirty="0"/>
          </a:p>
        </p:txBody>
      </p:sp>
    </p:spTree>
    <p:extLst>
      <p:ext uri="{BB962C8B-B14F-4D97-AF65-F5344CB8AC3E}">
        <p14:creationId xmlns:p14="http://schemas.microsoft.com/office/powerpoint/2010/main" val="324453799"/>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075766"/>
            <a:ext cx="10265064" cy="5050398"/>
          </a:xfrm>
        </p:spPr>
        <p:txBody>
          <a:bodyPr/>
          <a:lstStyle/>
          <a:p>
            <a:r>
              <a:rPr lang="en-US" dirty="0" smtClean="0"/>
              <a:t>Although </a:t>
            </a:r>
            <a:r>
              <a:rPr lang="en-US" dirty="0"/>
              <a:t>you can expect to find atomic reads and writes with respect to a single row, column family databases such as Cassandra do not support </a:t>
            </a:r>
            <a:r>
              <a:rPr lang="en-US" dirty="0" smtClean="0"/>
              <a:t>multi-row </a:t>
            </a:r>
            <a:r>
              <a:rPr lang="en-US" dirty="0"/>
              <a:t>transactions. </a:t>
            </a:r>
            <a:endParaRPr lang="en-US" dirty="0" smtClean="0"/>
          </a:p>
          <a:p>
            <a:r>
              <a:rPr lang="en-US" dirty="0" smtClean="0"/>
              <a:t>If </a:t>
            </a:r>
            <a:r>
              <a:rPr lang="en-US" dirty="0"/>
              <a:t>you need to have two or more operations performed as a transaction, it is best to find a way to implement that operation using a single row of data. </a:t>
            </a:r>
            <a:endParaRPr lang="en-US" dirty="0" smtClean="0"/>
          </a:p>
          <a:p>
            <a:pPr lvl="1"/>
            <a:r>
              <a:rPr lang="en-US" dirty="0" smtClean="0"/>
              <a:t>This </a:t>
            </a:r>
            <a:r>
              <a:rPr lang="en-US" dirty="0"/>
              <a:t>might require some changes to your data model and is one of the considerations you should take into account when designing and implementing column families. </a:t>
            </a:r>
            <a:endParaRPr lang="en-US" dirty="0" smtClean="0"/>
          </a:p>
          <a:p>
            <a:endParaRPr lang="en-US" dirty="0"/>
          </a:p>
        </p:txBody>
      </p:sp>
    </p:spTree>
    <p:extLst>
      <p:ext uri="{BB962C8B-B14F-4D97-AF65-F5344CB8AC3E}">
        <p14:creationId xmlns:p14="http://schemas.microsoft.com/office/powerpoint/2010/main" val="166599253"/>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13851"/>
          </a:xfrm>
        </p:spPr>
        <p:txBody>
          <a:bodyPr/>
          <a:lstStyle/>
          <a:p>
            <a:r>
              <a:rPr lang="en-US" dirty="0" smtClean="0"/>
              <a:t>What is </a:t>
            </a:r>
            <a:r>
              <a:rPr lang="en-US" dirty="0" smtClean="0"/>
              <a:t>Column Family </a:t>
            </a:r>
            <a:r>
              <a:rPr lang="en-US" dirty="0" smtClean="0"/>
              <a:t>Database</a:t>
            </a:r>
            <a:endParaRPr lang="en-US" dirty="0"/>
          </a:p>
        </p:txBody>
      </p:sp>
      <p:sp>
        <p:nvSpPr>
          <p:cNvPr id="7" name="Content Placeholder 6"/>
          <p:cNvSpPr>
            <a:spLocks noGrp="1"/>
          </p:cNvSpPr>
          <p:nvPr>
            <p:ph idx="1"/>
          </p:nvPr>
        </p:nvSpPr>
        <p:spPr>
          <a:xfrm>
            <a:off x="1320800" y="1871830"/>
            <a:ext cx="10265064" cy="4254333"/>
          </a:xfrm>
        </p:spPr>
        <p:txBody>
          <a:bodyPr/>
          <a:lstStyle/>
          <a:p>
            <a:r>
              <a:rPr lang="en-US" dirty="0" smtClean="0"/>
              <a:t>There </a:t>
            </a:r>
            <a:r>
              <a:rPr lang="en-US" dirty="0"/>
              <a:t>should be minimal need for joins and </a:t>
            </a:r>
            <a:r>
              <a:rPr lang="en-US" dirty="0" err="1"/>
              <a:t>subqueries</a:t>
            </a:r>
            <a:r>
              <a:rPr lang="en-US" dirty="0"/>
              <a:t> in a column family database. </a:t>
            </a:r>
            <a:endParaRPr lang="en-US" dirty="0" smtClean="0"/>
          </a:p>
          <a:p>
            <a:endParaRPr lang="en-US" dirty="0"/>
          </a:p>
          <a:p>
            <a:r>
              <a:rPr lang="en-US" dirty="0" smtClean="0"/>
              <a:t>Column </a:t>
            </a:r>
            <a:r>
              <a:rPr lang="en-US" dirty="0"/>
              <a:t>families promote </a:t>
            </a:r>
            <a:r>
              <a:rPr lang="en-US" dirty="0" err="1"/>
              <a:t>denormalization</a:t>
            </a:r>
            <a:r>
              <a:rPr lang="en-US" dirty="0"/>
              <a:t> and that eliminates, or at least reduces, the need for joins</a:t>
            </a:r>
            <a:r>
              <a:rPr lang="en-US" dirty="0" smtClean="0"/>
              <a:t>.</a:t>
            </a:r>
            <a:endParaRPr lang="en-US" dirty="0"/>
          </a:p>
        </p:txBody>
      </p:sp>
    </p:spTree>
    <p:extLst>
      <p:ext uri="{BB962C8B-B14F-4D97-AF65-F5344CB8AC3E}">
        <p14:creationId xmlns:p14="http://schemas.microsoft.com/office/powerpoint/2010/main" val="1420128703"/>
      </p:ext>
    </p:extLst>
  </p:cSld>
  <p:clrMapOvr>
    <a:masterClrMapping/>
  </p:clrMapOvr>
  <p:transition spd="med">
    <p:zoom/>
  </p:transition>
</p:sld>
</file>

<file path=ppt/theme/theme1.xml><?xml version="1.0" encoding="utf-8"?>
<a:theme xmlns:a="http://schemas.openxmlformats.org/drawingml/2006/main" name="UIS">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UIS" id="{4A3B0E4C-0DAE-40D1-B249-83140478A800}" vid="{7DD3D2F6-9B53-4998-94A2-74DE31A623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2747</Words>
  <Application>Microsoft Office PowerPoint</Application>
  <PresentationFormat>Custom</PresentationFormat>
  <Paragraphs>209</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UIS</vt:lpstr>
      <vt:lpstr>Module 4: Column-Family Database</vt:lpstr>
      <vt:lpstr>What is Column Family Database</vt:lpstr>
      <vt:lpstr>What is Column Family Database</vt:lpstr>
      <vt:lpstr>What is Column Family Database</vt:lpstr>
      <vt:lpstr>What is Column Family Database</vt:lpstr>
      <vt:lpstr>What is Column Family Database</vt:lpstr>
      <vt:lpstr>What is Column Family Database</vt:lpstr>
      <vt:lpstr>What is Column Family Database</vt:lpstr>
      <vt:lpstr>What is Column Family Database</vt:lpstr>
      <vt:lpstr>Column Family Database Architecture</vt:lpstr>
      <vt:lpstr>Column Family Database Architecture</vt:lpstr>
      <vt:lpstr>Column Family Database Architecture: Entropy</vt:lpstr>
      <vt:lpstr>Column Family Database Architecture: Entropy</vt:lpstr>
      <vt:lpstr>Column Family Database Architecture: Handoff</vt:lpstr>
      <vt:lpstr>When to use a Column Family Database </vt:lpstr>
      <vt:lpstr>Column Family Database Vs RDMS</vt:lpstr>
      <vt:lpstr>Column Family Database Vs RDMS </vt:lpstr>
      <vt:lpstr>Column Family Database Terminology: KEYSPACE</vt:lpstr>
      <vt:lpstr>Column Family Database Terminology: COLUMN</vt:lpstr>
      <vt:lpstr>Column Family Database Terminology</vt:lpstr>
      <vt:lpstr>Column Family Database Terminology</vt:lpstr>
      <vt:lpstr>Column Family Database Terminology</vt:lpstr>
      <vt:lpstr>Column Family Database Design</vt:lpstr>
      <vt:lpstr>Column Family Database Design</vt:lpstr>
      <vt:lpstr>Column Family Database Design</vt:lpstr>
      <vt:lpstr>Column Family Database Design</vt:lpstr>
      <vt:lpstr>Column Family Database Design</vt:lpstr>
      <vt:lpstr>Column Family Database Design</vt:lpstr>
      <vt:lpstr>Column Family Database Design</vt:lpstr>
      <vt:lpstr>Column Family Database Design</vt:lpstr>
      <vt:lpstr>Column Family Database Design</vt:lpstr>
      <vt:lpstr>Column Family Database and Big Data</vt:lpstr>
      <vt:lpstr>Column Family Database and Big Data</vt:lpstr>
      <vt:lpstr>Column Family Database and Big Data</vt:lpstr>
      <vt:lpstr>Column Family Database and Big Data</vt:lpstr>
      <vt:lpstr>Column Family Database and Big Data</vt:lpstr>
      <vt:lpstr>Column Family Database and Big Data</vt:lpstr>
      <vt:lpstr>Column Family Database and Big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Caughey, Lucinda M</dc:creator>
  <cp:lastModifiedBy>teslagirll@aol.com</cp:lastModifiedBy>
  <cp:revision>22</cp:revision>
  <dcterms:created xsi:type="dcterms:W3CDTF">2016-01-05T20:47:39Z</dcterms:created>
  <dcterms:modified xsi:type="dcterms:W3CDTF">2016-02-01T03:28:45Z</dcterms:modified>
</cp:coreProperties>
</file>