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9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96830" autoAdjust="0"/>
  </p:normalViewPr>
  <p:slideViewPr>
    <p:cSldViewPr snapToGrid="0" showGuides="1">
      <p:cViewPr varScale="1">
        <p:scale>
          <a:sx n="89" d="100"/>
          <a:sy n="89" d="100"/>
        </p:scale>
        <p:origin x="-51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B0B0D-9F02-40BD-853F-17DC2A02869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74B71-7036-44C3-BE47-3B9F3F32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0" y="0"/>
            <a:ext cx="12192000" cy="5486400"/>
            <a:chOff x="0" y="0"/>
            <a:chExt cx="5760" cy="3456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8534400" cy="1295400"/>
          </a:xfrm>
        </p:spPr>
        <p:txBody>
          <a:bodyPr/>
          <a:lstStyle>
            <a:lvl1pPr marL="0" indent="0" algn="ctr">
              <a:buFont typeface="Webdings" panose="05030102010509060703" pitchFamily="18" charset="2"/>
              <a:buNone/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30400" cy="476250"/>
          </a:xfrm>
        </p:spPr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7432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7200" y="6245225"/>
            <a:ext cx="1727200" cy="476250"/>
          </a:xfrm>
        </p:spPr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331200" y="6273800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rgbClr val="003399"/>
                </a:solidFill>
              </a:rPr>
              <a:t>University of Illinois </a:t>
            </a:r>
            <a:br>
              <a:rPr lang="en-US" altLang="en-US" sz="1400">
                <a:solidFill>
                  <a:srgbClr val="003399"/>
                </a:solidFill>
              </a:rPr>
            </a:br>
            <a:r>
              <a:rPr lang="en-US" alt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4108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00" y="6019801"/>
            <a:ext cx="63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0706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577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39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39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4099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8349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5918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5029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447800"/>
            <a:ext cx="5029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6820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9707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2449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5403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8087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6698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10261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5225"/>
            <a:ext cx="1930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5E996A5-D0E8-4C59-9CFC-6C3A6D89FCC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3600" y="6229350"/>
            <a:ext cx="3657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248401"/>
            <a:ext cx="2336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138454-B9E5-468D-8CD1-712EC5098251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12192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32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003399"/>
                </a:solidFill>
              </a:rPr>
              <a:t>University of Illinois </a:t>
            </a:r>
            <a:br>
              <a:rPr lang="en-US" altLang="en-US" sz="1200">
                <a:solidFill>
                  <a:srgbClr val="003399"/>
                </a:solidFill>
              </a:rPr>
            </a:br>
            <a:r>
              <a:rPr lang="en-US" alt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1036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01" y="6138863"/>
            <a:ext cx="512233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anose="05030102010509060703" pitchFamily="18" charset="2"/>
        <a:buChar char="=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anose="05030102010509060703" pitchFamily="18" charset="2"/>
        <a:buChar char="=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5: Graph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chapters </a:t>
            </a:r>
            <a:r>
              <a:rPr lang="en-US" dirty="0" smtClean="0"/>
              <a:t>12, </a:t>
            </a:r>
            <a:r>
              <a:rPr lang="en-US" dirty="0" smtClean="0"/>
              <a:t>13</a:t>
            </a:r>
            <a:r>
              <a:rPr lang="en-US" dirty="0" smtClean="0"/>
              <a:t>, </a:t>
            </a:r>
            <a:r>
              <a:rPr lang="en-US" dirty="0" smtClean="0"/>
              <a:t>&amp; </a:t>
            </a: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31299"/>
      </p:ext>
    </p:extLst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Terminology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lvl="0"/>
            <a:r>
              <a:rPr lang="en-US" dirty="0" err="1" smtClean="0"/>
              <a:t>Betweenness</a:t>
            </a:r>
            <a:r>
              <a:rPr lang="en-US" dirty="0"/>
              <a:t>: A measure of how much of a bottleneck a given vertex is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Undirected graph: A graph in which the edges are not directed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Directed graph: A graph in which the edges have a direction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998911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Terminology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lvl="0"/>
            <a:r>
              <a:rPr lang="en-US" dirty="0" smtClean="0"/>
              <a:t>Flow </a:t>
            </a:r>
            <a:r>
              <a:rPr lang="en-US" dirty="0"/>
              <a:t>network: A directed graph in which each edge has a capacity and each vertex has a set of incoming and outgoing edges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Bipartite graph, or </a:t>
            </a:r>
            <a:r>
              <a:rPr lang="en-US" dirty="0" err="1"/>
              <a:t>bigraph</a:t>
            </a:r>
            <a:r>
              <a:rPr lang="en-US" dirty="0"/>
              <a:t>: A graph with two distinct sets of vertices where each vertex in one set is only connected to vertices in the other set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 err="1"/>
              <a:t>Multigraph</a:t>
            </a:r>
            <a:r>
              <a:rPr lang="en-US" dirty="0"/>
              <a:t>: A graph with multiple edges between vertices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33933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Terminology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lvl="0"/>
            <a:r>
              <a:rPr lang="en-US" dirty="0" smtClean="0"/>
              <a:t>Weighted </a:t>
            </a:r>
            <a:r>
              <a:rPr lang="en-US" dirty="0"/>
              <a:t>graph: A graph in which each edge has a number assigned to it.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 err="1"/>
              <a:t>Dijkstra’s</a:t>
            </a:r>
            <a:r>
              <a:rPr lang="en-US" dirty="0"/>
              <a:t> algorithm: An algorithm used to find the shortest path in a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76364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Graph </a:t>
            </a:r>
            <a:r>
              <a:rPr lang="en-US" dirty="0"/>
              <a:t>database applications frequently include queries and analysis that </a:t>
            </a:r>
            <a:r>
              <a:rPr lang="en-US" dirty="0" smtClean="0"/>
              <a:t>involve:</a:t>
            </a:r>
            <a:endParaRPr lang="en-US" dirty="0"/>
          </a:p>
          <a:p>
            <a:pPr lvl="0"/>
            <a:r>
              <a:rPr lang="en-US" dirty="0"/>
              <a:t>Identifying relations between two entities</a:t>
            </a:r>
          </a:p>
          <a:p>
            <a:pPr lvl="0"/>
            <a:r>
              <a:rPr lang="en-US" dirty="0"/>
              <a:t>Identifying common properties of edges from a node</a:t>
            </a:r>
          </a:p>
          <a:p>
            <a:pPr lvl="0"/>
            <a:r>
              <a:rPr lang="en-US" dirty="0"/>
              <a:t>Calculating aggregate properties of edges from a </a:t>
            </a:r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84656"/>
      </p:ext>
    </p:extLst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are some </a:t>
            </a:r>
            <a:r>
              <a:rPr lang="en-US" dirty="0" smtClean="0"/>
              <a:t>example questions Graph Database applications try to answer:</a:t>
            </a:r>
            <a:endParaRPr lang="en-US" dirty="0"/>
          </a:p>
          <a:p>
            <a:pPr lvl="0"/>
            <a:r>
              <a:rPr lang="en-US" dirty="0"/>
              <a:t>How many hops (that is, edges) does it take to get from vertex A to vertex B?</a:t>
            </a:r>
          </a:p>
          <a:p>
            <a:pPr lvl="0"/>
            <a:r>
              <a:rPr lang="en-US" dirty="0"/>
              <a:t>How many edges between vertex A and vertex B have a cost that is less than 100?</a:t>
            </a:r>
          </a:p>
          <a:p>
            <a:pPr lvl="0"/>
            <a:r>
              <a:rPr lang="en-US" dirty="0"/>
              <a:t>How many edges are linked to vertex A?</a:t>
            </a:r>
          </a:p>
          <a:p>
            <a:pPr lvl="0"/>
            <a:r>
              <a:rPr lang="en-US" dirty="0"/>
              <a:t>What is the centrality measure of vertex B?</a:t>
            </a:r>
          </a:p>
          <a:p>
            <a:pPr lvl="0"/>
            <a:r>
              <a:rPr lang="en-US" dirty="0"/>
              <a:t>Is vertex C a bottleneck; that is, if vertex C is removed, will parts of the graph become disconnected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72796"/>
      </p:ext>
    </p:extLst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r>
              <a:rPr lang="en-US" dirty="0" smtClean="0"/>
              <a:t>Queries </a:t>
            </a:r>
            <a:r>
              <a:rPr lang="en-US" dirty="0"/>
              <a:t>drive graph data modeling. </a:t>
            </a:r>
            <a:endParaRPr lang="en-US" dirty="0" smtClean="0"/>
          </a:p>
          <a:p>
            <a:pPr lvl="1"/>
            <a:r>
              <a:rPr lang="en-US" dirty="0" smtClean="0"/>
              <a:t>Vertices </a:t>
            </a:r>
            <a:r>
              <a:rPr lang="en-US" dirty="0"/>
              <a:t>should be the things one is interested in modeling as objects. </a:t>
            </a:r>
            <a:endParaRPr lang="en-US" dirty="0" smtClean="0"/>
          </a:p>
          <a:p>
            <a:pPr lvl="1"/>
            <a:r>
              <a:rPr lang="en-US" dirty="0" smtClean="0"/>
              <a:t>Edges </a:t>
            </a:r>
            <a:r>
              <a:rPr lang="en-US" dirty="0"/>
              <a:t>should be relationships one is interested in modeling. </a:t>
            </a:r>
          </a:p>
        </p:txBody>
      </p:sp>
    </p:spTree>
    <p:extLst>
      <p:ext uri="{BB962C8B-B14F-4D97-AF65-F5344CB8AC3E}">
        <p14:creationId xmlns:p14="http://schemas.microsoft.com/office/powerpoint/2010/main" val="4192517297"/>
      </p:ext>
    </p:extLst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Part </a:t>
            </a:r>
            <a:r>
              <a:rPr lang="en-US" dirty="0"/>
              <a:t>of the process of designing graph databases and queries is mapping from graph-centric queries to domain-centric queries.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graph-centric query is: How many hops (that is, edges) does it take to get from vertex A to vertex B?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query in domain-centric form is: How many follows relations are between Developer A and Developer 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1723"/>
      </p:ext>
    </p:extLst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are basic steps to getting started with graph database design:</a:t>
            </a:r>
          </a:p>
          <a:p>
            <a:pPr lvl="0"/>
            <a:r>
              <a:rPr lang="en-US" dirty="0"/>
              <a:t>Identify the queries you would like to perform.</a:t>
            </a:r>
          </a:p>
          <a:p>
            <a:pPr lvl="0"/>
            <a:r>
              <a:rPr lang="en-US" dirty="0"/>
              <a:t>Identify entities in the graph.</a:t>
            </a:r>
          </a:p>
          <a:p>
            <a:pPr lvl="0"/>
            <a:r>
              <a:rPr lang="en-US" dirty="0"/>
              <a:t>Identify relations between entities.</a:t>
            </a:r>
          </a:p>
          <a:p>
            <a:pPr lvl="0"/>
            <a:r>
              <a:rPr lang="en-US" dirty="0"/>
              <a:t>Map domain-specific queries to more abstract queries so you can implement graph queries and use graph algorithms to compute additional properties of nodes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56798"/>
      </p:ext>
    </p:extLst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commonly used graph query </a:t>
            </a:r>
            <a:r>
              <a:rPr lang="en-US" dirty="0" smtClean="0"/>
              <a:t>methods: </a:t>
            </a:r>
            <a:endParaRPr lang="en-US" dirty="0"/>
          </a:p>
          <a:p>
            <a:r>
              <a:rPr lang="en-US" dirty="0"/>
              <a:t>The Cypher query language provides a declarative, SQL-like language for building queries. </a:t>
            </a:r>
            <a:endParaRPr lang="en-US" dirty="0" smtClean="0"/>
          </a:p>
          <a:p>
            <a:pPr lvl="1"/>
            <a:r>
              <a:rPr lang="en-US" dirty="0" smtClean="0"/>
              <a:t>Cypher </a:t>
            </a:r>
            <a:r>
              <a:rPr lang="en-US" dirty="0"/>
              <a:t>is used with the Neo4j graph database. </a:t>
            </a:r>
          </a:p>
          <a:p>
            <a:r>
              <a:rPr lang="en-US" dirty="0"/>
              <a:t>Gremlin is a graph traversal language that works with several different graph databases. </a:t>
            </a:r>
            <a:endParaRPr lang="en-US" dirty="0" smtClean="0"/>
          </a:p>
          <a:p>
            <a:pPr lvl="1"/>
            <a:r>
              <a:rPr lang="en-US" dirty="0" smtClean="0"/>
              <a:t>Graphs </a:t>
            </a:r>
            <a:r>
              <a:rPr lang="en-US" dirty="0"/>
              <a:t>can be traversed in depth first or breadth first order.</a:t>
            </a:r>
          </a:p>
          <a:p>
            <a:r>
              <a:rPr lang="en-US" dirty="0"/>
              <a:t>Graph databases support indexing and should be used to improve query response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23152"/>
      </p:ext>
    </p:extLst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r>
              <a:rPr lang="en-US" dirty="0" smtClean="0"/>
              <a:t>Edges </a:t>
            </a:r>
            <a:r>
              <a:rPr lang="en-US" dirty="0"/>
              <a:t>may be directed or undirected. The correct choice is determined by the domain and queries.</a:t>
            </a:r>
          </a:p>
          <a:p>
            <a:pPr lvl="1"/>
            <a:r>
              <a:rPr lang="en-US" dirty="0"/>
              <a:t>In directed graphs, care should be taken to account for cycles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Graph </a:t>
            </a:r>
            <a:r>
              <a:rPr lang="en-US" dirty="0"/>
              <a:t>databases have some unusual characteristics. Algorithms that run in reasonable time on small graphs can take a surprisingly long time with moderate or large graphs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60613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Graph</a:t>
            </a:r>
            <a:r>
              <a:rPr lang="en-US" dirty="0" smtClean="0"/>
              <a:t>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r>
              <a:rPr lang="en-US" dirty="0" smtClean="0"/>
              <a:t>Graphs </a:t>
            </a:r>
            <a:r>
              <a:rPr lang="en-US" dirty="0"/>
              <a:t>are mathematical objects that consist of two parts: vertices and edges. </a:t>
            </a:r>
          </a:p>
          <a:p>
            <a:r>
              <a:rPr lang="en-US" dirty="0"/>
              <a:t>Vertices represent things or entities such as cities, employees, proteins, or electrical circuits. </a:t>
            </a:r>
            <a:endParaRPr lang="en-US" dirty="0" smtClean="0"/>
          </a:p>
          <a:p>
            <a:r>
              <a:rPr lang="en-US" dirty="0" smtClean="0"/>
              <a:t>Vertices </a:t>
            </a:r>
            <a:r>
              <a:rPr lang="en-US" dirty="0"/>
              <a:t>have relationships with other vertices.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employees manage other employees and cities are linked to other cities by highways.</a:t>
            </a:r>
          </a:p>
          <a:p>
            <a:r>
              <a:rPr lang="en-US" dirty="0"/>
              <a:t>The links or connections between entities are represented by edges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08368"/>
      </p:ext>
    </p:extLst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r>
              <a:rPr lang="en-US" dirty="0" smtClean="0"/>
              <a:t>When designing graphs, try to think of all entities (nouns) used in the domain. </a:t>
            </a:r>
          </a:p>
          <a:p>
            <a:pPr lvl="1"/>
            <a:r>
              <a:rPr lang="en-US" dirty="0" smtClean="0"/>
              <a:t>It helps to consider all possible combinations of entities having relations when the number of entity types is small. </a:t>
            </a:r>
          </a:p>
          <a:p>
            <a:pPr lvl="1"/>
            <a:r>
              <a:rPr lang="en-US" dirty="0" smtClean="0"/>
              <a:t>Some of the combinations might not be relevant to the types of queries you will pose; they can be eliminated from consideration. </a:t>
            </a:r>
          </a:p>
          <a:p>
            <a:r>
              <a:rPr lang="en-US" dirty="0" smtClean="0"/>
              <a:t>This process helps reduce the chance that you miss a relevant relation early in the design phase. </a:t>
            </a:r>
          </a:p>
          <a:p>
            <a:pPr lvl="1"/>
            <a:r>
              <a:rPr lang="en-US" dirty="0" smtClean="0"/>
              <a:t>As the number of entities grows, you might want to focus on combinations that are reasonably likely to support your queries.</a:t>
            </a:r>
          </a:p>
        </p:txBody>
      </p:sp>
    </p:spTree>
    <p:extLst>
      <p:ext uri="{BB962C8B-B14F-4D97-AF65-F5344CB8AC3E}">
        <p14:creationId xmlns:p14="http://schemas.microsoft.com/office/powerpoint/2010/main" val="845965381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Graph</a:t>
            </a:r>
            <a:r>
              <a:rPr lang="en-US" dirty="0" smtClean="0"/>
              <a:t>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r>
              <a:rPr lang="en-US" dirty="0" smtClean="0"/>
              <a:t>Graphs </a:t>
            </a:r>
            <a:r>
              <a:rPr lang="en-US" dirty="0"/>
              <a:t>are well suited to model networks and other objects that have relationships between objects.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Graphs </a:t>
            </a:r>
            <a:r>
              <a:rPr lang="en-US" dirty="0"/>
              <a:t>are used to </a:t>
            </a:r>
            <a:r>
              <a:rPr lang="en-US" dirty="0" smtClean="0"/>
              <a:t>model: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cities and highways,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spread of infectious disease, </a:t>
            </a:r>
            <a:endParaRPr lang="en-US" dirty="0" smtClean="0"/>
          </a:p>
          <a:p>
            <a:pPr lvl="1"/>
            <a:r>
              <a:rPr lang="en-US" dirty="0" smtClean="0"/>
              <a:t>abstract </a:t>
            </a:r>
            <a:r>
              <a:rPr lang="en-US" dirty="0"/>
              <a:t>organizational structures such as governments, and social media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91235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Advantages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are advantages of graph databases:</a:t>
            </a:r>
          </a:p>
          <a:p>
            <a:pPr lvl="0"/>
            <a:r>
              <a:rPr lang="en-US" dirty="0"/>
              <a:t>Faster querying by avoiding joins</a:t>
            </a:r>
          </a:p>
          <a:p>
            <a:pPr lvl="0"/>
            <a:r>
              <a:rPr lang="en-US" dirty="0"/>
              <a:t>Simplified modeling</a:t>
            </a:r>
          </a:p>
          <a:p>
            <a:pPr lvl="0"/>
            <a:r>
              <a:rPr lang="en-US" dirty="0"/>
              <a:t>Support for multiple relations between </a:t>
            </a:r>
            <a:r>
              <a:rPr lang="en-US" dirty="0" smtClean="0"/>
              <a:t>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22615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Advantages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databases are unique in the family of </a:t>
            </a:r>
            <a:r>
              <a:rPr lang="en-US" dirty="0" err="1"/>
              <a:t>NoSQL</a:t>
            </a:r>
            <a:r>
              <a:rPr lang="en-US" dirty="0"/>
              <a:t> databases.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relational databases, a formal mathematical model underlies graph databases.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mathematical basis is graph theory. </a:t>
            </a:r>
            <a:endParaRPr lang="en-US" dirty="0" smtClean="0"/>
          </a:p>
          <a:p>
            <a:pPr lvl="1"/>
            <a:r>
              <a:rPr lang="en-US" dirty="0" smtClean="0"/>
              <a:t>Mathematicians </a:t>
            </a:r>
            <a:r>
              <a:rPr lang="en-US" dirty="0"/>
              <a:t>have developed many algorithms for analyzing graphs that might be of use to graph database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57127784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Terminology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lvl="0"/>
            <a:r>
              <a:rPr lang="en-US" dirty="0" smtClean="0"/>
              <a:t>Vertex</a:t>
            </a:r>
            <a:r>
              <a:rPr lang="en-US" dirty="0"/>
              <a:t>: An entity marked with a unique identifier analogous to a row key in a column family database or a primary key in a relational database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Edge: Represents a relationship. Also known as a </a:t>
            </a:r>
            <a:r>
              <a:rPr lang="en-US" i="1" dirty="0"/>
              <a:t>link</a:t>
            </a:r>
            <a:r>
              <a:rPr lang="en-US" dirty="0"/>
              <a:t> or </a:t>
            </a:r>
            <a:r>
              <a:rPr lang="en-US" i="1" dirty="0"/>
              <a:t>arc</a:t>
            </a:r>
            <a:r>
              <a:rPr lang="en-US" dirty="0"/>
              <a:t>, an edge defines relationships between vertices or objects connecting vertices. </a:t>
            </a:r>
          </a:p>
        </p:txBody>
      </p:sp>
    </p:spTree>
    <p:extLst>
      <p:ext uri="{BB962C8B-B14F-4D97-AF65-F5344CB8AC3E}">
        <p14:creationId xmlns:p14="http://schemas.microsoft.com/office/powerpoint/2010/main" val="3044056148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Terminology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lvl="0"/>
            <a:r>
              <a:rPr lang="en-US" dirty="0" smtClean="0"/>
              <a:t>Path</a:t>
            </a:r>
            <a:r>
              <a:rPr lang="en-US" dirty="0"/>
              <a:t>: A set of vertices, along with the edges between those vertices.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vertices in a graph are all different from each other.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edges are directed, the path is a directed path.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graph is undirected, the paths in it are undirected paths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Loop: An edge that connects a vertex to itself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Union: The combined set of vertices and edges in a graph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53112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Terminology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lvl="0"/>
            <a:r>
              <a:rPr lang="en-US" dirty="0" smtClean="0"/>
              <a:t>Intersection</a:t>
            </a:r>
            <a:r>
              <a:rPr lang="en-US" dirty="0"/>
              <a:t>: The set of vertices and edges that are common to both graphs.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Graph traversal: The process of visiting all vertices in a graph in a particular way.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Isomorphism:</a:t>
            </a:r>
            <a:r>
              <a:rPr lang="en-US" i="1" dirty="0"/>
              <a:t> </a:t>
            </a:r>
            <a:r>
              <a:rPr lang="en-US" dirty="0"/>
              <a:t>Two graphs are isomorphic if for each vertex in the first graph there is a corresponding vertex in the other graph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47718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dirty="0" smtClean="0"/>
              <a:t> Database Terminology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20800" y="1447800"/>
            <a:ext cx="10265064" cy="4678363"/>
          </a:xfrm>
        </p:spPr>
        <p:txBody>
          <a:bodyPr/>
          <a:lstStyle/>
          <a:p>
            <a:pPr lvl="0"/>
            <a:r>
              <a:rPr lang="en-US" dirty="0" smtClean="0"/>
              <a:t>Order</a:t>
            </a:r>
            <a:r>
              <a:rPr lang="en-US" dirty="0"/>
              <a:t>: The number of vertices in a </a:t>
            </a:r>
            <a:r>
              <a:rPr lang="en-US" dirty="0" smtClean="0"/>
              <a:t>graph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Size: The number of edges in a graph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Degree: The number of edges linked to a vertex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Closeness: A property of a vertex that indicates how far the vertex is from all others in the graph.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768725"/>
      </p:ext>
    </p:extLst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UIS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UIS" id="{4A3B0E4C-0DAE-40D1-B249-83140478A800}" vid="{7DD3D2F6-9B53-4998-94A2-74DE31A62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1138</Words>
  <Application>Microsoft Office PowerPoint</Application>
  <PresentationFormat>Custom</PresentationFormat>
  <Paragraphs>112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UIS</vt:lpstr>
      <vt:lpstr>Module 5: Graph Database</vt:lpstr>
      <vt:lpstr>What is Graph Database</vt:lpstr>
      <vt:lpstr>What is Graph Database</vt:lpstr>
      <vt:lpstr>Graph Database Advantages</vt:lpstr>
      <vt:lpstr>Graph Database Advantages</vt:lpstr>
      <vt:lpstr>Graph Database Terminology</vt:lpstr>
      <vt:lpstr>Graph Database Terminology</vt:lpstr>
      <vt:lpstr>Graph Database Terminology</vt:lpstr>
      <vt:lpstr>Graph Database Terminology</vt:lpstr>
      <vt:lpstr>Graph Database Terminology</vt:lpstr>
      <vt:lpstr>Graph Database Terminology</vt:lpstr>
      <vt:lpstr>Graph Database Terminology</vt:lpstr>
      <vt:lpstr>Graph Database Design</vt:lpstr>
      <vt:lpstr>Graph Database Design</vt:lpstr>
      <vt:lpstr>Graph Database Design</vt:lpstr>
      <vt:lpstr>Graph Database Design</vt:lpstr>
      <vt:lpstr>Graph Database Design</vt:lpstr>
      <vt:lpstr>Graph Database Design</vt:lpstr>
      <vt:lpstr>Graph Database Design</vt:lpstr>
      <vt:lpstr>Graph Database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Caughey, Lucinda M</dc:creator>
  <cp:lastModifiedBy>teslagirll@aol.com</cp:lastModifiedBy>
  <cp:revision>20</cp:revision>
  <dcterms:created xsi:type="dcterms:W3CDTF">2016-01-05T20:47:39Z</dcterms:created>
  <dcterms:modified xsi:type="dcterms:W3CDTF">2016-02-01T04:09:35Z</dcterms:modified>
</cp:coreProperties>
</file>