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6830" autoAdjust="0"/>
  </p:normalViewPr>
  <p:slideViewPr>
    <p:cSldViewPr snapToGrid="0" showGuides="1">
      <p:cViewPr varScale="1">
        <p:scale>
          <a:sx n="89" d="100"/>
          <a:sy n="89" d="100"/>
        </p:scale>
        <p:origin x="-5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B0B0D-9F02-40BD-853F-17DC2A02869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74B71-7036-44C3-BE47-3B9F3F32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0" y="0"/>
            <a:ext cx="12192000" cy="5486400"/>
            <a:chOff x="0" y="0"/>
            <a:chExt cx="5760" cy="3456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295400"/>
          </a:xfrm>
        </p:spPr>
        <p:txBody>
          <a:bodyPr/>
          <a:lstStyle>
            <a:lvl1pPr marL="0" indent="0" algn="ctr">
              <a:buFont typeface="Webdings" panose="05030102010509060703" pitchFamily="18" charset="2"/>
              <a:buNone/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30400" cy="476250"/>
          </a:xfrm>
        </p:spPr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32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7200" y="6245225"/>
            <a:ext cx="1727200" cy="476250"/>
          </a:xfrm>
        </p:spPr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31200" y="6273800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rgbClr val="003399"/>
                </a:solidFill>
              </a:rPr>
              <a:t>University of Illinois </a:t>
            </a:r>
            <a:br>
              <a:rPr lang="en-US" altLang="en-US" sz="1400">
                <a:solidFill>
                  <a:srgbClr val="003399"/>
                </a:solidFill>
              </a:rPr>
            </a:br>
            <a:r>
              <a:rPr lang="en-US" alt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4108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6019801"/>
            <a:ext cx="63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070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577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39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39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409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834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5918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682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9707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2449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5403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808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6698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10261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5225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3600" y="6229350"/>
            <a:ext cx="365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248401"/>
            <a:ext cx="2336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12192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32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003399"/>
                </a:solidFill>
              </a:rPr>
              <a:t>University of Illinois </a:t>
            </a:r>
            <a:br>
              <a:rPr lang="en-US" altLang="en-US" sz="1200">
                <a:solidFill>
                  <a:srgbClr val="003399"/>
                </a:solidFill>
              </a:rPr>
            </a:br>
            <a:r>
              <a:rPr lang="en-US" alt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6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1" y="6138863"/>
            <a:ext cx="512233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anose="05030102010509060703" pitchFamily="18" charset="2"/>
        <a:buChar char="=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anose="05030102010509060703" pitchFamily="18" charset="2"/>
        <a:buChar char="=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6</a:t>
            </a:r>
            <a:r>
              <a:rPr lang="en-US" dirty="0" smtClean="0"/>
              <a:t>: Database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chapter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1299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Domains </a:t>
            </a:r>
            <a:r>
              <a:rPr lang="en-US" dirty="0"/>
              <a:t>well suited for using graph databases include</a:t>
            </a:r>
          </a:p>
          <a:p>
            <a:pPr lvl="0"/>
            <a:r>
              <a:rPr lang="en-US" dirty="0"/>
              <a:t>Network and IT infrastructure management</a:t>
            </a:r>
          </a:p>
          <a:p>
            <a:pPr lvl="0"/>
            <a:r>
              <a:rPr lang="en-US" dirty="0"/>
              <a:t>Identity and access management</a:t>
            </a:r>
          </a:p>
          <a:p>
            <a:pPr lvl="0"/>
            <a:r>
              <a:rPr lang="en-US" dirty="0"/>
              <a:t>Business process management</a:t>
            </a:r>
          </a:p>
          <a:p>
            <a:pPr lvl="0"/>
            <a:r>
              <a:rPr lang="en-US" dirty="0"/>
              <a:t>Recommending products and services</a:t>
            </a:r>
          </a:p>
          <a:p>
            <a:pPr lvl="0"/>
            <a:r>
              <a:rPr lang="en-US" dirty="0"/>
              <a:t>Social </a:t>
            </a:r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44428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and relational databases are complementary. </a:t>
            </a:r>
            <a:endParaRPr lang="en-US" dirty="0" smtClean="0"/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databases offer many features that protect the integrity of data and reduce the risk of data anomalies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Relational databases incur operational overhead providing these features.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use cases, performance is more important than ensuring immediate consistency or supporting ACID transactions. In these cases, </a:t>
            </a:r>
            <a:r>
              <a:rPr lang="en-US" dirty="0" err="1"/>
              <a:t>NoSQL</a:t>
            </a:r>
            <a:r>
              <a:rPr lang="en-US" dirty="0"/>
              <a:t> databases might be the better solution. </a:t>
            </a:r>
            <a:endParaRPr lang="en-US" dirty="0" smtClean="0"/>
          </a:p>
          <a:p>
            <a:pPr lvl="1"/>
            <a:r>
              <a:rPr lang="en-US" dirty="0" smtClean="0"/>
              <a:t>Choosing </a:t>
            </a:r>
            <a:r>
              <a:rPr lang="en-US" dirty="0"/>
              <a:t>a database is a process of choosing the right tool for the job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89055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445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151068"/>
            <a:ext cx="10265064" cy="4975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general, when choosing a databases, </a:t>
            </a:r>
            <a:r>
              <a:rPr lang="en-US" dirty="0" smtClean="0"/>
              <a:t>consider:</a:t>
            </a:r>
            <a:endParaRPr lang="en-US" dirty="0"/>
          </a:p>
          <a:p>
            <a:r>
              <a:rPr lang="en-US" dirty="0"/>
              <a:t>The types of queries used to read, insert, update, and delete data</a:t>
            </a:r>
          </a:p>
          <a:p>
            <a:r>
              <a:rPr lang="en-US" dirty="0"/>
              <a:t>The volume of reads and writes</a:t>
            </a:r>
          </a:p>
          <a:p>
            <a:r>
              <a:rPr lang="en-US" dirty="0"/>
              <a:t>Tolerance for inconsistent data in replicas</a:t>
            </a:r>
          </a:p>
          <a:p>
            <a:r>
              <a:rPr lang="en-US" dirty="0"/>
              <a:t>The nature of relations between entities and how that affects query patterns</a:t>
            </a:r>
          </a:p>
          <a:p>
            <a:r>
              <a:rPr lang="en-US" dirty="0"/>
              <a:t>Availability and disaster recovery requirements</a:t>
            </a:r>
          </a:p>
          <a:p>
            <a:r>
              <a:rPr lang="en-US" dirty="0"/>
              <a:t>The need for flexibility in data models</a:t>
            </a:r>
          </a:p>
          <a:p>
            <a:r>
              <a:rPr lang="en-US" dirty="0"/>
              <a:t>Latency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8368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Key-value </a:t>
            </a:r>
            <a:r>
              <a:rPr lang="en-US" dirty="0"/>
              <a:t>databases are well suited to applications that have frequent small reads and writes along with simple data models. </a:t>
            </a:r>
            <a:endParaRPr lang="en-US" dirty="0" smtClean="0"/>
          </a:p>
          <a:p>
            <a:r>
              <a:rPr lang="en-US" dirty="0" smtClean="0"/>
              <a:t>Key-value </a:t>
            </a:r>
            <a:r>
              <a:rPr lang="en-US" dirty="0"/>
              <a:t>databases generally have simple query facilities that enable you to look up a value by its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Some key-value databases support search features that provide for somewhat more flexibility.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2626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Key-value databases are well-suited for things like:</a:t>
            </a:r>
          </a:p>
          <a:p>
            <a:pPr lvl="1"/>
            <a:r>
              <a:rPr lang="en-US" dirty="0" smtClean="0"/>
              <a:t>Tracking </a:t>
            </a:r>
            <a:r>
              <a:rPr lang="en-US" dirty="0"/>
              <a:t>transient attributes in a web application, such as a shopping </a:t>
            </a:r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Storing </a:t>
            </a:r>
            <a:r>
              <a:rPr lang="en-US" dirty="0"/>
              <a:t>configuration and user data information for mobile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Storing </a:t>
            </a:r>
            <a:r>
              <a:rPr lang="en-US" dirty="0"/>
              <a:t>large objects, such as images and audio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0629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43536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978946"/>
            <a:ext cx="10265064" cy="5147217"/>
          </a:xfrm>
        </p:spPr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databases are designed for flexibility.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 application requires the capability to store varying attributes along with large amounts of data, then document databases are a good option. 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databases provide for embedded documents, which are useful for </a:t>
            </a:r>
            <a:r>
              <a:rPr lang="en-US" dirty="0" err="1"/>
              <a:t>denormalizing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databases improve on the query capabilities of key-value databases with indexing and the capability to filter documents based on attributes in the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Document databases are probably the most popular of the </a:t>
            </a:r>
            <a:r>
              <a:rPr lang="en-US" dirty="0" err="1"/>
              <a:t>NoSQL</a:t>
            </a:r>
            <a:r>
              <a:rPr lang="en-US" dirty="0"/>
              <a:t> databases because of their flexibility, performance, and ease of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9305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Documented </a:t>
            </a:r>
            <a:r>
              <a:rPr lang="en-US" dirty="0"/>
              <a:t>databases are well suited to a number of use cases, </a:t>
            </a:r>
            <a:r>
              <a:rPr lang="en-US" dirty="0" smtClean="0"/>
              <a:t>including:</a:t>
            </a:r>
            <a:endParaRPr lang="en-US" dirty="0"/>
          </a:p>
          <a:p>
            <a:pPr lvl="0"/>
            <a:r>
              <a:rPr lang="en-US" dirty="0"/>
              <a:t>Back-end support for websites with high volumes of reads and writes</a:t>
            </a:r>
          </a:p>
          <a:p>
            <a:pPr lvl="0"/>
            <a:r>
              <a:rPr lang="en-US" dirty="0"/>
              <a:t>Managing data types with variable attributes, such as products</a:t>
            </a:r>
          </a:p>
          <a:p>
            <a:pPr lvl="0"/>
            <a:r>
              <a:rPr lang="en-US" dirty="0"/>
              <a:t>Tracking variable types of metadata</a:t>
            </a:r>
          </a:p>
          <a:p>
            <a:pPr lvl="0"/>
            <a:r>
              <a:rPr lang="en-US" dirty="0"/>
              <a:t>Applications that use JSON data structures</a:t>
            </a:r>
          </a:p>
          <a:p>
            <a:pPr lvl="0"/>
            <a:r>
              <a:rPr lang="en-US" dirty="0"/>
              <a:t>Applications benefitting from </a:t>
            </a:r>
            <a:r>
              <a:rPr lang="en-US" dirty="0" err="1"/>
              <a:t>denormalization</a:t>
            </a:r>
            <a:r>
              <a:rPr lang="en-US" dirty="0"/>
              <a:t> by embedding structures within </a:t>
            </a:r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90781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Column </a:t>
            </a:r>
            <a:r>
              <a:rPr lang="en-US" dirty="0"/>
              <a:t>family databases are designed for large volumes of data, read and write performance, and high availability.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database management systems run on clusters of multiple servers.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your data is small enough to run with a single server, then a column family database is probably more than you need; consider a document or key-value database instead.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442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Column </a:t>
            </a:r>
            <a:r>
              <a:rPr lang="en-US" dirty="0"/>
              <a:t>family database are good options </a:t>
            </a:r>
            <a:r>
              <a:rPr lang="en-US" dirty="0" smtClean="0"/>
              <a:t>for:</a:t>
            </a:r>
            <a:endParaRPr lang="en-US" dirty="0"/>
          </a:p>
          <a:p>
            <a:pPr lvl="0"/>
            <a:r>
              <a:rPr lang="en-US" dirty="0"/>
              <a:t>Applications that are geographically distributed over multiple data centers</a:t>
            </a:r>
          </a:p>
          <a:p>
            <a:pPr lvl="0"/>
            <a:r>
              <a:rPr lang="en-US" dirty="0"/>
              <a:t>Applications that can tolerate some short-term inconsistency in replicas</a:t>
            </a:r>
          </a:p>
          <a:p>
            <a:pPr lvl="0"/>
            <a:r>
              <a:rPr lang="en-US" dirty="0"/>
              <a:t>Applications with dynamic fields</a:t>
            </a:r>
          </a:p>
          <a:p>
            <a:pPr lvl="0"/>
            <a:r>
              <a:rPr lang="en-US" dirty="0"/>
              <a:t>Applications with the potential for truly large volumes of data, such as hundreds of </a:t>
            </a:r>
            <a:r>
              <a:rPr lang="en-US" dirty="0" smtClean="0"/>
              <a:t>terabytes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9193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Database to Choose to Use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 </a:t>
            </a:r>
            <a:r>
              <a:rPr lang="en-US" dirty="0"/>
              <a:t>domains that lend themselves to representations as networks of connected entities are well suited for graph databases.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way to assess the usefulness of a graph database is to determine whether instances of entities have relations to other instances of entities.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673153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UIS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UIS" id="{4A3B0E4C-0DAE-40D1-B249-83140478A800}" vid="{7DD3D2F6-9B53-4998-94A2-74DE31A62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644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UIS</vt:lpstr>
      <vt:lpstr>Module 6: Database Selection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  <vt:lpstr>What is Database to Choose to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Caughey, Lucinda M</dc:creator>
  <cp:lastModifiedBy>teslagirll@aol.com</cp:lastModifiedBy>
  <cp:revision>23</cp:revision>
  <dcterms:created xsi:type="dcterms:W3CDTF">2016-01-05T20:47:39Z</dcterms:created>
  <dcterms:modified xsi:type="dcterms:W3CDTF">2016-02-01T04:24:06Z</dcterms:modified>
</cp:coreProperties>
</file>