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0"/>
    <p:restoredTop sz="94651"/>
  </p:normalViewPr>
  <p:slideViewPr>
    <p:cSldViewPr snapToGrid="0">
      <p:cViewPr>
        <p:scale>
          <a:sx n="81" d="100"/>
          <a:sy n="81" d="100"/>
        </p:scale>
        <p:origin x="24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8/26/24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8/26/24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8/26/24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ab.research.google.com/drive/1y39ldgJMnDbAdzQPDEBxZLyTui5kXGfy?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ab.research.google.com/drive/1y39ldgJMnDbAdzQPDEBxZLyTui5kXGfy?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5E93-2B6E-69B6-E27C-0CA8458C25FD}"/>
              </a:ext>
            </a:extLst>
          </p:cNvPr>
          <p:cNvSpPr>
            <a:spLocks noGrp="1"/>
          </p:cNvSpPr>
          <p:nvPr>
            <p:ph type="ctrTitle"/>
          </p:nvPr>
        </p:nvSpPr>
        <p:spPr/>
        <p:txBody>
          <a:bodyPr/>
          <a:lstStyle/>
          <a:p>
            <a:pPr rtl="0">
              <a:spcBef>
                <a:spcPts val="1200"/>
              </a:spcBef>
              <a:spcAft>
                <a:spcPts val="1200"/>
              </a:spcAft>
            </a:pPr>
            <a:br>
              <a:rPr lang="en-US" sz="4000" b="1" i="0" u="none" strike="noStrike" dirty="0">
                <a:solidFill>
                  <a:srgbClr val="212121"/>
                </a:solidFill>
                <a:effectLst/>
                <a:ea typeface="SimSun-ExtB" panose="02010609060101010101" pitchFamily="49" charset="-122"/>
              </a:rPr>
            </a:br>
            <a:r>
              <a:rPr lang="en-US" sz="4000" b="1" i="0" u="none" strike="noStrike" dirty="0">
                <a:solidFill>
                  <a:srgbClr val="212121"/>
                </a:solidFill>
                <a:effectLst/>
                <a:ea typeface="SimSun-ExtB" panose="02010609060101010101" pitchFamily="49" charset="-122"/>
                <a:cs typeface="Ayuthaya" pitchFamily="2" charset="-34"/>
              </a:rPr>
              <a:t>Clinical Decision Making and Pattern Recognition in Healthcare</a:t>
            </a:r>
            <a:endParaRPr lang="en-US" sz="4000" dirty="0">
              <a:ea typeface="SimSun-ExtB" panose="02010609060101010101" pitchFamily="49" charset="-122"/>
              <a:cs typeface="Ayuthaya" pitchFamily="2" charset="-34"/>
            </a:endParaRPr>
          </a:p>
        </p:txBody>
      </p:sp>
      <p:sp>
        <p:nvSpPr>
          <p:cNvPr id="3" name="Subtitle 2">
            <a:extLst>
              <a:ext uri="{FF2B5EF4-FFF2-40B4-BE49-F238E27FC236}">
                <a16:creationId xmlns:a16="http://schemas.microsoft.com/office/drawing/2014/main" id="{C6712235-667F-2AB6-6AF7-EEABEA3AD2DD}"/>
              </a:ext>
            </a:extLst>
          </p:cNvPr>
          <p:cNvSpPr>
            <a:spLocks noGrp="1"/>
          </p:cNvSpPr>
          <p:nvPr>
            <p:ph type="subTitle" idx="1"/>
          </p:nvPr>
        </p:nvSpPr>
        <p:spPr>
          <a:xfrm>
            <a:off x="2679905" y="4151351"/>
            <a:ext cx="6831673" cy="1086237"/>
          </a:xfrm>
        </p:spPr>
        <p:txBody>
          <a:bodyPr>
            <a:noAutofit/>
          </a:bodyPr>
          <a:lstStyle/>
          <a:p>
            <a:r>
              <a:rPr lang="en-US" sz="1400" dirty="0">
                <a:cs typeface="Al Tarikh" pitchFamily="2" charset="-78"/>
              </a:rPr>
              <a:t>Chain Reasoning, Agentic Generative AI, Classification, Prediction, Inference, Clustering, &amp; Time-Series Anomaly Detection for TPO</a:t>
            </a:r>
          </a:p>
          <a:p>
            <a:endParaRPr lang="en-US" sz="1400" dirty="0">
              <a:cs typeface="Al Tarikh" pitchFamily="2" charset="-78"/>
            </a:endParaRPr>
          </a:p>
          <a:p>
            <a:pPr>
              <a:lnSpc>
                <a:spcPct val="120000"/>
              </a:lnSpc>
            </a:pPr>
            <a:r>
              <a:rPr lang="en-US" sz="1400" dirty="0">
                <a:cs typeface="Al Tarikh" pitchFamily="2" charset="-78"/>
              </a:rPr>
              <a:t>Cami Call</a:t>
            </a:r>
          </a:p>
          <a:p>
            <a:r>
              <a:rPr lang="en-US" sz="1400" dirty="0">
                <a:cs typeface="Al Tarikh" pitchFamily="2" charset="-78"/>
              </a:rPr>
              <a:t>August 25</a:t>
            </a:r>
            <a:r>
              <a:rPr lang="en-US" sz="1400" baseline="30000" dirty="0">
                <a:cs typeface="Al Tarikh" pitchFamily="2" charset="-78"/>
              </a:rPr>
              <a:t>th</a:t>
            </a:r>
            <a:r>
              <a:rPr lang="en-US" sz="1400" dirty="0">
                <a:cs typeface="Al Tarikh" pitchFamily="2" charset="-78"/>
              </a:rPr>
              <a:t>, 2024</a:t>
            </a:r>
          </a:p>
        </p:txBody>
      </p:sp>
    </p:spTree>
    <p:extLst>
      <p:ext uri="{BB962C8B-B14F-4D97-AF65-F5344CB8AC3E}">
        <p14:creationId xmlns:p14="http://schemas.microsoft.com/office/powerpoint/2010/main" val="119130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8665-3C13-3345-D22F-8A70496F4792}"/>
              </a:ext>
            </a:extLst>
          </p:cNvPr>
          <p:cNvSpPr>
            <a:spLocks noGrp="1"/>
          </p:cNvSpPr>
          <p:nvPr>
            <p:ph type="title"/>
          </p:nvPr>
        </p:nvSpPr>
        <p:spPr/>
        <p:txBody>
          <a:bodyPr/>
          <a:lstStyle/>
          <a:p>
            <a:r>
              <a:rPr lang="en-US" dirty="0"/>
              <a:t>PoC Continued</a:t>
            </a:r>
          </a:p>
        </p:txBody>
      </p:sp>
      <p:sp>
        <p:nvSpPr>
          <p:cNvPr id="3" name="Content Placeholder 2">
            <a:extLst>
              <a:ext uri="{FF2B5EF4-FFF2-40B4-BE49-F238E27FC236}">
                <a16:creationId xmlns:a16="http://schemas.microsoft.com/office/drawing/2014/main" id="{63536992-D264-46EE-3554-75C106E352E6}"/>
              </a:ext>
            </a:extLst>
          </p:cNvPr>
          <p:cNvSpPr>
            <a:spLocks noGrp="1"/>
          </p:cNvSpPr>
          <p:nvPr>
            <p:ph idx="1"/>
          </p:nvPr>
        </p:nvSpPr>
        <p:spPr>
          <a:xfrm>
            <a:off x="6735746" y="1428750"/>
            <a:ext cx="5456254" cy="5919537"/>
          </a:xfrm>
        </p:spPr>
        <p:txBody>
          <a:bodyPr>
            <a:normAutofit/>
          </a:bodyPr>
          <a:lstStyle/>
          <a:p>
            <a:pPr marL="0" indent="0">
              <a:buNone/>
            </a:pPr>
            <a:r>
              <a:rPr lang="en-US" sz="1000" b="1" i="1" dirty="0"/>
              <a:t>3.     Model Training</a:t>
            </a:r>
          </a:p>
          <a:p>
            <a:pPr marL="0" indent="0">
              <a:buNone/>
            </a:pPr>
            <a:r>
              <a:rPr lang="en-US" sz="1000" dirty="0"/>
              <a:t>A Random Forest Classifier, a robust learning method, is trained based on the Training Set of data. The model learns to identify patterns in the features that are correlated with either the presence of the absence of the disease. </a:t>
            </a:r>
            <a:endParaRPr lang="en-US" sz="1000" b="1" i="1" dirty="0"/>
          </a:p>
          <a:p>
            <a:pPr marL="0" indent="0">
              <a:buNone/>
            </a:pPr>
            <a:r>
              <a:rPr lang="en-US" sz="1000" b="1" i="1" dirty="0"/>
              <a:t>4.    Model Evaluation</a:t>
            </a:r>
          </a:p>
          <a:p>
            <a:pPr marL="0" indent="0">
              <a:buNone/>
            </a:pPr>
            <a:r>
              <a:rPr lang="en-US" sz="1000" dirty="0"/>
              <a:t>Once the model has been trained, its performance is than evaluated against the Testing Set of data. The ‘accuracy_score’ metric is used to analyze how well the model predicts the presence of disease in data it has never seen before. The accuracy score provides a quantitative evaluation of the model’s predictive ability. </a:t>
            </a:r>
            <a:endParaRPr lang="en-US" sz="1000" b="1" dirty="0"/>
          </a:p>
          <a:p>
            <a:pPr marL="0" indent="0">
              <a:buNone/>
            </a:pPr>
            <a:r>
              <a:rPr lang="en-US" sz="1000" b="1" i="1" dirty="0"/>
              <a:t>5.    Making Predictions</a:t>
            </a:r>
          </a:p>
          <a:p>
            <a:pPr marL="0" indent="0">
              <a:buNone/>
            </a:pPr>
            <a:r>
              <a:rPr lang="en-US" sz="1000" dirty="0"/>
              <a:t>The PoC displays a practical example in which the trained model is used to predict the likelihood of disease in a new patient based on factors like their age, blood pressure, and cholesterol levels. The prediction result is then outputted as either 0 (signaling no disease) or 1 (signaling disease).</a:t>
            </a:r>
          </a:p>
          <a:p>
            <a:pPr marL="0" indent="0">
              <a:buNone/>
            </a:pPr>
            <a:r>
              <a:rPr lang="en-US" sz="1000" b="1" dirty="0"/>
              <a:t>Overall Significance of this PoC</a:t>
            </a:r>
          </a:p>
          <a:p>
            <a:pPr marL="0" indent="0">
              <a:buNone/>
            </a:pPr>
            <a:r>
              <a:rPr lang="en-US" sz="1000" dirty="0"/>
              <a:t>Through this proof of concept, I have clearly demonstrated just the tip of the iceberg when it comes to the potential of machine learning in clinical decision-making. Through being able to more accurately predict the presence of diseases based on basic and readily accessible medical data, healthcare providers can: </a:t>
            </a:r>
          </a:p>
          <a:p>
            <a:pPr>
              <a:buFontTx/>
              <a:buChar char="-"/>
            </a:pPr>
            <a:r>
              <a:rPr lang="en-US" sz="1000" dirty="0"/>
              <a:t>Identify at-risk patients more efficiently. </a:t>
            </a:r>
          </a:p>
          <a:p>
            <a:pPr>
              <a:buFontTx/>
              <a:buChar char="-"/>
            </a:pPr>
            <a:r>
              <a:rPr lang="en-US" sz="1000" dirty="0"/>
              <a:t>Tailor interventions and treatment plans to individual patients. </a:t>
            </a:r>
          </a:p>
          <a:p>
            <a:pPr>
              <a:buFontTx/>
              <a:buChar char="-"/>
            </a:pPr>
            <a:r>
              <a:rPr lang="en-US" sz="1000" dirty="0"/>
              <a:t>Improve patient outcomes through the use of predictive analytics. </a:t>
            </a:r>
          </a:p>
          <a:p>
            <a:pPr marL="0" indent="0">
              <a:buNone/>
            </a:pPr>
            <a:r>
              <a:rPr lang="en-US" sz="1000" dirty="0"/>
              <a:t>This PoC could be expanded with larger and more diverse datasets to further refine the model through more training to increase its accuracy and ensure its applicability in real-world clinical settings.</a:t>
            </a:r>
          </a:p>
          <a:p>
            <a:endParaRPr lang="en-US" sz="1000" dirty="0"/>
          </a:p>
        </p:txBody>
      </p:sp>
      <p:pic>
        <p:nvPicPr>
          <p:cNvPr id="4" name="Content Placeholder 4">
            <a:hlinkClick r:id="rId2"/>
            <a:extLst>
              <a:ext uri="{FF2B5EF4-FFF2-40B4-BE49-F238E27FC236}">
                <a16:creationId xmlns:a16="http://schemas.microsoft.com/office/drawing/2014/main" id="{01012ADB-1921-8D09-5865-1360B29CD53A}"/>
              </a:ext>
            </a:extLst>
          </p:cNvPr>
          <p:cNvPicPr>
            <a:picLocks noChangeAspect="1"/>
          </p:cNvPicPr>
          <p:nvPr/>
        </p:nvPicPr>
        <p:blipFill>
          <a:blip r:embed="rId3"/>
          <a:stretch>
            <a:fillRect/>
          </a:stretch>
        </p:blipFill>
        <p:spPr>
          <a:xfrm>
            <a:off x="749115" y="1450034"/>
            <a:ext cx="5860507" cy="5116429"/>
          </a:xfrm>
          <a:prstGeom prst="rect">
            <a:avLst/>
          </a:prstGeom>
        </p:spPr>
      </p:pic>
    </p:spTree>
    <p:extLst>
      <p:ext uri="{BB962C8B-B14F-4D97-AF65-F5344CB8AC3E}">
        <p14:creationId xmlns:p14="http://schemas.microsoft.com/office/powerpoint/2010/main" val="228454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3034-6815-969B-8C26-E70DA66045DC}"/>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890B5E8-18C7-0C2A-A010-6674C1DC56DB}"/>
              </a:ext>
            </a:extLst>
          </p:cNvPr>
          <p:cNvSpPr>
            <a:spLocks noGrp="1"/>
          </p:cNvSpPr>
          <p:nvPr>
            <p:ph idx="1"/>
          </p:nvPr>
        </p:nvSpPr>
        <p:spPr/>
        <p:txBody>
          <a:bodyPr/>
          <a:lstStyle/>
          <a:p>
            <a:pPr marL="0" indent="0">
              <a:buNone/>
            </a:pPr>
            <a:r>
              <a:rPr lang="en-US" dirty="0"/>
              <a:t>Email any questions to camryn.call@colorado.edu.</a:t>
            </a:r>
          </a:p>
        </p:txBody>
      </p:sp>
    </p:spTree>
    <p:extLst>
      <p:ext uri="{BB962C8B-B14F-4D97-AF65-F5344CB8AC3E}">
        <p14:creationId xmlns:p14="http://schemas.microsoft.com/office/powerpoint/2010/main" val="315558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2DC8-2F32-692E-C883-231F46DA05A9}"/>
              </a:ext>
            </a:extLst>
          </p:cNvPr>
          <p:cNvSpPr>
            <a:spLocks noGrp="1"/>
          </p:cNvSpPr>
          <p:nvPr>
            <p:ph type="title"/>
          </p:nvPr>
        </p:nvSpPr>
        <p:spPr/>
        <p:txBody>
          <a:bodyPr/>
          <a:lstStyle/>
          <a:p>
            <a:r>
              <a:rPr lang="en-US" dirty="0">
                <a:ea typeface="SimSun-ExtB" panose="02010609060101010101" pitchFamily="49" charset="-122"/>
              </a:rPr>
              <a:t>Report Overview</a:t>
            </a:r>
          </a:p>
        </p:txBody>
      </p:sp>
      <p:sp>
        <p:nvSpPr>
          <p:cNvPr id="3" name="Content Placeholder 2">
            <a:extLst>
              <a:ext uri="{FF2B5EF4-FFF2-40B4-BE49-F238E27FC236}">
                <a16:creationId xmlns:a16="http://schemas.microsoft.com/office/drawing/2014/main" id="{2FD943F5-3F15-710E-A7F4-4F5C916CFCE0}"/>
              </a:ext>
            </a:extLst>
          </p:cNvPr>
          <p:cNvSpPr>
            <a:spLocks noGrp="1"/>
          </p:cNvSpPr>
          <p:nvPr>
            <p:ph idx="1"/>
          </p:nvPr>
        </p:nvSpPr>
        <p:spPr>
          <a:xfrm>
            <a:off x="1371600" y="1753766"/>
            <a:ext cx="9601200" cy="3581400"/>
          </a:xfrm>
        </p:spPr>
        <p:txBody>
          <a:bodyPr>
            <a:noAutofit/>
          </a:bodyPr>
          <a:lstStyle/>
          <a:p>
            <a:pPr>
              <a:lnSpc>
                <a:spcPct val="200000"/>
              </a:lnSpc>
            </a:pPr>
            <a:r>
              <a:rPr lang="en-US" sz="1800" dirty="0">
                <a:cs typeface="Al Tarikh" pitchFamily="2" charset="-78"/>
              </a:rPr>
              <a:t>Introduction</a:t>
            </a:r>
          </a:p>
          <a:p>
            <a:pPr>
              <a:lnSpc>
                <a:spcPct val="200000"/>
              </a:lnSpc>
            </a:pPr>
            <a:r>
              <a:rPr lang="en-US" sz="1800" dirty="0">
                <a:cs typeface="Al Tarikh" pitchFamily="2" charset="-78"/>
              </a:rPr>
              <a:t>Relevant Trends</a:t>
            </a:r>
          </a:p>
          <a:p>
            <a:pPr>
              <a:lnSpc>
                <a:spcPct val="200000"/>
              </a:lnSpc>
            </a:pPr>
            <a:r>
              <a:rPr lang="en-US" sz="1800" dirty="0">
                <a:cs typeface="Al Tarikh" pitchFamily="2" charset="-78"/>
              </a:rPr>
              <a:t>Opportunities for Cotiviti </a:t>
            </a:r>
          </a:p>
          <a:p>
            <a:pPr>
              <a:lnSpc>
                <a:spcPct val="200000"/>
              </a:lnSpc>
            </a:pPr>
            <a:r>
              <a:rPr lang="en-US" sz="1800" dirty="0">
                <a:cs typeface="Al Tarikh" pitchFamily="2" charset="-78"/>
              </a:rPr>
              <a:t>Threats &amp; Challenges</a:t>
            </a:r>
          </a:p>
          <a:p>
            <a:pPr>
              <a:lnSpc>
                <a:spcPct val="200000"/>
              </a:lnSpc>
            </a:pPr>
            <a:r>
              <a:rPr lang="en-US" sz="1800" dirty="0">
                <a:cs typeface="Al Tarikh" pitchFamily="2" charset="-78"/>
              </a:rPr>
              <a:t>Strategic Recommendations</a:t>
            </a:r>
          </a:p>
          <a:p>
            <a:pPr>
              <a:lnSpc>
                <a:spcPct val="200000"/>
              </a:lnSpc>
            </a:pPr>
            <a:r>
              <a:rPr lang="en-US" sz="1800" dirty="0">
                <a:cs typeface="Al Tarikh" pitchFamily="2" charset="-78"/>
              </a:rPr>
              <a:t>Conclusion</a:t>
            </a:r>
          </a:p>
        </p:txBody>
      </p:sp>
    </p:spTree>
    <p:extLst>
      <p:ext uri="{BB962C8B-B14F-4D97-AF65-F5344CB8AC3E}">
        <p14:creationId xmlns:p14="http://schemas.microsoft.com/office/powerpoint/2010/main" val="19673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FDC7-8FE2-717E-2D02-7BA912848EAB}"/>
              </a:ext>
            </a:extLst>
          </p:cNvPr>
          <p:cNvSpPr>
            <a:spLocks noGrp="1"/>
          </p:cNvSpPr>
          <p:nvPr>
            <p:ph type="title"/>
          </p:nvPr>
        </p:nvSpPr>
        <p:spPr/>
        <p:txBody>
          <a:bodyPr/>
          <a:lstStyle/>
          <a:p>
            <a:r>
              <a:rPr lang="en-US" dirty="0">
                <a:ea typeface="SimSun-ExtB" panose="02010609060101010101" pitchFamily="49" charset="-122"/>
              </a:rPr>
              <a:t>Introduction</a:t>
            </a:r>
          </a:p>
        </p:txBody>
      </p:sp>
      <p:sp>
        <p:nvSpPr>
          <p:cNvPr id="3" name="Content Placeholder 2">
            <a:extLst>
              <a:ext uri="{FF2B5EF4-FFF2-40B4-BE49-F238E27FC236}">
                <a16:creationId xmlns:a16="http://schemas.microsoft.com/office/drawing/2014/main" id="{8B7A05AD-A740-197F-FC53-A29629CA984D}"/>
              </a:ext>
            </a:extLst>
          </p:cNvPr>
          <p:cNvSpPr>
            <a:spLocks noGrp="1"/>
          </p:cNvSpPr>
          <p:nvPr>
            <p:ph idx="1"/>
          </p:nvPr>
        </p:nvSpPr>
        <p:spPr>
          <a:xfrm>
            <a:off x="1219200" y="1572768"/>
            <a:ext cx="10558272" cy="4937760"/>
          </a:xfrm>
        </p:spPr>
        <p:txBody>
          <a:bodyPr/>
          <a:lstStyle/>
          <a:p>
            <a:pPr>
              <a:lnSpc>
                <a:spcPct val="200000"/>
              </a:lnSpc>
              <a:buFont typeface="Arial" panose="020B0604020202020204" pitchFamily="34" charset="0"/>
              <a:buChar char="•"/>
            </a:pPr>
            <a:r>
              <a:rPr lang="en-US" b="1" dirty="0"/>
              <a:t>Clinical Decision Making and Pattern Recognition:</a:t>
            </a:r>
            <a:endParaRPr lang="en-US" dirty="0"/>
          </a:p>
          <a:p>
            <a:pPr marL="742950" lvl="1" indent="-285750">
              <a:lnSpc>
                <a:spcPct val="200000"/>
              </a:lnSpc>
              <a:buFont typeface="Arial" panose="020B0604020202020204" pitchFamily="34" charset="0"/>
              <a:buChar char="•"/>
            </a:pPr>
            <a:r>
              <a:rPr lang="en-US" dirty="0"/>
              <a:t>Central to healthcare, impacting diagnosis, treatment, and management.</a:t>
            </a:r>
          </a:p>
          <a:p>
            <a:pPr marL="742950" lvl="1" indent="-285750">
              <a:lnSpc>
                <a:spcPct val="200000"/>
              </a:lnSpc>
              <a:buFont typeface="Arial" panose="020B0604020202020204" pitchFamily="34" charset="0"/>
              <a:buChar char="•"/>
            </a:pPr>
            <a:r>
              <a:rPr lang="en-US" dirty="0"/>
              <a:t>Integration of AI and ML has transformed these processes.</a:t>
            </a:r>
          </a:p>
          <a:p>
            <a:pPr>
              <a:lnSpc>
                <a:spcPct val="200000"/>
              </a:lnSpc>
              <a:buFont typeface="Arial" panose="020B0604020202020204" pitchFamily="34" charset="0"/>
              <a:buChar char="•"/>
            </a:pPr>
            <a:r>
              <a:rPr lang="en-US" b="1" dirty="0"/>
              <a:t>Cotiviti’s Opportunity:</a:t>
            </a:r>
            <a:endParaRPr lang="en-US" dirty="0"/>
          </a:p>
          <a:p>
            <a:pPr marL="742950" lvl="1" indent="-285750">
              <a:lnSpc>
                <a:spcPct val="200000"/>
              </a:lnSpc>
              <a:buFont typeface="Arial" panose="020B0604020202020204" pitchFamily="34" charset="0"/>
              <a:buChar char="•"/>
            </a:pPr>
            <a:r>
              <a:rPr lang="en-US" dirty="0"/>
              <a:t>Leverage advanced analytics to enhance clinical outcomes and operational efficiency.</a:t>
            </a:r>
          </a:p>
          <a:p>
            <a:pPr>
              <a:lnSpc>
                <a:spcPct val="200000"/>
              </a:lnSpc>
            </a:pPr>
            <a:endParaRPr lang="en-US" dirty="0"/>
          </a:p>
        </p:txBody>
      </p:sp>
    </p:spTree>
    <p:extLst>
      <p:ext uri="{BB962C8B-B14F-4D97-AF65-F5344CB8AC3E}">
        <p14:creationId xmlns:p14="http://schemas.microsoft.com/office/powerpoint/2010/main" val="311395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E6D2-A56C-A2AA-09B7-F6A163010C1E}"/>
              </a:ext>
            </a:extLst>
          </p:cNvPr>
          <p:cNvSpPr>
            <a:spLocks noGrp="1"/>
          </p:cNvSpPr>
          <p:nvPr>
            <p:ph type="title"/>
          </p:nvPr>
        </p:nvSpPr>
        <p:spPr/>
        <p:txBody>
          <a:bodyPr/>
          <a:lstStyle/>
          <a:p>
            <a:r>
              <a:rPr lang="en-US" dirty="0"/>
              <a:t>Relevant Trends</a:t>
            </a:r>
          </a:p>
        </p:txBody>
      </p:sp>
      <p:sp>
        <p:nvSpPr>
          <p:cNvPr id="3" name="Content Placeholder 2">
            <a:extLst>
              <a:ext uri="{FF2B5EF4-FFF2-40B4-BE49-F238E27FC236}">
                <a16:creationId xmlns:a16="http://schemas.microsoft.com/office/drawing/2014/main" id="{8FE5BB59-93AD-88E2-2191-4BAA44CCDF00}"/>
              </a:ext>
            </a:extLst>
          </p:cNvPr>
          <p:cNvSpPr>
            <a:spLocks noGrp="1"/>
          </p:cNvSpPr>
          <p:nvPr>
            <p:ph idx="1"/>
          </p:nvPr>
        </p:nvSpPr>
        <p:spPr>
          <a:xfrm>
            <a:off x="1219200" y="1463040"/>
            <a:ext cx="10521696" cy="4998720"/>
          </a:xfrm>
        </p:spPr>
        <p:txBody>
          <a:bodyPr>
            <a:normAutofit/>
          </a:bodyPr>
          <a:lstStyle/>
          <a:p>
            <a:pPr>
              <a:lnSpc>
                <a:spcPct val="200000"/>
              </a:lnSpc>
              <a:buFont typeface="Arial" panose="020B0604020202020204" pitchFamily="34" charset="0"/>
              <a:buChar char="•"/>
            </a:pPr>
            <a:r>
              <a:rPr lang="en-US" b="1" dirty="0"/>
              <a:t>AI and ML in Healthcare:</a:t>
            </a:r>
            <a:endParaRPr lang="en-US" dirty="0"/>
          </a:p>
          <a:p>
            <a:pPr marL="742950" lvl="1" indent="-285750">
              <a:lnSpc>
                <a:spcPct val="200000"/>
              </a:lnSpc>
              <a:buFont typeface="Arial" panose="020B0604020202020204" pitchFamily="34" charset="0"/>
              <a:buChar char="•"/>
            </a:pPr>
            <a:r>
              <a:rPr lang="en-US" b="1" dirty="0"/>
              <a:t>Chain Reasoning:</a:t>
            </a:r>
            <a:r>
              <a:rPr lang="en-US" dirty="0"/>
              <a:t> Links related medical events to inform decisions.</a:t>
            </a:r>
          </a:p>
          <a:p>
            <a:pPr marL="742950" lvl="1" indent="-285750">
              <a:lnSpc>
                <a:spcPct val="200000"/>
              </a:lnSpc>
              <a:buFont typeface="Arial" panose="020B0604020202020204" pitchFamily="34" charset="0"/>
              <a:buChar char="•"/>
            </a:pPr>
            <a:r>
              <a:rPr lang="en-US" b="1" dirty="0"/>
              <a:t>Agentic Generative AI:</a:t>
            </a:r>
            <a:r>
              <a:rPr lang="en-US" dirty="0"/>
              <a:t> Simulates human decision-making for personalized treatments.</a:t>
            </a:r>
          </a:p>
          <a:p>
            <a:pPr marL="742950" lvl="1" indent="-285750">
              <a:lnSpc>
                <a:spcPct val="200000"/>
              </a:lnSpc>
              <a:buFont typeface="Arial" panose="020B0604020202020204" pitchFamily="34" charset="0"/>
              <a:buChar char="•"/>
            </a:pPr>
            <a:r>
              <a:rPr lang="en-US" b="1" dirty="0"/>
              <a:t>Classification &amp; Prediction:</a:t>
            </a:r>
            <a:r>
              <a:rPr lang="en-US" dirty="0"/>
              <a:t> Critical for diagnosing diseases and predicting outcomes.</a:t>
            </a:r>
          </a:p>
          <a:p>
            <a:pPr marL="742950" lvl="1" indent="-285750">
              <a:lnSpc>
                <a:spcPct val="200000"/>
              </a:lnSpc>
              <a:buFont typeface="Arial" panose="020B0604020202020204" pitchFamily="34" charset="0"/>
              <a:buChar char="•"/>
            </a:pPr>
            <a:r>
              <a:rPr lang="en-US" b="1" dirty="0"/>
              <a:t>Inference &amp; Clustering:</a:t>
            </a:r>
            <a:r>
              <a:rPr lang="en-US" dirty="0"/>
              <a:t> Identifies patterns and patient subgroups for targeted care.</a:t>
            </a:r>
          </a:p>
          <a:p>
            <a:pPr marL="742950" lvl="1" indent="-285750">
              <a:lnSpc>
                <a:spcPct val="200000"/>
              </a:lnSpc>
              <a:buFont typeface="Arial" panose="020B0604020202020204" pitchFamily="34" charset="0"/>
              <a:buChar char="•"/>
            </a:pPr>
            <a:r>
              <a:rPr lang="en-US" b="1" dirty="0"/>
              <a:t>Time-Series Anomaly Detection:</a:t>
            </a:r>
            <a:r>
              <a:rPr lang="en-US" dirty="0"/>
              <a:t> Monitors patient vitals and detects health issues early.</a:t>
            </a:r>
          </a:p>
          <a:p>
            <a:pPr>
              <a:lnSpc>
                <a:spcPct val="200000"/>
              </a:lnSpc>
            </a:pPr>
            <a:endParaRPr lang="en-US" dirty="0"/>
          </a:p>
        </p:txBody>
      </p:sp>
    </p:spTree>
    <p:extLst>
      <p:ext uri="{BB962C8B-B14F-4D97-AF65-F5344CB8AC3E}">
        <p14:creationId xmlns:p14="http://schemas.microsoft.com/office/powerpoint/2010/main" val="244223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A53D-29F6-9B9D-F343-CB5BD92D3C56}"/>
              </a:ext>
            </a:extLst>
          </p:cNvPr>
          <p:cNvSpPr>
            <a:spLocks noGrp="1"/>
          </p:cNvSpPr>
          <p:nvPr>
            <p:ph type="title"/>
          </p:nvPr>
        </p:nvSpPr>
        <p:spPr/>
        <p:txBody>
          <a:bodyPr/>
          <a:lstStyle/>
          <a:p>
            <a:r>
              <a:rPr lang="en-US" dirty="0"/>
              <a:t>Opportunities for Cotiviti </a:t>
            </a:r>
          </a:p>
        </p:txBody>
      </p:sp>
      <p:sp>
        <p:nvSpPr>
          <p:cNvPr id="3" name="Content Placeholder 2">
            <a:extLst>
              <a:ext uri="{FF2B5EF4-FFF2-40B4-BE49-F238E27FC236}">
                <a16:creationId xmlns:a16="http://schemas.microsoft.com/office/drawing/2014/main" id="{B8BCC432-1F0B-2C3D-5B87-E3F31211D4DD}"/>
              </a:ext>
            </a:extLst>
          </p:cNvPr>
          <p:cNvSpPr>
            <a:spLocks noGrp="1"/>
          </p:cNvSpPr>
          <p:nvPr>
            <p:ph idx="1"/>
          </p:nvPr>
        </p:nvSpPr>
        <p:spPr>
          <a:xfrm>
            <a:off x="1219200" y="1597152"/>
            <a:ext cx="10265664" cy="4742688"/>
          </a:xfrm>
        </p:spPr>
        <p:txBody>
          <a:bodyPr/>
          <a:lstStyle/>
          <a:p>
            <a:pPr>
              <a:lnSpc>
                <a:spcPct val="200000"/>
              </a:lnSpc>
              <a:buFont typeface="Arial" panose="020B0604020202020204" pitchFamily="34" charset="0"/>
              <a:buChar char="•"/>
            </a:pPr>
            <a:r>
              <a:rPr lang="en-US" b="1" dirty="0"/>
              <a:t>Enhanced Analytics Solutions: </a:t>
            </a:r>
            <a:r>
              <a:rPr lang="en-US" dirty="0"/>
              <a:t>Offer sophisticated tools for improved patient care and cost management.</a:t>
            </a:r>
          </a:p>
          <a:p>
            <a:pPr>
              <a:lnSpc>
                <a:spcPct val="200000"/>
              </a:lnSpc>
              <a:buFont typeface="Arial" panose="020B0604020202020204" pitchFamily="34" charset="0"/>
              <a:buChar char="•"/>
            </a:pPr>
            <a:r>
              <a:rPr lang="en-US" b="1" dirty="0"/>
              <a:t>Identification of High-Risk Patients: </a:t>
            </a:r>
            <a:r>
              <a:rPr lang="en-US" dirty="0"/>
              <a:t>Use classification and clustering to tailor interventions and prevent complications.</a:t>
            </a:r>
          </a:p>
          <a:p>
            <a:pPr marL="0" indent="0">
              <a:lnSpc>
                <a:spcPct val="200000"/>
              </a:lnSpc>
              <a:buNone/>
            </a:pPr>
            <a:endParaRPr lang="en-US" b="1" dirty="0"/>
          </a:p>
        </p:txBody>
      </p:sp>
    </p:spTree>
    <p:extLst>
      <p:ext uri="{BB962C8B-B14F-4D97-AF65-F5344CB8AC3E}">
        <p14:creationId xmlns:p14="http://schemas.microsoft.com/office/powerpoint/2010/main" val="10657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4ABF-1E47-F31A-B549-4A45539BA310}"/>
              </a:ext>
            </a:extLst>
          </p:cNvPr>
          <p:cNvSpPr>
            <a:spLocks noGrp="1"/>
          </p:cNvSpPr>
          <p:nvPr>
            <p:ph type="title"/>
          </p:nvPr>
        </p:nvSpPr>
        <p:spPr/>
        <p:txBody>
          <a:bodyPr/>
          <a:lstStyle/>
          <a:p>
            <a:r>
              <a:rPr lang="en-US" dirty="0"/>
              <a:t>Threats and Challenges</a:t>
            </a:r>
          </a:p>
        </p:txBody>
      </p:sp>
      <p:sp>
        <p:nvSpPr>
          <p:cNvPr id="3" name="Content Placeholder 2">
            <a:extLst>
              <a:ext uri="{FF2B5EF4-FFF2-40B4-BE49-F238E27FC236}">
                <a16:creationId xmlns:a16="http://schemas.microsoft.com/office/drawing/2014/main" id="{CA784DDE-3D75-D819-ECB0-C87DE3E9C542}"/>
              </a:ext>
            </a:extLst>
          </p:cNvPr>
          <p:cNvSpPr>
            <a:spLocks noGrp="1"/>
          </p:cNvSpPr>
          <p:nvPr>
            <p:ph idx="1"/>
          </p:nvPr>
        </p:nvSpPr>
        <p:spPr>
          <a:xfrm>
            <a:off x="1085088" y="1584960"/>
            <a:ext cx="10753344" cy="4913376"/>
          </a:xfrm>
        </p:spPr>
        <p:txBody>
          <a:bodyPr/>
          <a:lstStyle/>
          <a:p>
            <a:pPr>
              <a:lnSpc>
                <a:spcPct val="200000"/>
              </a:lnSpc>
              <a:buFont typeface="Arial" panose="020B0604020202020204" pitchFamily="34" charset="0"/>
              <a:buChar char="•"/>
            </a:pPr>
            <a:r>
              <a:rPr lang="en-US" b="1" dirty="0"/>
              <a:t>Investment &amp; Integration:</a:t>
            </a:r>
            <a:endParaRPr lang="en-US" dirty="0"/>
          </a:p>
          <a:p>
            <a:pPr marL="742950" lvl="1" indent="-285750">
              <a:lnSpc>
                <a:spcPct val="200000"/>
              </a:lnSpc>
              <a:buFont typeface="Arial" panose="020B0604020202020204" pitchFamily="34" charset="0"/>
              <a:buChar char="•"/>
            </a:pPr>
            <a:r>
              <a:rPr lang="en-US" dirty="0"/>
              <a:t>High costs and need for specialized talent in AI and ML.</a:t>
            </a:r>
          </a:p>
          <a:p>
            <a:pPr>
              <a:lnSpc>
                <a:spcPct val="200000"/>
              </a:lnSpc>
              <a:buFont typeface="Arial" panose="020B0604020202020204" pitchFamily="34" charset="0"/>
              <a:buChar char="•"/>
            </a:pPr>
            <a:r>
              <a:rPr lang="en-US" b="1" dirty="0"/>
              <a:t>Data Privacy Concerns:</a:t>
            </a:r>
            <a:endParaRPr lang="en-US" dirty="0"/>
          </a:p>
          <a:p>
            <a:pPr marL="742950" lvl="1" indent="-285750">
              <a:lnSpc>
                <a:spcPct val="200000"/>
              </a:lnSpc>
              <a:buFont typeface="Arial" panose="020B0604020202020204" pitchFamily="34" charset="0"/>
              <a:buChar char="•"/>
            </a:pPr>
            <a:r>
              <a:rPr lang="en-US" dirty="0"/>
              <a:t>Ensuring compliance with regulations and maintaining trust.</a:t>
            </a:r>
          </a:p>
          <a:p>
            <a:pPr>
              <a:lnSpc>
                <a:spcPct val="200000"/>
              </a:lnSpc>
              <a:buFont typeface="Arial" panose="020B0604020202020204" pitchFamily="34" charset="0"/>
              <a:buChar char="•"/>
            </a:pPr>
            <a:r>
              <a:rPr lang="en-US" b="1" dirty="0"/>
              <a:t>Technology Complexity:</a:t>
            </a:r>
            <a:endParaRPr lang="en-US" dirty="0"/>
          </a:p>
          <a:p>
            <a:pPr marL="742950" lvl="1" indent="-285750">
              <a:lnSpc>
                <a:spcPct val="200000"/>
              </a:lnSpc>
              <a:buFont typeface="Arial" panose="020B0604020202020204" pitchFamily="34" charset="0"/>
              <a:buChar char="•"/>
            </a:pPr>
            <a:r>
              <a:rPr lang="en-US" dirty="0"/>
              <a:t>Challenges in integrating AI into legacy systems.</a:t>
            </a:r>
          </a:p>
          <a:p>
            <a:pPr>
              <a:lnSpc>
                <a:spcPct val="200000"/>
              </a:lnSpc>
            </a:pPr>
            <a:endParaRPr lang="en-US" dirty="0"/>
          </a:p>
        </p:txBody>
      </p:sp>
    </p:spTree>
    <p:extLst>
      <p:ext uri="{BB962C8B-B14F-4D97-AF65-F5344CB8AC3E}">
        <p14:creationId xmlns:p14="http://schemas.microsoft.com/office/powerpoint/2010/main" val="249342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E92A-8726-AE05-9968-34C456D7669D}"/>
              </a:ext>
            </a:extLst>
          </p:cNvPr>
          <p:cNvSpPr>
            <a:spLocks noGrp="1"/>
          </p:cNvSpPr>
          <p:nvPr>
            <p:ph type="title"/>
          </p:nvPr>
        </p:nvSpPr>
        <p:spPr/>
        <p:txBody>
          <a:bodyPr/>
          <a:lstStyle/>
          <a:p>
            <a:r>
              <a:rPr lang="en-US" dirty="0"/>
              <a:t>Strategic Recommendations</a:t>
            </a:r>
          </a:p>
        </p:txBody>
      </p:sp>
      <p:sp>
        <p:nvSpPr>
          <p:cNvPr id="3" name="Content Placeholder 2">
            <a:extLst>
              <a:ext uri="{FF2B5EF4-FFF2-40B4-BE49-F238E27FC236}">
                <a16:creationId xmlns:a16="http://schemas.microsoft.com/office/drawing/2014/main" id="{773D060F-F9BA-2B66-9798-8CBE5ADE1E9C}"/>
              </a:ext>
            </a:extLst>
          </p:cNvPr>
          <p:cNvSpPr>
            <a:spLocks noGrp="1"/>
          </p:cNvSpPr>
          <p:nvPr>
            <p:ph idx="1"/>
          </p:nvPr>
        </p:nvSpPr>
        <p:spPr>
          <a:xfrm>
            <a:off x="1133856" y="1560576"/>
            <a:ext cx="10485120" cy="4779264"/>
          </a:xfrm>
        </p:spPr>
        <p:txBody>
          <a:bodyPr>
            <a:normAutofit lnSpcReduction="10000"/>
          </a:bodyPr>
          <a:lstStyle/>
          <a:p>
            <a:pPr>
              <a:lnSpc>
                <a:spcPct val="200000"/>
              </a:lnSpc>
              <a:buFont typeface="Arial" panose="020B0604020202020204" pitchFamily="34" charset="0"/>
              <a:buChar char="•"/>
            </a:pPr>
            <a:r>
              <a:rPr lang="en-US" b="1" dirty="0"/>
              <a:t>1. Invest in AI &amp; ML Capabilities: </a:t>
            </a:r>
            <a:r>
              <a:rPr lang="en-US" dirty="0"/>
              <a:t>Focus on chain reasoning, generative AI, and anomaly detection.</a:t>
            </a:r>
          </a:p>
          <a:p>
            <a:pPr>
              <a:lnSpc>
                <a:spcPct val="200000"/>
              </a:lnSpc>
              <a:buFont typeface="Arial" panose="020B0604020202020204" pitchFamily="34" charset="0"/>
              <a:buChar char="•"/>
            </a:pPr>
            <a:r>
              <a:rPr lang="en-US" b="1" dirty="0"/>
              <a:t>2. Develop Strategic Partnerships: </a:t>
            </a:r>
            <a:r>
              <a:rPr lang="en-US" dirty="0"/>
              <a:t>Collaborate with AI technology providers and academic institutions.</a:t>
            </a:r>
          </a:p>
          <a:p>
            <a:pPr>
              <a:lnSpc>
                <a:spcPct val="200000"/>
              </a:lnSpc>
              <a:buFont typeface="Arial" panose="020B0604020202020204" pitchFamily="34" charset="0"/>
              <a:buChar char="•"/>
            </a:pPr>
            <a:r>
              <a:rPr lang="en-US" b="1" dirty="0"/>
              <a:t>3. Prioritize Data Privacy &amp; Security: </a:t>
            </a:r>
            <a:r>
              <a:rPr lang="en-US" dirty="0"/>
              <a:t>Implement robust governance frameworks.</a:t>
            </a:r>
          </a:p>
          <a:p>
            <a:pPr>
              <a:lnSpc>
                <a:spcPct val="200000"/>
              </a:lnSpc>
              <a:buFont typeface="Arial" panose="020B0604020202020204" pitchFamily="34" charset="0"/>
              <a:buChar char="•"/>
            </a:pPr>
            <a:r>
              <a:rPr lang="en-US" b="1" dirty="0"/>
              <a:t>4. Offer Tailored Solutions: </a:t>
            </a:r>
            <a:r>
              <a:rPr lang="en-US" dirty="0"/>
              <a:t>Develop specialized analytics for chronic disease management and value-based care.</a:t>
            </a:r>
          </a:p>
          <a:p>
            <a:endParaRPr lang="en-US" dirty="0"/>
          </a:p>
        </p:txBody>
      </p:sp>
    </p:spTree>
    <p:extLst>
      <p:ext uri="{BB962C8B-B14F-4D97-AF65-F5344CB8AC3E}">
        <p14:creationId xmlns:p14="http://schemas.microsoft.com/office/powerpoint/2010/main" val="247068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A275-EE41-1C96-33DE-5D843BBF54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955DC2-98CC-3D1E-B25D-AA7167C3BC8E}"/>
              </a:ext>
            </a:extLst>
          </p:cNvPr>
          <p:cNvSpPr>
            <a:spLocks noGrp="1"/>
          </p:cNvSpPr>
          <p:nvPr>
            <p:ph idx="1"/>
          </p:nvPr>
        </p:nvSpPr>
        <p:spPr>
          <a:xfrm>
            <a:off x="1219200" y="1499616"/>
            <a:ext cx="10180320" cy="4901184"/>
          </a:xfrm>
        </p:spPr>
        <p:txBody>
          <a:bodyPr/>
          <a:lstStyle/>
          <a:p>
            <a:pPr>
              <a:lnSpc>
                <a:spcPct val="200000"/>
              </a:lnSpc>
              <a:buFont typeface="Arial" panose="020B0604020202020204" pitchFamily="34" charset="0"/>
              <a:buChar char="•"/>
            </a:pPr>
            <a:r>
              <a:rPr lang="en-US" b="1" dirty="0"/>
              <a:t>Cotiviti’s Path Forward:</a:t>
            </a:r>
            <a:endParaRPr lang="en-US" dirty="0"/>
          </a:p>
          <a:p>
            <a:pPr marL="742950" lvl="1" indent="-285750">
              <a:lnSpc>
                <a:spcPct val="200000"/>
              </a:lnSpc>
              <a:buFont typeface="Arial" panose="020B0604020202020204" pitchFamily="34" charset="0"/>
              <a:buChar char="•"/>
            </a:pPr>
            <a:r>
              <a:rPr lang="en-US" dirty="0"/>
              <a:t>Embrace AI and ML to enhance healthcare analytics.</a:t>
            </a:r>
          </a:p>
          <a:p>
            <a:pPr marL="742950" lvl="1" indent="-285750">
              <a:lnSpc>
                <a:spcPct val="200000"/>
              </a:lnSpc>
              <a:buFont typeface="Arial" panose="020B0604020202020204" pitchFamily="34" charset="0"/>
              <a:buChar char="•"/>
            </a:pPr>
            <a:r>
              <a:rPr lang="en-US" dirty="0"/>
              <a:t>Strategic actions will strengthen Cotiviti's market position and improve patient outcomes.</a:t>
            </a:r>
          </a:p>
          <a:p>
            <a:pPr>
              <a:lnSpc>
                <a:spcPct val="200000"/>
              </a:lnSpc>
            </a:pPr>
            <a:endParaRPr lang="en-US" dirty="0"/>
          </a:p>
        </p:txBody>
      </p:sp>
    </p:spTree>
    <p:extLst>
      <p:ext uri="{BB962C8B-B14F-4D97-AF65-F5344CB8AC3E}">
        <p14:creationId xmlns:p14="http://schemas.microsoft.com/office/powerpoint/2010/main" val="97885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D377-403B-0EDA-2758-6D687A6E3725}"/>
              </a:ext>
            </a:extLst>
          </p:cNvPr>
          <p:cNvSpPr>
            <a:spLocks noGrp="1"/>
          </p:cNvSpPr>
          <p:nvPr>
            <p:ph type="title"/>
          </p:nvPr>
        </p:nvSpPr>
        <p:spPr>
          <a:xfrm>
            <a:off x="1054608" y="576072"/>
            <a:ext cx="9601200" cy="1485900"/>
          </a:xfrm>
        </p:spPr>
        <p:txBody>
          <a:bodyPr/>
          <a:lstStyle/>
          <a:p>
            <a:r>
              <a:rPr lang="en-US" dirty="0">
                <a:ea typeface="SimSun-ExtB" panose="02010609060101010101" pitchFamily="49" charset="-122"/>
              </a:rPr>
              <a:t>Overview of Proof of Concept </a:t>
            </a:r>
          </a:p>
        </p:txBody>
      </p:sp>
      <p:pic>
        <p:nvPicPr>
          <p:cNvPr id="5" name="Content Placeholder 4">
            <a:hlinkClick r:id="rId2"/>
            <a:extLst>
              <a:ext uri="{FF2B5EF4-FFF2-40B4-BE49-F238E27FC236}">
                <a16:creationId xmlns:a16="http://schemas.microsoft.com/office/drawing/2014/main" id="{6DC651FB-77B1-55BB-28B8-96FB4CD0639B}"/>
              </a:ext>
            </a:extLst>
          </p:cNvPr>
          <p:cNvPicPr>
            <a:picLocks noGrp="1" noChangeAspect="1"/>
          </p:cNvPicPr>
          <p:nvPr>
            <p:ph idx="1"/>
          </p:nvPr>
        </p:nvPicPr>
        <p:blipFill>
          <a:blip r:embed="rId3"/>
          <a:stretch>
            <a:fillRect/>
          </a:stretch>
        </p:blipFill>
        <p:spPr>
          <a:xfrm>
            <a:off x="875239" y="1428750"/>
            <a:ext cx="6074807" cy="5303520"/>
          </a:xfrm>
        </p:spPr>
      </p:pic>
      <p:sp>
        <p:nvSpPr>
          <p:cNvPr id="7" name="TextBox 6">
            <a:extLst>
              <a:ext uri="{FF2B5EF4-FFF2-40B4-BE49-F238E27FC236}">
                <a16:creationId xmlns:a16="http://schemas.microsoft.com/office/drawing/2014/main" id="{3B95A6A8-790D-5326-8C7C-9330A309BF29}"/>
              </a:ext>
            </a:extLst>
          </p:cNvPr>
          <p:cNvSpPr txBox="1"/>
          <p:nvPr/>
        </p:nvSpPr>
        <p:spPr>
          <a:xfrm>
            <a:off x="4035552" y="6519446"/>
            <a:ext cx="3169920" cy="338554"/>
          </a:xfrm>
          <a:prstGeom prst="rect">
            <a:avLst/>
          </a:prstGeom>
          <a:noFill/>
        </p:spPr>
        <p:txBody>
          <a:bodyPr wrap="square">
            <a:spAutoFit/>
          </a:bodyPr>
          <a:lstStyle/>
          <a:p>
            <a:r>
              <a:rPr lang="en-US" sz="800" dirty="0">
                <a:solidFill>
                  <a:schemeClr val="tx2"/>
                </a:solidFill>
                <a:hlinkClick r:id="rId2">
                  <a:extLst>
                    <a:ext uri="{A12FA001-AC4F-418D-AE19-62706E023703}">
                      <ahyp:hlinkClr xmlns:ahyp="http://schemas.microsoft.com/office/drawing/2018/hyperlinkcolor" val="tx"/>
                    </a:ext>
                  </a:extLst>
                </a:hlinkClick>
              </a:rPr>
              <a:t>https://colab.research.google.com/drive/1y39ldgJMnDbAdzQPDEBxZLyTui5kXGfy?usp=sharing</a:t>
            </a:r>
            <a:r>
              <a:rPr lang="en-US" sz="800" dirty="0">
                <a:solidFill>
                  <a:schemeClr val="tx2"/>
                </a:solidFill>
              </a:rPr>
              <a:t> </a:t>
            </a:r>
          </a:p>
        </p:txBody>
      </p:sp>
      <p:sp>
        <p:nvSpPr>
          <p:cNvPr id="8" name="TextBox 7">
            <a:extLst>
              <a:ext uri="{FF2B5EF4-FFF2-40B4-BE49-F238E27FC236}">
                <a16:creationId xmlns:a16="http://schemas.microsoft.com/office/drawing/2014/main" id="{4907B0AA-6921-E5A8-4534-7CFFF7AC45C9}"/>
              </a:ext>
            </a:extLst>
          </p:cNvPr>
          <p:cNvSpPr txBox="1"/>
          <p:nvPr/>
        </p:nvSpPr>
        <p:spPr>
          <a:xfrm>
            <a:off x="4677932" y="6411724"/>
            <a:ext cx="3035808" cy="215444"/>
          </a:xfrm>
          <a:prstGeom prst="rect">
            <a:avLst/>
          </a:prstGeom>
          <a:noFill/>
        </p:spPr>
        <p:txBody>
          <a:bodyPr wrap="square" rtlCol="0">
            <a:spAutoFit/>
          </a:bodyPr>
          <a:lstStyle/>
          <a:p>
            <a:r>
              <a:rPr lang="en-US" sz="800" i="1" dirty="0"/>
              <a:t>Link to Colab Notebook:</a:t>
            </a:r>
          </a:p>
        </p:txBody>
      </p:sp>
      <p:sp>
        <p:nvSpPr>
          <p:cNvPr id="9" name="TextBox 8">
            <a:extLst>
              <a:ext uri="{FF2B5EF4-FFF2-40B4-BE49-F238E27FC236}">
                <a16:creationId xmlns:a16="http://schemas.microsoft.com/office/drawing/2014/main" id="{8F88D006-83F0-3AC1-3BC5-2203601DFEAF}"/>
              </a:ext>
            </a:extLst>
          </p:cNvPr>
          <p:cNvSpPr txBox="1"/>
          <p:nvPr/>
        </p:nvSpPr>
        <p:spPr>
          <a:xfrm>
            <a:off x="7205472" y="1257860"/>
            <a:ext cx="4797475" cy="6065699"/>
          </a:xfrm>
          <a:prstGeom prst="rect">
            <a:avLst/>
          </a:prstGeom>
          <a:noFill/>
        </p:spPr>
        <p:txBody>
          <a:bodyPr wrap="square" rtlCol="0">
            <a:spAutoFit/>
          </a:bodyPr>
          <a:lstStyle/>
          <a:p>
            <a:pPr>
              <a:lnSpc>
                <a:spcPct val="150000"/>
              </a:lnSpc>
            </a:pPr>
            <a:r>
              <a:rPr lang="en-US" sz="1000" dirty="0"/>
              <a:t>This proof of concept (PoC) I’ve developed demonstrates the practical application of ML techniques (Random Forest Classifier) to predict whether or not a patient has a disease based on their data. This demonstration is designed to showcase how HCPs can take advantage of the power behind predictive analytics to make more accurate and informed clinical decisions. </a:t>
            </a:r>
          </a:p>
          <a:p>
            <a:pPr>
              <a:lnSpc>
                <a:spcPct val="150000"/>
              </a:lnSpc>
            </a:pPr>
            <a:endParaRPr lang="en-US" sz="1000" dirty="0"/>
          </a:p>
          <a:p>
            <a:pPr marL="228600" indent="-228600">
              <a:lnSpc>
                <a:spcPct val="150000"/>
              </a:lnSpc>
              <a:buAutoNum type="arabicPeriod"/>
            </a:pPr>
            <a:r>
              <a:rPr lang="en-US" sz="1000" b="1" i="1" dirty="0"/>
              <a:t>Data Preparation</a:t>
            </a:r>
          </a:p>
          <a:p>
            <a:pPr>
              <a:lnSpc>
                <a:spcPct val="150000"/>
              </a:lnSpc>
            </a:pPr>
            <a:r>
              <a:rPr lang="en-US" sz="1000" dirty="0"/>
              <a:t>This PoC starts off with loading a sample dataset, using pandas, that contains medical data from a small group of patients. The dataset includes three main features:</a:t>
            </a:r>
          </a:p>
          <a:p>
            <a:pPr marL="171450" indent="-171450">
              <a:lnSpc>
                <a:spcPct val="150000"/>
              </a:lnSpc>
              <a:buFontTx/>
              <a:buChar char="-"/>
            </a:pPr>
            <a:r>
              <a:rPr lang="en-US" sz="1000" dirty="0"/>
              <a:t>Age</a:t>
            </a:r>
          </a:p>
          <a:p>
            <a:pPr marL="171450" indent="-171450">
              <a:lnSpc>
                <a:spcPct val="150000"/>
              </a:lnSpc>
              <a:buFontTx/>
              <a:buChar char="-"/>
            </a:pPr>
            <a:r>
              <a:rPr lang="en-US" sz="1000" dirty="0"/>
              <a:t>Blood Pressure</a:t>
            </a:r>
          </a:p>
          <a:p>
            <a:pPr marL="171450" indent="-171450">
              <a:lnSpc>
                <a:spcPct val="150000"/>
              </a:lnSpc>
              <a:buFontTx/>
              <a:buChar char="-"/>
            </a:pPr>
            <a:r>
              <a:rPr lang="en-US" sz="1000" dirty="0"/>
              <a:t>Cholesterol Levels </a:t>
            </a:r>
          </a:p>
          <a:p>
            <a:pPr>
              <a:lnSpc>
                <a:spcPct val="150000"/>
              </a:lnSpc>
            </a:pPr>
            <a:r>
              <a:rPr lang="en-US" sz="1000" dirty="0"/>
              <a:t>These features serve as the input variables used to predict the target variable, which is what we are trying to “find out” i.e. whether or not the patient has a disease (1) or not (0). </a:t>
            </a:r>
          </a:p>
          <a:p>
            <a:pPr>
              <a:lnSpc>
                <a:spcPct val="150000"/>
              </a:lnSpc>
            </a:pPr>
            <a:endParaRPr lang="en-US" sz="1000" dirty="0"/>
          </a:p>
          <a:p>
            <a:pPr>
              <a:lnSpc>
                <a:spcPct val="150000"/>
              </a:lnSpc>
            </a:pPr>
            <a:r>
              <a:rPr lang="en-US" sz="1000" b="1" i="1" dirty="0"/>
              <a:t>2.     Data Splitting </a:t>
            </a:r>
          </a:p>
          <a:p>
            <a:pPr>
              <a:lnSpc>
                <a:spcPct val="150000"/>
              </a:lnSpc>
            </a:pPr>
            <a:r>
              <a:rPr lang="en-US" sz="1000" dirty="0"/>
              <a:t>The dataset is then split into 2 training sets: training and testing. This is accomplished through the sklearn ’train_test_split’ method. This process separates the data into:</a:t>
            </a:r>
          </a:p>
          <a:p>
            <a:pPr marL="171450" indent="-171450">
              <a:lnSpc>
                <a:spcPct val="150000"/>
              </a:lnSpc>
              <a:buFontTx/>
              <a:buChar char="-"/>
            </a:pPr>
            <a:r>
              <a:rPr lang="en-US" sz="1000" dirty="0"/>
              <a:t>Features (X): The independent variables (‘age’, ‘blood_pressure’, ‘cholesterol’). </a:t>
            </a:r>
          </a:p>
          <a:p>
            <a:pPr marL="171450" indent="-171450">
              <a:lnSpc>
                <a:spcPct val="150000"/>
              </a:lnSpc>
              <a:buFontTx/>
              <a:buChar char="-"/>
            </a:pPr>
            <a:r>
              <a:rPr lang="en-US" sz="1000" dirty="0"/>
              <a:t>Target (y): The dependent variable, what we are predicting (‘disease’).</a:t>
            </a:r>
          </a:p>
          <a:p>
            <a:pPr>
              <a:lnSpc>
                <a:spcPct val="150000"/>
              </a:lnSpc>
            </a:pPr>
            <a:r>
              <a:rPr lang="en-US" sz="1000" dirty="0"/>
              <a:t>The data is then further divided into:</a:t>
            </a:r>
          </a:p>
          <a:p>
            <a:pPr marL="171450" indent="-171450">
              <a:lnSpc>
                <a:spcPct val="150000"/>
              </a:lnSpc>
              <a:buFontTx/>
              <a:buChar char="-"/>
            </a:pPr>
            <a:r>
              <a:rPr lang="en-US" sz="1000" dirty="0"/>
              <a:t>Training Set: 80% of the data is used to “train” the Random Forest model.</a:t>
            </a:r>
          </a:p>
          <a:p>
            <a:pPr marL="171450" indent="-171450">
              <a:lnSpc>
                <a:spcPct val="150000"/>
              </a:lnSpc>
              <a:buFontTx/>
              <a:buChar char="-"/>
            </a:pPr>
            <a:r>
              <a:rPr lang="en-US" sz="1000" dirty="0"/>
              <a:t>Testing Set: 20% of the data is used to evaluate the model’s performance. </a:t>
            </a:r>
          </a:p>
          <a:p>
            <a:pPr>
              <a:lnSpc>
                <a:spcPct val="150000"/>
              </a:lnSpc>
            </a:pPr>
            <a:endParaRPr lang="en-US" sz="1000" dirty="0"/>
          </a:p>
          <a:p>
            <a:pPr>
              <a:lnSpc>
                <a:spcPct val="150000"/>
              </a:lnSpc>
            </a:pPr>
            <a:endParaRPr lang="en-US" sz="1000" dirty="0"/>
          </a:p>
        </p:txBody>
      </p:sp>
    </p:spTree>
    <p:extLst>
      <p:ext uri="{BB962C8B-B14F-4D97-AF65-F5344CB8AC3E}">
        <p14:creationId xmlns:p14="http://schemas.microsoft.com/office/powerpoint/2010/main" val="5682606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96</TotalTime>
  <Words>923</Words>
  <Application>Microsoft Macintosh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SimSun-ExtB</vt:lpstr>
      <vt:lpstr>Al Tarikh</vt:lpstr>
      <vt:lpstr>Arial</vt:lpstr>
      <vt:lpstr>Franklin Gothic Book</vt:lpstr>
      <vt:lpstr>Crop</vt:lpstr>
      <vt:lpstr> Clinical Decision Making and Pattern Recognition in Healthcare</vt:lpstr>
      <vt:lpstr>Report Overview</vt:lpstr>
      <vt:lpstr>Introduction</vt:lpstr>
      <vt:lpstr>Relevant Trends</vt:lpstr>
      <vt:lpstr>Opportunities for Cotiviti </vt:lpstr>
      <vt:lpstr>Threats and Challenges</vt:lpstr>
      <vt:lpstr>Strategic Recommendations</vt:lpstr>
      <vt:lpstr>Conclusion</vt:lpstr>
      <vt:lpstr>Overview of Proof of Concept </vt:lpstr>
      <vt:lpstr>PoC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Camryn Call</dc:creator>
  <cp:lastModifiedBy>Camryn Call</cp:lastModifiedBy>
  <cp:revision>1</cp:revision>
  <dcterms:created xsi:type="dcterms:W3CDTF">2024-08-26T20:35:28Z</dcterms:created>
  <dcterms:modified xsi:type="dcterms:W3CDTF">2024-08-26T22:11:52Z</dcterms:modified>
</cp:coreProperties>
</file>