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7" r:id="rId2"/>
    <p:sldId id="263" r:id="rId3"/>
    <p:sldId id="264" r:id="rId4"/>
    <p:sldId id="285" r:id="rId5"/>
    <p:sldId id="286" r:id="rId6"/>
    <p:sldId id="287" r:id="rId7"/>
    <p:sldId id="288" r:id="rId8"/>
    <p:sldId id="289" r:id="rId9"/>
    <p:sldId id="290" r:id="rId10"/>
    <p:sldId id="291" r:id="rId11"/>
    <p:sldId id="292" r:id="rId12"/>
    <p:sldId id="293" r:id="rId13"/>
    <p:sldId id="294" r:id="rId14"/>
    <p:sldId id="295" r:id="rId15"/>
    <p:sldId id="296" r:id="rId1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FF3300"/>
    <a:srgbClr val="F1F1EF"/>
    <a:srgbClr val="EEEEEC"/>
    <a:srgbClr val="11FFFE"/>
    <a:srgbClr val="36ABFF"/>
    <a:srgbClr val="0D0A27"/>
    <a:srgbClr val="37ABFF"/>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AEA732-1E55-475A-9AA9-14BB79E407B4}" v="15" dt="2024-12-30T19:56:45.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4660"/>
  </p:normalViewPr>
  <p:slideViewPr>
    <p:cSldViewPr snapToGrid="0" showGuides="1">
      <p:cViewPr varScale="1">
        <p:scale>
          <a:sx n="49" d="100"/>
          <a:sy n="49" d="100"/>
        </p:scale>
        <p:origin x="2664" y="4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Malpelli Salvi" userId="83fea10b-73b7-42f4-acfd-753627359d49" providerId="ADAL" clId="{FFAEA732-1E55-475A-9AA9-14BB79E407B4}"/>
    <pc:docChg chg="undo custSel mod addSld delSld modSld sldOrd">
      <pc:chgData name="Cesar Augusto Malpelli Salvi" userId="83fea10b-73b7-42f4-acfd-753627359d49" providerId="ADAL" clId="{FFAEA732-1E55-475A-9AA9-14BB79E407B4}" dt="2024-12-30T19:58:41.611" v="476" actId="478"/>
      <pc:docMkLst>
        <pc:docMk/>
      </pc:docMkLst>
      <pc:sldChg chg="del">
        <pc:chgData name="Cesar Augusto Malpelli Salvi" userId="83fea10b-73b7-42f4-acfd-753627359d49" providerId="ADAL" clId="{FFAEA732-1E55-475A-9AA9-14BB79E407B4}" dt="2024-12-30T13:25:05.623" v="1" actId="47"/>
        <pc:sldMkLst>
          <pc:docMk/>
          <pc:sldMk cId="667043201" sldId="261"/>
        </pc:sldMkLst>
      </pc:sldChg>
      <pc:sldChg chg="del">
        <pc:chgData name="Cesar Augusto Malpelli Salvi" userId="83fea10b-73b7-42f4-acfd-753627359d49" providerId="ADAL" clId="{FFAEA732-1E55-475A-9AA9-14BB79E407B4}" dt="2024-12-30T15:53:59.926" v="102" actId="47"/>
        <pc:sldMkLst>
          <pc:docMk/>
          <pc:sldMk cId="4098851528" sldId="262"/>
        </pc:sldMkLst>
      </pc:sldChg>
      <pc:sldChg chg="del">
        <pc:chgData name="Cesar Augusto Malpelli Salvi" userId="83fea10b-73b7-42f4-acfd-753627359d49" providerId="ADAL" clId="{FFAEA732-1E55-475A-9AA9-14BB79E407B4}" dt="2024-12-30T13:25:25.716" v="31" actId="47"/>
        <pc:sldMkLst>
          <pc:docMk/>
          <pc:sldMk cId="3385887854" sldId="267"/>
        </pc:sldMkLst>
      </pc:sldChg>
      <pc:sldChg chg="del">
        <pc:chgData name="Cesar Augusto Malpelli Salvi" userId="83fea10b-73b7-42f4-acfd-753627359d49" providerId="ADAL" clId="{FFAEA732-1E55-475A-9AA9-14BB79E407B4}" dt="2024-12-30T15:53:53.212" v="98" actId="47"/>
        <pc:sldMkLst>
          <pc:docMk/>
          <pc:sldMk cId="3136556412" sldId="268"/>
        </pc:sldMkLst>
      </pc:sldChg>
      <pc:sldChg chg="del">
        <pc:chgData name="Cesar Augusto Malpelli Salvi" userId="83fea10b-73b7-42f4-acfd-753627359d49" providerId="ADAL" clId="{FFAEA732-1E55-475A-9AA9-14BB79E407B4}" dt="2024-12-30T15:56:13.341" v="177" actId="47"/>
        <pc:sldMkLst>
          <pc:docMk/>
          <pc:sldMk cId="3797347466" sldId="269"/>
        </pc:sldMkLst>
      </pc:sldChg>
      <pc:sldChg chg="del">
        <pc:chgData name="Cesar Augusto Malpelli Salvi" userId="83fea10b-73b7-42f4-acfd-753627359d49" providerId="ADAL" clId="{FFAEA732-1E55-475A-9AA9-14BB79E407B4}" dt="2024-12-30T15:56:15.070" v="178" actId="47"/>
        <pc:sldMkLst>
          <pc:docMk/>
          <pc:sldMk cId="4049074150" sldId="270"/>
        </pc:sldMkLst>
      </pc:sldChg>
      <pc:sldChg chg="del">
        <pc:chgData name="Cesar Augusto Malpelli Salvi" userId="83fea10b-73b7-42f4-acfd-753627359d49" providerId="ADAL" clId="{FFAEA732-1E55-475A-9AA9-14BB79E407B4}" dt="2024-12-30T19:50:46.868" v="249" actId="47"/>
        <pc:sldMkLst>
          <pc:docMk/>
          <pc:sldMk cId="2338376511" sldId="271"/>
        </pc:sldMkLst>
      </pc:sldChg>
      <pc:sldChg chg="del">
        <pc:chgData name="Cesar Augusto Malpelli Salvi" userId="83fea10b-73b7-42f4-acfd-753627359d49" providerId="ADAL" clId="{FFAEA732-1E55-475A-9AA9-14BB79E407B4}" dt="2024-12-30T19:52:51.251" v="311" actId="47"/>
        <pc:sldMkLst>
          <pc:docMk/>
          <pc:sldMk cId="4065566745" sldId="272"/>
        </pc:sldMkLst>
      </pc:sldChg>
      <pc:sldChg chg="del">
        <pc:chgData name="Cesar Augusto Malpelli Salvi" userId="83fea10b-73b7-42f4-acfd-753627359d49" providerId="ADAL" clId="{FFAEA732-1E55-475A-9AA9-14BB79E407B4}" dt="2024-12-30T19:50:48.961" v="250" actId="47"/>
        <pc:sldMkLst>
          <pc:docMk/>
          <pc:sldMk cId="817067058" sldId="273"/>
        </pc:sldMkLst>
      </pc:sldChg>
      <pc:sldChg chg="del">
        <pc:chgData name="Cesar Augusto Malpelli Salvi" userId="83fea10b-73b7-42f4-acfd-753627359d49" providerId="ADAL" clId="{FFAEA732-1E55-475A-9AA9-14BB79E407B4}" dt="2024-12-30T19:50:49.826" v="251" actId="47"/>
        <pc:sldMkLst>
          <pc:docMk/>
          <pc:sldMk cId="1848873964" sldId="274"/>
        </pc:sldMkLst>
      </pc:sldChg>
      <pc:sldChg chg="del">
        <pc:chgData name="Cesar Augusto Malpelli Salvi" userId="83fea10b-73b7-42f4-acfd-753627359d49" providerId="ADAL" clId="{FFAEA732-1E55-475A-9AA9-14BB79E407B4}" dt="2024-12-30T19:52:51.251" v="311" actId="47"/>
        <pc:sldMkLst>
          <pc:docMk/>
          <pc:sldMk cId="3006414269" sldId="275"/>
        </pc:sldMkLst>
      </pc:sldChg>
      <pc:sldChg chg="del">
        <pc:chgData name="Cesar Augusto Malpelli Salvi" userId="83fea10b-73b7-42f4-acfd-753627359d49" providerId="ADAL" clId="{FFAEA732-1E55-475A-9AA9-14BB79E407B4}" dt="2024-12-30T19:52:51.251" v="311" actId="47"/>
        <pc:sldMkLst>
          <pc:docMk/>
          <pc:sldMk cId="1057121604" sldId="276"/>
        </pc:sldMkLst>
      </pc:sldChg>
      <pc:sldChg chg="del">
        <pc:chgData name="Cesar Augusto Malpelli Salvi" userId="83fea10b-73b7-42f4-acfd-753627359d49" providerId="ADAL" clId="{FFAEA732-1E55-475A-9AA9-14BB79E407B4}" dt="2024-12-30T19:52:51.251" v="311" actId="47"/>
        <pc:sldMkLst>
          <pc:docMk/>
          <pc:sldMk cId="3907831468" sldId="277"/>
        </pc:sldMkLst>
      </pc:sldChg>
      <pc:sldChg chg="del">
        <pc:chgData name="Cesar Augusto Malpelli Salvi" userId="83fea10b-73b7-42f4-acfd-753627359d49" providerId="ADAL" clId="{FFAEA732-1E55-475A-9AA9-14BB79E407B4}" dt="2024-12-30T19:52:51.251" v="311" actId="47"/>
        <pc:sldMkLst>
          <pc:docMk/>
          <pc:sldMk cId="596566617" sldId="278"/>
        </pc:sldMkLst>
      </pc:sldChg>
      <pc:sldChg chg="del">
        <pc:chgData name="Cesar Augusto Malpelli Salvi" userId="83fea10b-73b7-42f4-acfd-753627359d49" providerId="ADAL" clId="{FFAEA732-1E55-475A-9AA9-14BB79E407B4}" dt="2024-12-30T19:52:51.251" v="311" actId="47"/>
        <pc:sldMkLst>
          <pc:docMk/>
          <pc:sldMk cId="1027381058" sldId="279"/>
        </pc:sldMkLst>
      </pc:sldChg>
      <pc:sldChg chg="del">
        <pc:chgData name="Cesar Augusto Malpelli Salvi" userId="83fea10b-73b7-42f4-acfd-753627359d49" providerId="ADAL" clId="{FFAEA732-1E55-475A-9AA9-14BB79E407B4}" dt="2024-12-30T19:52:51.251" v="311" actId="47"/>
        <pc:sldMkLst>
          <pc:docMk/>
          <pc:sldMk cId="3934859674" sldId="280"/>
        </pc:sldMkLst>
      </pc:sldChg>
      <pc:sldChg chg="del">
        <pc:chgData name="Cesar Augusto Malpelli Salvi" userId="83fea10b-73b7-42f4-acfd-753627359d49" providerId="ADAL" clId="{FFAEA732-1E55-475A-9AA9-14BB79E407B4}" dt="2024-12-30T19:52:51.251" v="311" actId="47"/>
        <pc:sldMkLst>
          <pc:docMk/>
          <pc:sldMk cId="1011731902" sldId="281"/>
        </pc:sldMkLst>
      </pc:sldChg>
      <pc:sldChg chg="del">
        <pc:chgData name="Cesar Augusto Malpelli Salvi" userId="83fea10b-73b7-42f4-acfd-753627359d49" providerId="ADAL" clId="{FFAEA732-1E55-475A-9AA9-14BB79E407B4}" dt="2024-12-30T19:52:51.251" v="311" actId="47"/>
        <pc:sldMkLst>
          <pc:docMk/>
          <pc:sldMk cId="4077838316" sldId="282"/>
        </pc:sldMkLst>
      </pc:sldChg>
      <pc:sldChg chg="del">
        <pc:chgData name="Cesar Augusto Malpelli Salvi" userId="83fea10b-73b7-42f4-acfd-753627359d49" providerId="ADAL" clId="{FFAEA732-1E55-475A-9AA9-14BB79E407B4}" dt="2024-12-30T19:58:37.541" v="475" actId="47"/>
        <pc:sldMkLst>
          <pc:docMk/>
          <pc:sldMk cId="3920495214" sldId="283"/>
        </pc:sldMkLst>
      </pc:sldChg>
      <pc:sldChg chg="del">
        <pc:chgData name="Cesar Augusto Malpelli Salvi" userId="83fea10b-73b7-42f4-acfd-753627359d49" providerId="ADAL" clId="{FFAEA732-1E55-475A-9AA9-14BB79E407B4}" dt="2024-12-30T19:56:49.891" v="452" actId="47"/>
        <pc:sldMkLst>
          <pc:docMk/>
          <pc:sldMk cId="2390956622" sldId="284"/>
        </pc:sldMkLst>
      </pc:sldChg>
      <pc:sldChg chg="modSp add mod ord">
        <pc:chgData name="Cesar Augusto Malpelli Salvi" userId="83fea10b-73b7-42f4-acfd-753627359d49" providerId="ADAL" clId="{FFAEA732-1E55-475A-9AA9-14BB79E407B4}" dt="2024-12-30T13:25:20.616" v="30" actId="20577"/>
        <pc:sldMkLst>
          <pc:docMk/>
          <pc:sldMk cId="4099518262" sldId="286"/>
        </pc:sldMkLst>
        <pc:spChg chg="mod">
          <ac:chgData name="Cesar Augusto Malpelli Salvi" userId="83fea10b-73b7-42f4-acfd-753627359d49" providerId="ADAL" clId="{FFAEA732-1E55-475A-9AA9-14BB79E407B4}" dt="2024-12-30T13:25:20.616" v="30" actId="20577"/>
          <ac:spMkLst>
            <pc:docMk/>
            <pc:sldMk cId="4099518262" sldId="286"/>
            <ac:spMk id="3" creationId="{93533FB0-D3C0-9791-4F72-0D1731465A20}"/>
          </ac:spMkLst>
        </pc:spChg>
        <pc:spChg chg="mod">
          <ac:chgData name="Cesar Augusto Malpelli Salvi" userId="83fea10b-73b7-42f4-acfd-753627359d49" providerId="ADAL" clId="{FFAEA732-1E55-475A-9AA9-14BB79E407B4}" dt="2024-12-30T13:25:11.141" v="5" actId="20577"/>
          <ac:spMkLst>
            <pc:docMk/>
            <pc:sldMk cId="4099518262" sldId="286"/>
            <ac:spMk id="17" creationId="{8AFCA315-001B-15EB-E27D-D4EAC142A8ED}"/>
          </ac:spMkLst>
        </pc:spChg>
      </pc:sldChg>
      <pc:sldChg chg="addSp delSp modSp add mod ord">
        <pc:chgData name="Cesar Augusto Malpelli Salvi" userId="83fea10b-73b7-42f4-acfd-753627359d49" providerId="ADAL" clId="{FFAEA732-1E55-475A-9AA9-14BB79E407B4}" dt="2024-12-30T13:29:51.896" v="97" actId="113"/>
        <pc:sldMkLst>
          <pc:docMk/>
          <pc:sldMk cId="1035429327" sldId="287"/>
        </pc:sldMkLst>
        <pc:spChg chg="mod">
          <ac:chgData name="Cesar Augusto Malpelli Salvi" userId="83fea10b-73b7-42f4-acfd-753627359d49" providerId="ADAL" clId="{FFAEA732-1E55-475A-9AA9-14BB79E407B4}" dt="2024-12-30T13:29:51.896" v="97" actId="113"/>
          <ac:spMkLst>
            <pc:docMk/>
            <pc:sldMk cId="1035429327" sldId="287"/>
            <ac:spMk id="2" creationId="{D4FC3CAB-7612-672D-6B17-059CC075DADC}"/>
          </ac:spMkLst>
        </pc:spChg>
        <pc:spChg chg="mod">
          <ac:chgData name="Cesar Augusto Malpelli Salvi" userId="83fea10b-73b7-42f4-acfd-753627359d49" providerId="ADAL" clId="{FFAEA732-1E55-475A-9AA9-14BB79E407B4}" dt="2024-12-30T13:25:43.172" v="48" actId="20577"/>
          <ac:spMkLst>
            <pc:docMk/>
            <pc:sldMk cId="1035429327" sldId="287"/>
            <ac:spMk id="3" creationId="{729864C7-F94B-A0CB-5F21-643D44DF09C8}"/>
          </ac:spMkLst>
        </pc:spChg>
        <pc:spChg chg="add mod">
          <ac:chgData name="Cesar Augusto Malpelli Salvi" userId="83fea10b-73b7-42f4-acfd-753627359d49" providerId="ADAL" clId="{FFAEA732-1E55-475A-9AA9-14BB79E407B4}" dt="2024-12-30T13:28:41.444" v="78" actId="12788"/>
          <ac:spMkLst>
            <pc:docMk/>
            <pc:sldMk cId="1035429327" sldId="287"/>
            <ac:spMk id="5" creationId="{772D8355-C386-3CE9-B71C-D8233AC20CED}"/>
          </ac:spMkLst>
        </pc:spChg>
        <pc:picChg chg="del">
          <ac:chgData name="Cesar Augusto Malpelli Salvi" userId="83fea10b-73b7-42f4-acfd-753627359d49" providerId="ADAL" clId="{FFAEA732-1E55-475A-9AA9-14BB79E407B4}" dt="2024-12-30T13:29:21.869" v="91" actId="478"/>
          <ac:picMkLst>
            <pc:docMk/>
            <pc:sldMk cId="1035429327" sldId="287"/>
            <ac:picMk id="2050" creationId="{72B9D789-6D2F-1A75-9765-1465800B302B}"/>
          </ac:picMkLst>
        </pc:picChg>
      </pc:sldChg>
      <pc:sldChg chg="modSp add mod ord">
        <pc:chgData name="Cesar Augusto Malpelli Salvi" userId="83fea10b-73b7-42f4-acfd-753627359d49" providerId="ADAL" clId="{FFAEA732-1E55-475A-9AA9-14BB79E407B4}" dt="2024-12-30T15:55:27.720" v="118" actId="20577"/>
        <pc:sldMkLst>
          <pc:docMk/>
          <pc:sldMk cId="2171268092" sldId="288"/>
        </pc:sldMkLst>
        <pc:spChg chg="mod">
          <ac:chgData name="Cesar Augusto Malpelli Salvi" userId="83fea10b-73b7-42f4-acfd-753627359d49" providerId="ADAL" clId="{FFAEA732-1E55-475A-9AA9-14BB79E407B4}" dt="2024-12-30T15:55:27.720" v="118" actId="20577"/>
          <ac:spMkLst>
            <pc:docMk/>
            <pc:sldMk cId="2171268092" sldId="288"/>
            <ac:spMk id="3" creationId="{93533FB0-D3C0-9791-4F72-0D1731465A20}"/>
          </ac:spMkLst>
        </pc:spChg>
        <pc:spChg chg="mod">
          <ac:chgData name="Cesar Augusto Malpelli Salvi" userId="83fea10b-73b7-42f4-acfd-753627359d49" providerId="ADAL" clId="{FFAEA732-1E55-475A-9AA9-14BB79E407B4}" dt="2024-12-30T15:54:02.920" v="103" actId="20577"/>
          <ac:spMkLst>
            <pc:docMk/>
            <pc:sldMk cId="2171268092" sldId="288"/>
            <ac:spMk id="17" creationId="{8AFCA315-001B-15EB-E27D-D4EAC142A8ED}"/>
          </ac:spMkLst>
        </pc:spChg>
      </pc:sldChg>
      <pc:sldChg chg="add del">
        <pc:chgData name="Cesar Augusto Malpelli Salvi" userId="83fea10b-73b7-42f4-acfd-753627359d49" providerId="ADAL" clId="{FFAEA732-1E55-475A-9AA9-14BB79E407B4}" dt="2024-12-30T13:27:55.616" v="50"/>
        <pc:sldMkLst>
          <pc:docMk/>
          <pc:sldMk cId="2533442442" sldId="288"/>
        </pc:sldMkLst>
      </pc:sldChg>
      <pc:sldChg chg="addSp modSp add mod ord">
        <pc:chgData name="Cesar Augusto Malpelli Salvi" userId="83fea10b-73b7-42f4-acfd-753627359d49" providerId="ADAL" clId="{FFAEA732-1E55-475A-9AA9-14BB79E407B4}" dt="2024-12-30T15:58:26.539" v="221" actId="12788"/>
        <pc:sldMkLst>
          <pc:docMk/>
          <pc:sldMk cId="753955829" sldId="289"/>
        </pc:sldMkLst>
        <pc:spChg chg="mod">
          <ac:chgData name="Cesar Augusto Malpelli Salvi" userId="83fea10b-73b7-42f4-acfd-753627359d49" providerId="ADAL" clId="{FFAEA732-1E55-475A-9AA9-14BB79E407B4}" dt="2024-12-30T15:57:24.761" v="216" actId="1035"/>
          <ac:spMkLst>
            <pc:docMk/>
            <pc:sldMk cId="753955829" sldId="289"/>
            <ac:spMk id="2" creationId="{D4FC3CAB-7612-672D-6B17-059CC075DADC}"/>
          </ac:spMkLst>
        </pc:spChg>
        <pc:spChg chg="mod">
          <ac:chgData name="Cesar Augusto Malpelli Salvi" userId="83fea10b-73b7-42f4-acfd-753627359d49" providerId="ADAL" clId="{FFAEA732-1E55-475A-9AA9-14BB79E407B4}" dt="2024-12-30T15:55:36.012" v="123" actId="20577"/>
          <ac:spMkLst>
            <pc:docMk/>
            <pc:sldMk cId="753955829" sldId="289"/>
            <ac:spMk id="3" creationId="{729864C7-F94B-A0CB-5F21-643D44DF09C8}"/>
          </ac:spMkLst>
        </pc:spChg>
        <pc:spChg chg="mod">
          <ac:chgData name="Cesar Augusto Malpelli Salvi" userId="83fea10b-73b7-42f4-acfd-753627359d49" providerId="ADAL" clId="{FFAEA732-1E55-475A-9AA9-14BB79E407B4}" dt="2024-12-30T15:56:08.874" v="176" actId="12788"/>
          <ac:spMkLst>
            <pc:docMk/>
            <pc:sldMk cId="753955829" sldId="289"/>
            <ac:spMk id="5" creationId="{772D8355-C386-3CE9-B71C-D8233AC20CED}"/>
          </ac:spMkLst>
        </pc:spChg>
        <pc:picChg chg="add mod">
          <ac:chgData name="Cesar Augusto Malpelli Salvi" userId="83fea10b-73b7-42f4-acfd-753627359d49" providerId="ADAL" clId="{FFAEA732-1E55-475A-9AA9-14BB79E407B4}" dt="2024-12-30T15:58:26.539" v="221" actId="12788"/>
          <ac:picMkLst>
            <pc:docMk/>
            <pc:sldMk cId="753955829" sldId="289"/>
            <ac:picMk id="6" creationId="{7527CFC4-4646-BE25-7F16-0F61B868050F}"/>
          </ac:picMkLst>
        </pc:picChg>
      </pc:sldChg>
      <pc:sldChg chg="modSp add mod ord">
        <pc:chgData name="Cesar Augusto Malpelli Salvi" userId="83fea10b-73b7-42f4-acfd-753627359d49" providerId="ADAL" clId="{FFAEA732-1E55-475A-9AA9-14BB79E407B4}" dt="2024-12-30T19:50:43.439" v="248" actId="20577"/>
        <pc:sldMkLst>
          <pc:docMk/>
          <pc:sldMk cId="1298025740" sldId="290"/>
        </pc:sldMkLst>
        <pc:spChg chg="mod">
          <ac:chgData name="Cesar Augusto Malpelli Salvi" userId="83fea10b-73b7-42f4-acfd-753627359d49" providerId="ADAL" clId="{FFAEA732-1E55-475A-9AA9-14BB79E407B4}" dt="2024-12-30T19:50:43.439" v="248" actId="20577"/>
          <ac:spMkLst>
            <pc:docMk/>
            <pc:sldMk cId="1298025740" sldId="290"/>
            <ac:spMk id="3" creationId="{93533FB0-D3C0-9791-4F72-0D1731465A20}"/>
          </ac:spMkLst>
        </pc:spChg>
        <pc:spChg chg="mod">
          <ac:chgData name="Cesar Augusto Malpelli Salvi" userId="83fea10b-73b7-42f4-acfd-753627359d49" providerId="ADAL" clId="{FFAEA732-1E55-475A-9AA9-14BB79E407B4}" dt="2024-12-30T19:50:08.582" v="225" actId="20577"/>
          <ac:spMkLst>
            <pc:docMk/>
            <pc:sldMk cId="1298025740" sldId="290"/>
            <ac:spMk id="17" creationId="{8AFCA315-001B-15EB-E27D-D4EAC142A8ED}"/>
          </ac:spMkLst>
        </pc:spChg>
      </pc:sldChg>
      <pc:sldChg chg="delSp modSp add mod ord">
        <pc:chgData name="Cesar Augusto Malpelli Salvi" userId="83fea10b-73b7-42f4-acfd-753627359d49" providerId="ADAL" clId="{FFAEA732-1E55-475A-9AA9-14BB79E407B4}" dt="2024-12-30T19:52:00.921" v="310" actId="20577"/>
        <pc:sldMkLst>
          <pc:docMk/>
          <pc:sldMk cId="1232659013" sldId="291"/>
        </pc:sldMkLst>
        <pc:spChg chg="mod">
          <ac:chgData name="Cesar Augusto Malpelli Salvi" userId="83fea10b-73b7-42f4-acfd-753627359d49" providerId="ADAL" clId="{FFAEA732-1E55-475A-9AA9-14BB79E407B4}" dt="2024-12-30T19:52:00.921" v="310" actId="20577"/>
          <ac:spMkLst>
            <pc:docMk/>
            <pc:sldMk cId="1232659013" sldId="291"/>
            <ac:spMk id="2" creationId="{D4FC3CAB-7612-672D-6B17-059CC075DADC}"/>
          </ac:spMkLst>
        </pc:spChg>
        <pc:spChg chg="mod">
          <ac:chgData name="Cesar Augusto Malpelli Salvi" userId="83fea10b-73b7-42f4-acfd-753627359d49" providerId="ADAL" clId="{FFAEA732-1E55-475A-9AA9-14BB79E407B4}" dt="2024-12-30T19:50:59.240" v="263" actId="20577"/>
          <ac:spMkLst>
            <pc:docMk/>
            <pc:sldMk cId="1232659013" sldId="291"/>
            <ac:spMk id="3" creationId="{729864C7-F94B-A0CB-5F21-643D44DF09C8}"/>
          </ac:spMkLst>
        </pc:spChg>
        <pc:spChg chg="mod">
          <ac:chgData name="Cesar Augusto Malpelli Salvi" userId="83fea10b-73b7-42f4-acfd-753627359d49" providerId="ADAL" clId="{FFAEA732-1E55-475A-9AA9-14BB79E407B4}" dt="2024-12-30T19:51:13.668" v="288" actId="20577"/>
          <ac:spMkLst>
            <pc:docMk/>
            <pc:sldMk cId="1232659013" sldId="291"/>
            <ac:spMk id="5" creationId="{772D8355-C386-3CE9-B71C-D8233AC20CED}"/>
          </ac:spMkLst>
        </pc:spChg>
        <pc:picChg chg="del">
          <ac:chgData name="Cesar Augusto Malpelli Salvi" userId="83fea10b-73b7-42f4-acfd-753627359d49" providerId="ADAL" clId="{FFAEA732-1E55-475A-9AA9-14BB79E407B4}" dt="2024-12-30T19:51:29.780" v="293" actId="478"/>
          <ac:picMkLst>
            <pc:docMk/>
            <pc:sldMk cId="1232659013" sldId="291"/>
            <ac:picMk id="6" creationId="{7527CFC4-4646-BE25-7F16-0F61B868050F}"/>
          </ac:picMkLst>
        </pc:picChg>
      </pc:sldChg>
      <pc:sldChg chg="modSp add mod ord">
        <pc:chgData name="Cesar Augusto Malpelli Salvi" userId="83fea10b-73b7-42f4-acfd-753627359d49" providerId="ADAL" clId="{FFAEA732-1E55-475A-9AA9-14BB79E407B4}" dt="2024-12-30T19:53:39.394" v="332" actId="20577"/>
        <pc:sldMkLst>
          <pc:docMk/>
          <pc:sldMk cId="4078629111" sldId="292"/>
        </pc:sldMkLst>
        <pc:spChg chg="mod">
          <ac:chgData name="Cesar Augusto Malpelli Salvi" userId="83fea10b-73b7-42f4-acfd-753627359d49" providerId="ADAL" clId="{FFAEA732-1E55-475A-9AA9-14BB79E407B4}" dt="2024-12-30T19:53:39.394" v="332" actId="20577"/>
          <ac:spMkLst>
            <pc:docMk/>
            <pc:sldMk cId="4078629111" sldId="292"/>
            <ac:spMk id="3" creationId="{93533FB0-D3C0-9791-4F72-0D1731465A20}"/>
          </ac:spMkLst>
        </pc:spChg>
        <pc:spChg chg="mod">
          <ac:chgData name="Cesar Augusto Malpelli Salvi" userId="83fea10b-73b7-42f4-acfd-753627359d49" providerId="ADAL" clId="{FFAEA732-1E55-475A-9AA9-14BB79E407B4}" dt="2024-12-30T19:53:33.997" v="316" actId="20577"/>
          <ac:spMkLst>
            <pc:docMk/>
            <pc:sldMk cId="4078629111" sldId="292"/>
            <ac:spMk id="17" creationId="{8AFCA315-001B-15EB-E27D-D4EAC142A8ED}"/>
          </ac:spMkLst>
        </pc:spChg>
      </pc:sldChg>
      <pc:sldChg chg="modSp add mod ord">
        <pc:chgData name="Cesar Augusto Malpelli Salvi" userId="83fea10b-73b7-42f4-acfd-753627359d49" providerId="ADAL" clId="{FFAEA732-1E55-475A-9AA9-14BB79E407B4}" dt="2024-12-30T19:54:49.249" v="377" actId="113"/>
        <pc:sldMkLst>
          <pc:docMk/>
          <pc:sldMk cId="3658208678" sldId="293"/>
        </pc:sldMkLst>
        <pc:spChg chg="mod">
          <ac:chgData name="Cesar Augusto Malpelli Salvi" userId="83fea10b-73b7-42f4-acfd-753627359d49" providerId="ADAL" clId="{FFAEA732-1E55-475A-9AA9-14BB79E407B4}" dt="2024-12-30T19:54:49.249" v="377" actId="113"/>
          <ac:spMkLst>
            <pc:docMk/>
            <pc:sldMk cId="3658208678" sldId="293"/>
            <ac:spMk id="2" creationId="{D4FC3CAB-7612-672D-6B17-059CC075DADC}"/>
          </ac:spMkLst>
        </pc:spChg>
        <pc:spChg chg="mod">
          <ac:chgData name="Cesar Augusto Malpelli Salvi" userId="83fea10b-73b7-42f4-acfd-753627359d49" providerId="ADAL" clId="{FFAEA732-1E55-475A-9AA9-14BB79E407B4}" dt="2024-12-30T19:53:52.383" v="341" actId="20577"/>
          <ac:spMkLst>
            <pc:docMk/>
            <pc:sldMk cId="3658208678" sldId="293"/>
            <ac:spMk id="3" creationId="{729864C7-F94B-A0CB-5F21-643D44DF09C8}"/>
          </ac:spMkLst>
        </pc:spChg>
        <pc:spChg chg="mod">
          <ac:chgData name="Cesar Augusto Malpelli Salvi" userId="83fea10b-73b7-42f4-acfd-753627359d49" providerId="ADAL" clId="{FFAEA732-1E55-475A-9AA9-14BB79E407B4}" dt="2024-12-30T19:54:12.601" v="359" actId="20577"/>
          <ac:spMkLst>
            <pc:docMk/>
            <pc:sldMk cId="3658208678" sldId="293"/>
            <ac:spMk id="5" creationId="{772D8355-C386-3CE9-B71C-D8233AC20CED}"/>
          </ac:spMkLst>
        </pc:spChg>
      </pc:sldChg>
      <pc:sldChg chg="modSp add mod ord">
        <pc:chgData name="Cesar Augusto Malpelli Salvi" userId="83fea10b-73b7-42f4-acfd-753627359d49" providerId="ADAL" clId="{FFAEA732-1E55-475A-9AA9-14BB79E407B4}" dt="2024-12-30T19:55:54.479" v="417" actId="20577"/>
        <pc:sldMkLst>
          <pc:docMk/>
          <pc:sldMk cId="1400002717" sldId="294"/>
        </pc:sldMkLst>
        <pc:spChg chg="mod">
          <ac:chgData name="Cesar Augusto Malpelli Salvi" userId="83fea10b-73b7-42f4-acfd-753627359d49" providerId="ADAL" clId="{FFAEA732-1E55-475A-9AA9-14BB79E407B4}" dt="2024-12-30T19:55:54.479" v="417" actId="20577"/>
          <ac:spMkLst>
            <pc:docMk/>
            <pc:sldMk cId="1400002717" sldId="294"/>
            <ac:spMk id="3" creationId="{93533FB0-D3C0-9791-4F72-0D1731465A20}"/>
          </ac:spMkLst>
        </pc:spChg>
        <pc:spChg chg="mod">
          <ac:chgData name="Cesar Augusto Malpelli Salvi" userId="83fea10b-73b7-42f4-acfd-753627359d49" providerId="ADAL" clId="{FFAEA732-1E55-475A-9AA9-14BB79E407B4}" dt="2024-12-30T19:55:09.457" v="381" actId="20577"/>
          <ac:spMkLst>
            <pc:docMk/>
            <pc:sldMk cId="1400002717" sldId="294"/>
            <ac:spMk id="17" creationId="{8AFCA315-001B-15EB-E27D-D4EAC142A8ED}"/>
          </ac:spMkLst>
        </pc:spChg>
      </pc:sldChg>
      <pc:sldChg chg="modSp add mod ord">
        <pc:chgData name="Cesar Augusto Malpelli Salvi" userId="83fea10b-73b7-42f4-acfd-753627359d49" providerId="ADAL" clId="{FFAEA732-1E55-475A-9AA9-14BB79E407B4}" dt="2024-12-30T19:56:39.701" v="448" actId="1076"/>
        <pc:sldMkLst>
          <pc:docMk/>
          <pc:sldMk cId="4012822672" sldId="295"/>
        </pc:sldMkLst>
        <pc:spChg chg="mod">
          <ac:chgData name="Cesar Augusto Malpelli Salvi" userId="83fea10b-73b7-42f4-acfd-753627359d49" providerId="ADAL" clId="{FFAEA732-1E55-475A-9AA9-14BB79E407B4}" dt="2024-12-30T19:56:39.701" v="448" actId="1076"/>
          <ac:spMkLst>
            <pc:docMk/>
            <pc:sldMk cId="4012822672" sldId="295"/>
            <ac:spMk id="2" creationId="{D4FC3CAB-7612-672D-6B17-059CC075DADC}"/>
          </ac:spMkLst>
        </pc:spChg>
        <pc:spChg chg="mod">
          <ac:chgData name="Cesar Augusto Malpelli Salvi" userId="83fea10b-73b7-42f4-acfd-753627359d49" providerId="ADAL" clId="{FFAEA732-1E55-475A-9AA9-14BB79E407B4}" dt="2024-12-30T19:56:05.690" v="430" actId="20577"/>
          <ac:spMkLst>
            <pc:docMk/>
            <pc:sldMk cId="4012822672" sldId="295"/>
            <ac:spMk id="3" creationId="{729864C7-F94B-A0CB-5F21-643D44DF09C8}"/>
          </ac:spMkLst>
        </pc:spChg>
        <pc:spChg chg="mod">
          <ac:chgData name="Cesar Augusto Malpelli Salvi" userId="83fea10b-73b7-42f4-acfd-753627359d49" providerId="ADAL" clId="{FFAEA732-1E55-475A-9AA9-14BB79E407B4}" dt="2024-12-30T19:56:11.886" v="444" actId="20577"/>
          <ac:spMkLst>
            <pc:docMk/>
            <pc:sldMk cId="4012822672" sldId="295"/>
            <ac:spMk id="5" creationId="{772D8355-C386-3CE9-B71C-D8233AC20CED}"/>
          </ac:spMkLst>
        </pc:spChg>
      </pc:sldChg>
      <pc:sldChg chg="delSp modSp add mod ord">
        <pc:chgData name="Cesar Augusto Malpelli Salvi" userId="83fea10b-73b7-42f4-acfd-753627359d49" providerId="ADAL" clId="{FFAEA732-1E55-475A-9AA9-14BB79E407B4}" dt="2024-12-30T19:58:41.611" v="476" actId="478"/>
        <pc:sldMkLst>
          <pc:docMk/>
          <pc:sldMk cId="3426797066" sldId="296"/>
        </pc:sldMkLst>
        <pc:spChg chg="del mod">
          <ac:chgData name="Cesar Augusto Malpelli Salvi" userId="83fea10b-73b7-42f4-acfd-753627359d49" providerId="ADAL" clId="{FFAEA732-1E55-475A-9AA9-14BB79E407B4}" dt="2024-12-30T19:58:41.611" v="476" actId="478"/>
          <ac:spMkLst>
            <pc:docMk/>
            <pc:sldMk cId="3426797066" sldId="296"/>
            <ac:spMk id="3" creationId="{93533FB0-D3C0-9791-4F72-0D1731465A20}"/>
          </ac:spMkLst>
        </pc:spChg>
        <pc:spChg chg="del">
          <ac:chgData name="Cesar Augusto Malpelli Salvi" userId="83fea10b-73b7-42f4-acfd-753627359d49" providerId="ADAL" clId="{FFAEA732-1E55-475A-9AA9-14BB79E407B4}" dt="2024-12-30T19:56:54.300" v="453" actId="478"/>
          <ac:spMkLst>
            <pc:docMk/>
            <pc:sldMk cId="3426797066" sldId="296"/>
            <ac:spMk id="17" creationId="{8AFCA315-001B-15EB-E27D-D4EAC142A8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03/01/2025</a:t>
            </a:fld>
            <a:endParaRPr lang="pt-BR"/>
          </a:p>
        </p:txBody>
      </p:sp>
      <p:sp>
        <p:nvSpPr>
          <p:cNvPr id="4" name="Espaço Reservado para Rodapé 3">
            <a:extLst>
              <a:ext uri="{FF2B5EF4-FFF2-40B4-BE49-F238E27FC236}">
                <a16:creationId xmlns:a16="http://schemas.microsoft.com/office/drawing/2014/main"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‹nº›</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03/01/2025</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‹nº›</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t>03/01/2025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t>03/01/2025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t>03/01/2025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t>03/01/2025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t>03/01/2025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pt-BR" smtClean="0"/>
              <a:t>03/01/2025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t>03/01/2025</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t>03/01/2025</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t>03/01/2025</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t>03/01/2025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CE6D11F-A570-44DC-98A9-9E7070BCD645}" type="datetime1">
              <a:rPr lang="pt-BR" smtClean="0"/>
              <a:t>03/01/2025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pt-BR" smtClean="0"/>
              <a:t>03/01/2025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‹nº›</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C59D0F3-0831-BB4F-5869-4C89A7608B75}"/>
              </a:ext>
            </a:extLst>
          </p:cNvPr>
          <p:cNvSpPr/>
          <p:nvPr/>
        </p:nvSpPr>
        <p:spPr>
          <a:xfrm>
            <a:off x="0" y="0"/>
            <a:ext cx="9601200" cy="12801600"/>
          </a:xfrm>
          <a:prstGeom prst="rect">
            <a:avLst/>
          </a:prstGeom>
          <a:solidFill>
            <a:srgbClr val="F1F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fundo_rodape">
            <a:extLst>
              <a:ext uri="{FF2B5EF4-FFF2-40B4-BE49-F238E27FC236}">
                <a16:creationId xmlns:a16="http://schemas.microsoft.com/office/drawing/2014/main" id="{8A5EDDAD-04F3-2FDC-9612-B1EBD47701CD}"/>
              </a:ext>
            </a:extLst>
          </p:cNvPr>
          <p:cNvSpPr/>
          <p:nvPr/>
        </p:nvSpPr>
        <p:spPr>
          <a:xfrm>
            <a:off x="2670243" y="11723242"/>
            <a:ext cx="4260715" cy="830997"/>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odape">
            <a:extLst>
              <a:ext uri="{FF2B5EF4-FFF2-40B4-BE49-F238E27FC236}">
                <a16:creationId xmlns:a16="http://schemas.microsoft.com/office/drawing/2014/main" id="{6275A980-272E-6995-30C1-C7DA34BD34F2}"/>
              </a:ext>
            </a:extLst>
          </p:cNvPr>
          <p:cNvSpPr txBox="1"/>
          <p:nvPr/>
        </p:nvSpPr>
        <p:spPr>
          <a:xfrm>
            <a:off x="2811903" y="11723242"/>
            <a:ext cx="3977394" cy="830997"/>
          </a:xfrm>
          <a:prstGeom prst="rect">
            <a:avLst/>
          </a:prstGeom>
          <a:noFill/>
        </p:spPr>
        <p:txBody>
          <a:bodyPr wrap="square" rtlCol="0">
            <a:spAutoFit/>
          </a:bodyPr>
          <a:lstStyle/>
          <a:p>
            <a:r>
              <a:rPr lang="pt-BR" sz="4800" dirty="0">
                <a:solidFill>
                  <a:srgbClr val="0D0A27"/>
                </a:solidFill>
                <a:latin typeface="CAIXA Std" panose="020B0603020204030204" pitchFamily="34" charset="0"/>
              </a:rPr>
              <a:t>CÉSAR SALVI</a:t>
            </a:r>
          </a:p>
        </p:txBody>
      </p:sp>
      <p:sp>
        <p:nvSpPr>
          <p:cNvPr id="15" name="subtitulo_componente">
            <a:extLst>
              <a:ext uri="{FF2B5EF4-FFF2-40B4-BE49-F238E27FC236}">
                <a16:creationId xmlns:a16="http://schemas.microsoft.com/office/drawing/2014/main" id="{4AC64B63-F496-F80D-2DF0-D95D155A98DB}"/>
              </a:ext>
            </a:extLst>
          </p:cNvPr>
          <p:cNvSpPr txBox="1"/>
          <p:nvPr/>
        </p:nvSpPr>
        <p:spPr>
          <a:xfrm>
            <a:off x="269875" y="10190000"/>
            <a:ext cx="9100360" cy="584775"/>
          </a:xfrm>
          <a:prstGeom prst="rect">
            <a:avLst/>
          </a:prstGeom>
          <a:noFill/>
        </p:spPr>
        <p:txBody>
          <a:bodyPr wrap="square" rtlCol="0">
            <a:spAutoFit/>
          </a:bodyPr>
          <a:lstStyle/>
          <a:p>
            <a:pPr algn="ctr"/>
            <a:r>
              <a:rPr lang="pt-BR" sz="3200" dirty="0">
                <a:latin typeface="CAIXA Std" panose="020B0603020204030204" pitchFamily="34" charset="0"/>
              </a:rPr>
              <a:t>Noções Básicas para Entender este Mercado</a:t>
            </a:r>
          </a:p>
        </p:txBody>
      </p:sp>
      <p:pic>
        <p:nvPicPr>
          <p:cNvPr id="4" name="Imagem 3">
            <a:extLst>
              <a:ext uri="{FF2B5EF4-FFF2-40B4-BE49-F238E27FC236}">
                <a16:creationId xmlns:a16="http://schemas.microsoft.com/office/drawing/2014/main" id="{FCF4F46F-DED3-ABA9-C771-3B065B43F253}"/>
              </a:ext>
            </a:extLst>
          </p:cNvPr>
          <p:cNvPicPr>
            <a:picLocks noChangeAspect="1"/>
          </p:cNvPicPr>
          <p:nvPr/>
        </p:nvPicPr>
        <p:blipFill>
          <a:blip r:embed="rId2"/>
          <a:stretch>
            <a:fillRect/>
          </a:stretch>
        </p:blipFill>
        <p:spPr>
          <a:xfrm>
            <a:off x="1546459" y="2947696"/>
            <a:ext cx="6508283" cy="6508283"/>
          </a:xfrm>
          <a:prstGeom prst="rect">
            <a:avLst/>
          </a:prstGeom>
        </p:spPr>
      </p:pic>
      <p:sp>
        <p:nvSpPr>
          <p:cNvPr id="6" name="subtitulo">
            <a:extLst>
              <a:ext uri="{FF2B5EF4-FFF2-40B4-BE49-F238E27FC236}">
                <a16:creationId xmlns:a16="http://schemas.microsoft.com/office/drawing/2014/main" id="{01785B51-54E8-9E52-AA3D-7D42ADC5C374}"/>
              </a:ext>
            </a:extLst>
          </p:cNvPr>
          <p:cNvSpPr txBox="1"/>
          <p:nvPr/>
        </p:nvSpPr>
        <p:spPr>
          <a:xfrm>
            <a:off x="269875" y="629780"/>
            <a:ext cx="9100360" cy="1692771"/>
          </a:xfrm>
          <a:prstGeom prst="rect">
            <a:avLst/>
          </a:prstGeom>
          <a:noFill/>
        </p:spPr>
        <p:txBody>
          <a:bodyPr wrap="square" rtlCol="0">
            <a:spAutoFit/>
          </a:bodyPr>
          <a:lstStyle/>
          <a:p>
            <a:pPr algn="ctr"/>
            <a:r>
              <a:rPr lang="pt-BR" sz="5200" dirty="0">
                <a:effectLst>
                  <a:outerShdw blurRad="38100" dist="38100" dir="2700000" algn="tl">
                    <a:srgbClr val="000000">
                      <a:alpha val="43137"/>
                    </a:srgbClr>
                  </a:outerShdw>
                </a:effectLst>
                <a:latin typeface="CAIXA Std SemiBold" panose="020B0703020204030204" pitchFamily="34" charset="0"/>
              </a:rPr>
              <a:t>FUNDOS DE INVESTIMENTO</a:t>
            </a:r>
          </a:p>
          <a:p>
            <a:pPr algn="ctr"/>
            <a:r>
              <a:rPr lang="pt-BR" sz="5200" dirty="0">
                <a:effectLst>
                  <a:outerShdw blurRad="38100" dist="38100" dir="2700000" algn="tl">
                    <a:srgbClr val="000000">
                      <a:alpha val="43137"/>
                    </a:srgbClr>
                  </a:outerShdw>
                </a:effectLst>
                <a:latin typeface="CAIXA Std SemiBold" panose="020B0703020204030204" pitchFamily="34" charset="0"/>
              </a:rPr>
              <a:t>IMOBILIÁRIOS</a:t>
            </a:r>
          </a:p>
        </p:txBody>
      </p:sp>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88200-02C7-688C-466D-8BF02DDA6EF1}"/>
            </a:ext>
          </a:extLst>
        </p:cNvPr>
        <p:cNvGrpSpPr/>
        <p:nvPr/>
      </p:nvGrpSpPr>
      <p:grpSpPr>
        <a:xfrm>
          <a:off x="0" y="0"/>
          <a:ext cx="0" cy="0"/>
          <a:chOff x="0" y="0"/>
          <a:chExt cx="0" cy="0"/>
        </a:xfrm>
      </p:grpSpPr>
      <p:sp>
        <p:nvSpPr>
          <p:cNvPr id="2" name="texto_componente">
            <a:extLst>
              <a:ext uri="{FF2B5EF4-FFF2-40B4-BE49-F238E27FC236}">
                <a16:creationId xmlns:a16="http://schemas.microsoft.com/office/drawing/2014/main" id="{D4FC3CAB-7612-672D-6B17-059CC075DADC}"/>
              </a:ext>
            </a:extLst>
          </p:cNvPr>
          <p:cNvSpPr txBox="1"/>
          <p:nvPr/>
        </p:nvSpPr>
        <p:spPr>
          <a:xfrm>
            <a:off x="892277" y="4547802"/>
            <a:ext cx="7816645" cy="5632311"/>
          </a:xfrm>
          <a:prstGeom prst="rect">
            <a:avLst/>
          </a:prstGeom>
          <a:noFill/>
        </p:spPr>
        <p:txBody>
          <a:bodyPr wrap="square" rtlCol="0">
            <a:spAutoFit/>
          </a:bodyPr>
          <a:lstStyle/>
          <a:p>
            <a:pPr algn="ctr"/>
            <a:endParaRPr lang="pt-BR" sz="2400"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Acessibilidade: </a:t>
            </a:r>
            <a:r>
              <a:rPr lang="pt-BR" sz="2400" dirty="0">
                <a:latin typeface="CAIXA Std" panose="020B0603020204030204" pitchFamily="34" charset="0"/>
              </a:rPr>
              <a:t>Com valores baixos (em torno de R$ 100 ou menos), você pode investir.</a:t>
            </a:r>
          </a:p>
          <a:p>
            <a:pPr marL="342900" indent="-342900" algn="ctr">
              <a:buBlip>
                <a:blip r:embed="rId2">
                  <a:extLst>
                    <a:ext uri="{96DAC541-7B7A-43D3-8B79-37D633B846F1}">
                      <asvg:svgBlip xmlns:asvg="http://schemas.microsoft.com/office/drawing/2016/SVG/main" r:embed="rId3"/>
                    </a:ext>
                  </a:extLst>
                </a:blip>
              </a:buBlip>
            </a:pPr>
            <a:endParaRPr lang="pt-BR" sz="2400" b="1"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endParaRPr lang="pt-BR" sz="2400" b="1"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Diversificação: </a:t>
            </a:r>
            <a:r>
              <a:rPr lang="pt-BR" sz="2400" dirty="0">
                <a:latin typeface="CAIXA Std" panose="020B0603020204030204" pitchFamily="34" charset="0"/>
              </a:rPr>
              <a:t>Ao invés de comprar um único imóvel, você investe em um portfólio diversificado.</a:t>
            </a:r>
          </a:p>
          <a:p>
            <a:pPr algn="ctr"/>
            <a:endParaRPr lang="pt-BR" sz="2400" b="1" dirty="0">
              <a:latin typeface="CAIXA Std" panose="020B0603020204030204" pitchFamily="34" charset="0"/>
            </a:endParaRPr>
          </a:p>
          <a:p>
            <a:pPr algn="ctr"/>
            <a:endParaRPr lang="pt-BR" sz="2400" b="1"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Liquidez: </a:t>
            </a:r>
            <a:r>
              <a:rPr lang="pt-BR" sz="2400" dirty="0">
                <a:latin typeface="CAIXA Std" panose="020B0603020204030204" pitchFamily="34" charset="0"/>
              </a:rPr>
              <a:t>FIIs são negociados na Bolsa de Valores, permitindo comprar e vender cotas com facilidade.</a:t>
            </a:r>
          </a:p>
          <a:p>
            <a:pPr algn="ctr"/>
            <a:endParaRPr lang="pt-BR" sz="2400" b="1" dirty="0">
              <a:latin typeface="CAIXA Std" panose="020B0603020204030204" pitchFamily="34" charset="0"/>
            </a:endParaRPr>
          </a:p>
          <a:p>
            <a:pPr algn="ctr"/>
            <a:endParaRPr lang="pt-BR" sz="2400" b="1"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Renda passiva: </a:t>
            </a:r>
            <a:r>
              <a:rPr lang="pt-BR" sz="2400" dirty="0">
                <a:latin typeface="CAIXA Std" panose="020B0603020204030204" pitchFamily="34" charset="0"/>
              </a:rPr>
              <a:t>Recebimento mensal de rendimentos.</a:t>
            </a:r>
          </a:p>
        </p:txBody>
      </p:sp>
      <p:sp>
        <p:nvSpPr>
          <p:cNvPr id="3" name="titulo_componente">
            <a:extLst>
              <a:ext uri="{FF2B5EF4-FFF2-40B4-BE49-F238E27FC236}">
                <a16:creationId xmlns:a16="http://schemas.microsoft.com/office/drawing/2014/main" id="{729864C7-F94B-A0CB-5F21-643D44DF09C8}"/>
              </a:ext>
            </a:extLst>
          </p:cNvPr>
          <p:cNvSpPr txBox="1"/>
          <p:nvPr/>
        </p:nvSpPr>
        <p:spPr>
          <a:xfrm>
            <a:off x="1231895" y="662129"/>
            <a:ext cx="7137410" cy="707886"/>
          </a:xfrm>
          <a:prstGeom prst="rect">
            <a:avLst/>
          </a:prstGeom>
          <a:noFill/>
        </p:spPr>
        <p:txBody>
          <a:bodyPr wrap="square" rtlCol="0">
            <a:spAutoFit/>
          </a:bodyPr>
          <a:lstStyle/>
          <a:p>
            <a:pPr algn="ctr"/>
            <a:r>
              <a:rPr lang="pt-BR" sz="4000" dirty="0">
                <a:latin typeface="CAIXA Std" panose="020B0603020204030204" pitchFamily="34" charset="0"/>
              </a:rPr>
              <a:t>VANTAGENS</a:t>
            </a:r>
          </a:p>
        </p:txBody>
      </p:sp>
      <p:sp>
        <p:nvSpPr>
          <p:cNvPr id="11" name="Espaço Reservado para Número de Slide 10">
            <a:extLst>
              <a:ext uri="{FF2B5EF4-FFF2-40B4-BE49-F238E27FC236}">
                <a16:creationId xmlns:a16="http://schemas.microsoft.com/office/drawing/2014/main" id="{13B46E11-4D87-3ADA-0280-88A6B5EA0E6F}"/>
              </a:ext>
            </a:extLst>
          </p:cNvPr>
          <p:cNvSpPr>
            <a:spLocks noGrp="1"/>
          </p:cNvSpPr>
          <p:nvPr>
            <p:ph type="sldNum" sz="quarter" idx="12"/>
          </p:nvPr>
        </p:nvSpPr>
        <p:spPr/>
        <p:txBody>
          <a:bodyPr/>
          <a:lstStyle/>
          <a:p>
            <a:fld id="{9BB46D60-96CE-4402-8D7C-2F4B1C382689}" type="slidenum">
              <a:rPr lang="pt-BR" smtClean="0"/>
              <a:t>10</a:t>
            </a:fld>
            <a:endParaRPr lang="pt-BR"/>
          </a:p>
        </p:txBody>
      </p:sp>
      <p:pic>
        <p:nvPicPr>
          <p:cNvPr id="13" name="Imagem 12">
            <a:extLst>
              <a:ext uri="{FF2B5EF4-FFF2-40B4-BE49-F238E27FC236}">
                <a16:creationId xmlns:a16="http://schemas.microsoft.com/office/drawing/2014/main" id="{431F1233-3A68-E8BC-8327-5CBA5F5DC2C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197" b="98634" l="8696" r="91304">
                        <a14:foregroundMark x1="48551" y1="8197" x2="48551" y2="8197"/>
                        <a14:foregroundMark x1="40580" y1="37705" x2="40580" y2="37705"/>
                        <a14:foregroundMark x1="38406" y1="31694" x2="37681" y2="63661"/>
                        <a14:foregroundMark x1="37681" y1="63661" x2="35507" y2="33060"/>
                        <a14:foregroundMark x1="65942" y1="32514" x2="60870" y2="73497"/>
                        <a14:foregroundMark x1="60870" y1="73497" x2="43478" y2="75410"/>
                        <a14:foregroundMark x1="43478" y1="75410" x2="57971" y2="58470"/>
                        <a14:foregroundMark x1="57971" y1="58470" x2="62319" y2="71311"/>
                        <a14:foregroundMark x1="62319" y1="71311" x2="61594" y2="72678"/>
                        <a14:foregroundMark x1="48551" y1="28415" x2="47101" y2="22131"/>
                        <a14:foregroundMark x1="47101" y1="22131" x2="51449" y2="27322"/>
                        <a14:foregroundMark x1="51449" y1="27322" x2="51449" y2="27322"/>
                        <a14:foregroundMark x1="58696" y1="21858" x2="58696" y2="20492"/>
                        <a14:foregroundMark x1="38406" y1="76230" x2="22464" y2="95355"/>
                        <a14:foregroundMark x1="22464" y1="95355" x2="61594" y2="96448"/>
                        <a14:foregroundMark x1="61594" y1="96448" x2="90580" y2="95082"/>
                        <a14:foregroundMark x1="90580" y1="95082" x2="67391" y2="77322"/>
                        <a14:foregroundMark x1="41304" y1="71038" x2="32609" y2="60656"/>
                        <a14:foregroundMark x1="32609" y1="60656" x2="31884" y2="56557"/>
                        <a14:foregroundMark x1="23913" y1="78962" x2="15942" y2="89617"/>
                        <a14:foregroundMark x1="15942" y1="89617" x2="7971" y2="94536"/>
                        <a14:foregroundMark x1="7971" y1="94536" x2="88406" y2="98634"/>
                        <a14:foregroundMark x1="88406" y1="98634" x2="91304" y2="98634"/>
                      </a14:backgroundRemoval>
                    </a14:imgEffect>
                  </a14:imgLayer>
                </a14:imgProps>
              </a:ext>
              <a:ext uri="{28A0092B-C50C-407E-A947-70E740481C1C}">
                <a14:useLocalDpi xmlns:a14="http://schemas.microsoft.com/office/drawing/2010/main" val="0"/>
              </a:ext>
            </a:extLst>
          </a:blip>
          <a:stretch>
            <a:fillRect/>
          </a:stretch>
        </p:blipFill>
        <p:spPr>
          <a:xfrm>
            <a:off x="383655" y="-46486"/>
            <a:ext cx="618578" cy="1640577"/>
          </a:xfrm>
          <a:prstGeom prst="rect">
            <a:avLst/>
          </a:prstGeom>
        </p:spPr>
      </p:pic>
      <p:grpSp>
        <p:nvGrpSpPr>
          <p:cNvPr id="17" name="Agrupar 16">
            <a:extLst>
              <a:ext uri="{FF2B5EF4-FFF2-40B4-BE49-F238E27FC236}">
                <a16:creationId xmlns:a16="http://schemas.microsoft.com/office/drawing/2014/main" id="{31AB497C-D22A-3FB5-B5FD-F97274B70B5F}"/>
              </a:ext>
            </a:extLst>
          </p:cNvPr>
          <p:cNvGrpSpPr>
            <a:grpSpLocks noChangeAspect="1"/>
          </p:cNvGrpSpPr>
          <p:nvPr/>
        </p:nvGrpSpPr>
        <p:grpSpPr>
          <a:xfrm flipV="1">
            <a:off x="1896600" y="2087119"/>
            <a:ext cx="6255179" cy="237876"/>
            <a:chOff x="0" y="7533740"/>
            <a:chExt cx="9601200" cy="339592"/>
          </a:xfrm>
        </p:grpSpPr>
        <p:pic>
          <p:nvPicPr>
            <p:cNvPr id="1026" name="Picture 2" descr="vetor de padrão sem costura de tijolo de linha 10258364 Vetor no ...">
              <a:extLst>
                <a:ext uri="{FF2B5EF4-FFF2-40B4-BE49-F238E27FC236}">
                  <a16:creationId xmlns:a16="http://schemas.microsoft.com/office/drawing/2014/main" id="{C6073648-1201-3C15-7FCC-25494807041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0"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574851E3-206A-6774-5D09-AFA4D2477C3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2587557"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vetor de padrão sem costura de tijolo de linha 10258364 Vetor no ...">
              <a:extLst>
                <a:ext uri="{FF2B5EF4-FFF2-40B4-BE49-F238E27FC236}">
                  <a16:creationId xmlns:a16="http://schemas.microsoft.com/office/drawing/2014/main" id="{D4A9F944-BACE-2BAF-E70A-980198089A0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5175114"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vetor de padrão sem costura de tijolo de linha 10258364 Vetor no ...">
              <a:extLst>
                <a:ext uri="{FF2B5EF4-FFF2-40B4-BE49-F238E27FC236}">
                  <a16:creationId xmlns:a16="http://schemas.microsoft.com/office/drawing/2014/main" id="{C520552D-4334-529F-6647-8F14287E81B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8947" b="68970"/>
            <a:stretch/>
          </p:blipFill>
          <p:spPr bwMode="auto">
            <a:xfrm>
              <a:off x="7762671" y="7533740"/>
              <a:ext cx="1838529" cy="33959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CaixaDeTexto 4">
            <a:extLst>
              <a:ext uri="{FF2B5EF4-FFF2-40B4-BE49-F238E27FC236}">
                <a16:creationId xmlns:a16="http://schemas.microsoft.com/office/drawing/2014/main" id="{772D8355-C386-3CE9-B71C-D8233AC20CED}"/>
              </a:ext>
            </a:extLst>
          </p:cNvPr>
          <p:cNvSpPr txBox="1"/>
          <p:nvPr/>
        </p:nvSpPr>
        <p:spPr>
          <a:xfrm>
            <a:off x="2241884" y="2918078"/>
            <a:ext cx="5117432" cy="584775"/>
          </a:xfrm>
          <a:prstGeom prst="rect">
            <a:avLst/>
          </a:prstGeom>
          <a:noFill/>
        </p:spPr>
        <p:txBody>
          <a:bodyPr wrap="square">
            <a:spAutoFit/>
          </a:bodyPr>
          <a:lstStyle/>
          <a:p>
            <a:pPr algn="ctr"/>
            <a:r>
              <a:rPr lang="pt-BR" sz="3200" dirty="0">
                <a:latin typeface="CAIXA Std" panose="020B0603020204030204" pitchFamily="34" charset="0"/>
              </a:rPr>
              <a:t>Diferenciais</a:t>
            </a:r>
            <a:endParaRPr lang="pt-BR" sz="3200" dirty="0"/>
          </a:p>
        </p:txBody>
      </p:sp>
    </p:spTree>
    <p:extLst>
      <p:ext uri="{BB962C8B-B14F-4D97-AF65-F5344CB8AC3E}">
        <p14:creationId xmlns:p14="http://schemas.microsoft.com/office/powerpoint/2010/main" val="123265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Agrupar 15">
            <a:extLst>
              <a:ext uri="{FF2B5EF4-FFF2-40B4-BE49-F238E27FC236}">
                <a16:creationId xmlns:a16="http://schemas.microsoft.com/office/drawing/2014/main" id="{F7B4253C-B04C-BD73-4149-A99A2AF18224}"/>
              </a:ext>
            </a:extLst>
          </p:cNvPr>
          <p:cNvGrpSpPr/>
          <p:nvPr/>
        </p:nvGrpSpPr>
        <p:grpSpPr>
          <a:xfrm>
            <a:off x="-1" y="-107316"/>
            <a:ext cx="9601201" cy="12908916"/>
            <a:chOff x="-1" y="-107317"/>
            <a:chExt cx="9601201" cy="12908916"/>
          </a:xfrm>
          <a:effectLst>
            <a:reflection endPos="65000" dist="50800" dir="5400000" sy="-100000" algn="bl" rotWithShape="0"/>
          </a:effectLst>
        </p:grpSpPr>
        <p:pic>
          <p:nvPicPr>
            <p:cNvPr id="15" name="Picture 2" descr="vetor de padrão sem costura de tijolo de linha 10258364 Vetor no ...">
              <a:extLst>
                <a:ext uri="{FF2B5EF4-FFF2-40B4-BE49-F238E27FC236}">
                  <a16:creationId xmlns:a16="http://schemas.microsoft.com/office/drawing/2014/main" id="{087A6C8E-2B3E-FAB3-4BDC-90A3E7EBE82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3280" b="-2795"/>
            <a:stretch/>
          </p:blipFill>
          <p:spPr bwMode="auto">
            <a:xfrm flipV="1">
              <a:off x="-1" y="8456681"/>
              <a:ext cx="9601200" cy="43449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4B2D5046-7F60-31A2-F5AF-F0BE85FAD05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1" y="4179237"/>
              <a:ext cx="9601200" cy="44880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etor de padrão sem costura de tijolo de linha 10258364 Vetor no ...">
              <a:extLst>
                <a:ext uri="{FF2B5EF4-FFF2-40B4-BE49-F238E27FC236}">
                  <a16:creationId xmlns:a16="http://schemas.microsoft.com/office/drawing/2014/main" id="{86C8CDCF-806F-5D5B-B086-FD02244629C9}"/>
                </a:ext>
              </a:extLst>
            </p:cNvPr>
            <p:cNvPicPr>
              <a:picLocks noChangeAspect="1" noChangeArrowheads="1"/>
            </p:cNvPicPr>
            <p:nvPr/>
          </p:nvPicPr>
          <p:blipFill rotWithShape="1">
            <a:blip r:embed="rId3">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0" y="-107317"/>
              <a:ext cx="9601200" cy="448808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tulo_componente">
            <a:extLst>
              <a:ext uri="{FF2B5EF4-FFF2-40B4-BE49-F238E27FC236}">
                <a16:creationId xmlns:a16="http://schemas.microsoft.com/office/drawing/2014/main" id="{93533FB0-D3C0-9791-4F72-0D1731465A20}"/>
              </a:ext>
            </a:extLst>
          </p:cNvPr>
          <p:cNvSpPr txBox="1"/>
          <p:nvPr/>
        </p:nvSpPr>
        <p:spPr>
          <a:xfrm>
            <a:off x="892276" y="5924570"/>
            <a:ext cx="7816645" cy="2800767"/>
          </a:xfrm>
          <a:prstGeom prst="rect">
            <a:avLst/>
          </a:prstGeom>
          <a:solidFill>
            <a:srgbClr val="E5E5E5"/>
          </a:solidFill>
          <a:ln w="57150">
            <a:solidFill>
              <a:schemeClr val="tx1"/>
            </a:solidFill>
          </a:ln>
        </p:spPr>
        <p:txBody>
          <a:bodyPr wrap="square" rtlCol="0">
            <a:spAutoFit/>
          </a:bodyPr>
          <a:lstStyle/>
          <a:p>
            <a:pPr algn="ctr"/>
            <a:r>
              <a:rPr lang="pt-BR" sz="8800" dirty="0">
                <a:solidFill>
                  <a:schemeClr val="accent2"/>
                </a:solidFill>
                <a:effectLst>
                  <a:outerShdw blurRad="38100" dist="38100" dir="2700000" algn="tl">
                    <a:srgbClr val="000000">
                      <a:alpha val="43137"/>
                    </a:srgbClr>
                  </a:outerShdw>
                </a:effectLst>
                <a:latin typeface="Impact" panose="020B0806030902050204" pitchFamily="34" charset="0"/>
              </a:rPr>
              <a:t>Principais</a:t>
            </a:r>
          </a:p>
          <a:p>
            <a:pPr algn="ctr"/>
            <a:r>
              <a:rPr lang="pt-BR" sz="8800" dirty="0">
                <a:solidFill>
                  <a:schemeClr val="accent2"/>
                </a:solidFill>
                <a:effectLst>
                  <a:outerShdw blurRad="38100" dist="38100" dir="2700000" algn="tl">
                    <a:srgbClr val="000000">
                      <a:alpha val="43137"/>
                    </a:srgbClr>
                  </a:outerShdw>
                </a:effectLst>
                <a:latin typeface="Impact" panose="020B0806030902050204" pitchFamily="34" charset="0"/>
              </a:rPr>
              <a:t>Riscos</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11</a:t>
            </a:fld>
            <a:endParaRPr lang="pt-BR"/>
          </a:p>
        </p:txBody>
      </p:sp>
      <p:sp>
        <p:nvSpPr>
          <p:cNvPr id="17" name="titulo_componente">
            <a:extLst>
              <a:ext uri="{FF2B5EF4-FFF2-40B4-BE49-F238E27FC236}">
                <a16:creationId xmlns:a16="http://schemas.microsoft.com/office/drawing/2014/main" id="{8AFCA315-001B-15EB-E27D-D4EAC142A8ED}"/>
              </a:ext>
            </a:extLst>
          </p:cNvPr>
          <p:cNvSpPr txBox="1"/>
          <p:nvPr/>
        </p:nvSpPr>
        <p:spPr>
          <a:xfrm>
            <a:off x="3292811" y="2035933"/>
            <a:ext cx="3015574" cy="2308324"/>
          </a:xfrm>
          <a:prstGeom prst="rect">
            <a:avLst/>
          </a:prstGeom>
          <a:solidFill>
            <a:srgbClr val="E5E5E5"/>
          </a:solidFill>
          <a:ln w="57150">
            <a:solidFill>
              <a:schemeClr val="tx1"/>
            </a:solidFill>
          </a:ln>
        </p:spPr>
        <p:txBody>
          <a:bodyPr wrap="square" rtlCol="0">
            <a:spAutoFit/>
          </a:bodyPr>
          <a:lstStyle/>
          <a:p>
            <a:pPr algn="ctr"/>
            <a:r>
              <a:rPr lang="pt-BR" sz="14400" dirty="0">
                <a:solidFill>
                  <a:srgbClr val="002060"/>
                </a:solidFill>
                <a:effectLst>
                  <a:outerShdw blurRad="38100" dist="38100" dir="2700000" algn="tl">
                    <a:srgbClr val="000000">
                      <a:alpha val="43137"/>
                    </a:srgbClr>
                  </a:outerShdw>
                </a:effectLst>
                <a:latin typeface="Impact" panose="020B0806030902050204" pitchFamily="34" charset="0"/>
              </a:rPr>
              <a:t>6</a:t>
            </a:r>
          </a:p>
        </p:txBody>
      </p:sp>
    </p:spTree>
    <p:extLst>
      <p:ext uri="{BB962C8B-B14F-4D97-AF65-F5344CB8AC3E}">
        <p14:creationId xmlns:p14="http://schemas.microsoft.com/office/powerpoint/2010/main" val="407862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88200-02C7-688C-466D-8BF02DDA6EF1}"/>
            </a:ext>
          </a:extLst>
        </p:cNvPr>
        <p:cNvGrpSpPr/>
        <p:nvPr/>
      </p:nvGrpSpPr>
      <p:grpSpPr>
        <a:xfrm>
          <a:off x="0" y="0"/>
          <a:ext cx="0" cy="0"/>
          <a:chOff x="0" y="0"/>
          <a:chExt cx="0" cy="0"/>
        </a:xfrm>
      </p:grpSpPr>
      <p:sp>
        <p:nvSpPr>
          <p:cNvPr id="2" name="texto_componente">
            <a:extLst>
              <a:ext uri="{FF2B5EF4-FFF2-40B4-BE49-F238E27FC236}">
                <a16:creationId xmlns:a16="http://schemas.microsoft.com/office/drawing/2014/main" id="{D4FC3CAB-7612-672D-6B17-059CC075DADC}"/>
              </a:ext>
            </a:extLst>
          </p:cNvPr>
          <p:cNvSpPr txBox="1"/>
          <p:nvPr/>
        </p:nvSpPr>
        <p:spPr>
          <a:xfrm>
            <a:off x="892277" y="4547802"/>
            <a:ext cx="7816645" cy="4524315"/>
          </a:xfrm>
          <a:prstGeom prst="rect">
            <a:avLst/>
          </a:prstGeom>
          <a:noFill/>
        </p:spPr>
        <p:txBody>
          <a:bodyPr wrap="square" rtlCol="0">
            <a:spAutoFit/>
          </a:bodyPr>
          <a:lstStyle/>
          <a:p>
            <a:pPr algn="ctr"/>
            <a:endParaRPr lang="pt-BR" sz="2400"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Vacância</a:t>
            </a:r>
            <a:r>
              <a:rPr lang="pt-BR" sz="2400" dirty="0">
                <a:latin typeface="CAIXA Std" panose="020B0603020204030204" pitchFamily="34" charset="0"/>
              </a:rPr>
              <a:t>: Se imóveis do fundo ficarem desocupados, os rendimentos podem diminuir.</a:t>
            </a:r>
          </a:p>
          <a:p>
            <a:pPr marL="342900" indent="-342900" algn="ctr">
              <a:buBlip>
                <a:blip r:embed="rId2">
                  <a:extLst>
                    <a:ext uri="{96DAC541-7B7A-43D3-8B79-37D633B846F1}">
                      <asvg:svgBlip xmlns:asvg="http://schemas.microsoft.com/office/drawing/2016/SVG/main" r:embed="rId3"/>
                    </a:ext>
                  </a:extLst>
                </a:blip>
              </a:buBlip>
            </a:pPr>
            <a:endParaRPr lang="pt-BR" sz="2400"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endParaRPr lang="pt-BR" sz="2400"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Desvalorização</a:t>
            </a:r>
            <a:r>
              <a:rPr lang="pt-BR" sz="2400" dirty="0">
                <a:latin typeface="CAIXA Std" panose="020B0603020204030204" pitchFamily="34" charset="0"/>
              </a:rPr>
              <a:t>: O valor das cotas pode cair dependendo de fatores econômicos e do mercado imobiliário.</a:t>
            </a:r>
          </a:p>
          <a:p>
            <a:pPr marL="342900" indent="-342900" algn="ctr">
              <a:buBlip>
                <a:blip r:embed="rId2">
                  <a:extLst>
                    <a:ext uri="{96DAC541-7B7A-43D3-8B79-37D633B846F1}">
                      <asvg:svgBlip xmlns:asvg="http://schemas.microsoft.com/office/drawing/2016/SVG/main" r:embed="rId3"/>
                    </a:ext>
                  </a:extLst>
                </a:blip>
              </a:buBlip>
            </a:pPr>
            <a:endParaRPr lang="pt-BR" sz="2400" dirty="0">
              <a:latin typeface="CAIXA Std" panose="020B0603020204030204" pitchFamily="34" charset="0"/>
            </a:endParaRPr>
          </a:p>
          <a:p>
            <a:pPr algn="ctr"/>
            <a:endParaRPr lang="pt-BR" sz="2400"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Gestão ineficiente</a:t>
            </a:r>
            <a:r>
              <a:rPr lang="pt-BR" sz="2400" dirty="0">
                <a:latin typeface="CAIXA Std" panose="020B0603020204030204" pitchFamily="34" charset="0"/>
              </a:rPr>
              <a:t>: Se o gestor tomar decisões ruins, o fundo pode ter baixo desempenho.</a:t>
            </a:r>
          </a:p>
        </p:txBody>
      </p:sp>
      <p:sp>
        <p:nvSpPr>
          <p:cNvPr id="3" name="titulo_componente">
            <a:extLst>
              <a:ext uri="{FF2B5EF4-FFF2-40B4-BE49-F238E27FC236}">
                <a16:creationId xmlns:a16="http://schemas.microsoft.com/office/drawing/2014/main" id="{729864C7-F94B-A0CB-5F21-643D44DF09C8}"/>
              </a:ext>
            </a:extLst>
          </p:cNvPr>
          <p:cNvSpPr txBox="1"/>
          <p:nvPr/>
        </p:nvSpPr>
        <p:spPr>
          <a:xfrm>
            <a:off x="1231895" y="662129"/>
            <a:ext cx="7137410" cy="707886"/>
          </a:xfrm>
          <a:prstGeom prst="rect">
            <a:avLst/>
          </a:prstGeom>
          <a:noFill/>
        </p:spPr>
        <p:txBody>
          <a:bodyPr wrap="square" rtlCol="0">
            <a:spAutoFit/>
          </a:bodyPr>
          <a:lstStyle/>
          <a:p>
            <a:pPr algn="ctr"/>
            <a:r>
              <a:rPr lang="pt-BR" sz="4000" dirty="0">
                <a:latin typeface="CAIXA Std" panose="020B0603020204030204" pitchFamily="34" charset="0"/>
              </a:rPr>
              <a:t>RISCOS</a:t>
            </a:r>
          </a:p>
        </p:txBody>
      </p:sp>
      <p:sp>
        <p:nvSpPr>
          <p:cNvPr id="11" name="Espaço Reservado para Número de Slide 10">
            <a:extLst>
              <a:ext uri="{FF2B5EF4-FFF2-40B4-BE49-F238E27FC236}">
                <a16:creationId xmlns:a16="http://schemas.microsoft.com/office/drawing/2014/main" id="{13B46E11-4D87-3ADA-0280-88A6B5EA0E6F}"/>
              </a:ext>
            </a:extLst>
          </p:cNvPr>
          <p:cNvSpPr>
            <a:spLocks noGrp="1"/>
          </p:cNvSpPr>
          <p:nvPr>
            <p:ph type="sldNum" sz="quarter" idx="12"/>
          </p:nvPr>
        </p:nvSpPr>
        <p:spPr/>
        <p:txBody>
          <a:bodyPr/>
          <a:lstStyle/>
          <a:p>
            <a:fld id="{9BB46D60-96CE-4402-8D7C-2F4B1C382689}" type="slidenum">
              <a:rPr lang="pt-BR" smtClean="0"/>
              <a:t>12</a:t>
            </a:fld>
            <a:endParaRPr lang="pt-BR"/>
          </a:p>
        </p:txBody>
      </p:sp>
      <p:pic>
        <p:nvPicPr>
          <p:cNvPr id="13" name="Imagem 12">
            <a:extLst>
              <a:ext uri="{FF2B5EF4-FFF2-40B4-BE49-F238E27FC236}">
                <a16:creationId xmlns:a16="http://schemas.microsoft.com/office/drawing/2014/main" id="{431F1233-3A68-E8BC-8327-5CBA5F5DC2C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197" b="98634" l="8696" r="91304">
                        <a14:foregroundMark x1="48551" y1="8197" x2="48551" y2="8197"/>
                        <a14:foregroundMark x1="40580" y1="37705" x2="40580" y2="37705"/>
                        <a14:foregroundMark x1="38406" y1="31694" x2="37681" y2="63661"/>
                        <a14:foregroundMark x1="37681" y1="63661" x2="35507" y2="33060"/>
                        <a14:foregroundMark x1="65942" y1="32514" x2="60870" y2="73497"/>
                        <a14:foregroundMark x1="60870" y1="73497" x2="43478" y2="75410"/>
                        <a14:foregroundMark x1="43478" y1="75410" x2="57971" y2="58470"/>
                        <a14:foregroundMark x1="57971" y1="58470" x2="62319" y2="71311"/>
                        <a14:foregroundMark x1="62319" y1="71311" x2="61594" y2="72678"/>
                        <a14:foregroundMark x1="48551" y1="28415" x2="47101" y2="22131"/>
                        <a14:foregroundMark x1="47101" y1="22131" x2="51449" y2="27322"/>
                        <a14:foregroundMark x1="51449" y1="27322" x2="51449" y2="27322"/>
                        <a14:foregroundMark x1="58696" y1="21858" x2="58696" y2="20492"/>
                        <a14:foregroundMark x1="38406" y1="76230" x2="22464" y2="95355"/>
                        <a14:foregroundMark x1="22464" y1="95355" x2="61594" y2="96448"/>
                        <a14:foregroundMark x1="61594" y1="96448" x2="90580" y2="95082"/>
                        <a14:foregroundMark x1="90580" y1="95082" x2="67391" y2="77322"/>
                        <a14:foregroundMark x1="41304" y1="71038" x2="32609" y2="60656"/>
                        <a14:foregroundMark x1="32609" y1="60656" x2="31884" y2="56557"/>
                        <a14:foregroundMark x1="23913" y1="78962" x2="15942" y2="89617"/>
                        <a14:foregroundMark x1="15942" y1="89617" x2="7971" y2="94536"/>
                        <a14:foregroundMark x1="7971" y1="94536" x2="88406" y2="98634"/>
                        <a14:foregroundMark x1="88406" y1="98634" x2="91304" y2="98634"/>
                      </a14:backgroundRemoval>
                    </a14:imgEffect>
                  </a14:imgLayer>
                </a14:imgProps>
              </a:ext>
              <a:ext uri="{28A0092B-C50C-407E-A947-70E740481C1C}">
                <a14:useLocalDpi xmlns:a14="http://schemas.microsoft.com/office/drawing/2010/main" val="0"/>
              </a:ext>
            </a:extLst>
          </a:blip>
          <a:stretch>
            <a:fillRect/>
          </a:stretch>
        </p:blipFill>
        <p:spPr>
          <a:xfrm>
            <a:off x="383655" y="-46486"/>
            <a:ext cx="618578" cy="1640577"/>
          </a:xfrm>
          <a:prstGeom prst="rect">
            <a:avLst/>
          </a:prstGeom>
        </p:spPr>
      </p:pic>
      <p:grpSp>
        <p:nvGrpSpPr>
          <p:cNvPr id="17" name="Agrupar 16">
            <a:extLst>
              <a:ext uri="{FF2B5EF4-FFF2-40B4-BE49-F238E27FC236}">
                <a16:creationId xmlns:a16="http://schemas.microsoft.com/office/drawing/2014/main" id="{31AB497C-D22A-3FB5-B5FD-F97274B70B5F}"/>
              </a:ext>
            </a:extLst>
          </p:cNvPr>
          <p:cNvGrpSpPr>
            <a:grpSpLocks noChangeAspect="1"/>
          </p:cNvGrpSpPr>
          <p:nvPr/>
        </p:nvGrpSpPr>
        <p:grpSpPr>
          <a:xfrm flipV="1">
            <a:off x="1896600" y="2087119"/>
            <a:ext cx="6255179" cy="237876"/>
            <a:chOff x="0" y="7533740"/>
            <a:chExt cx="9601200" cy="339592"/>
          </a:xfrm>
        </p:grpSpPr>
        <p:pic>
          <p:nvPicPr>
            <p:cNvPr id="1026" name="Picture 2" descr="vetor de padrão sem costura de tijolo de linha 10258364 Vetor no ...">
              <a:extLst>
                <a:ext uri="{FF2B5EF4-FFF2-40B4-BE49-F238E27FC236}">
                  <a16:creationId xmlns:a16="http://schemas.microsoft.com/office/drawing/2014/main" id="{C6073648-1201-3C15-7FCC-25494807041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0"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574851E3-206A-6774-5D09-AFA4D2477C3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2587557"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vetor de padrão sem costura de tijolo de linha 10258364 Vetor no ...">
              <a:extLst>
                <a:ext uri="{FF2B5EF4-FFF2-40B4-BE49-F238E27FC236}">
                  <a16:creationId xmlns:a16="http://schemas.microsoft.com/office/drawing/2014/main" id="{D4A9F944-BACE-2BAF-E70A-980198089A0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5175114"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vetor de padrão sem costura de tijolo de linha 10258364 Vetor no ...">
              <a:extLst>
                <a:ext uri="{FF2B5EF4-FFF2-40B4-BE49-F238E27FC236}">
                  <a16:creationId xmlns:a16="http://schemas.microsoft.com/office/drawing/2014/main" id="{C520552D-4334-529F-6647-8F14287E81B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8947" b="68970"/>
            <a:stretch/>
          </p:blipFill>
          <p:spPr bwMode="auto">
            <a:xfrm>
              <a:off x="7762671" y="7533740"/>
              <a:ext cx="1838529" cy="33959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CaixaDeTexto 4">
            <a:extLst>
              <a:ext uri="{FF2B5EF4-FFF2-40B4-BE49-F238E27FC236}">
                <a16:creationId xmlns:a16="http://schemas.microsoft.com/office/drawing/2014/main" id="{772D8355-C386-3CE9-B71C-D8233AC20CED}"/>
              </a:ext>
            </a:extLst>
          </p:cNvPr>
          <p:cNvSpPr txBox="1"/>
          <p:nvPr/>
        </p:nvSpPr>
        <p:spPr>
          <a:xfrm>
            <a:off x="2241884" y="2918078"/>
            <a:ext cx="5117432" cy="584775"/>
          </a:xfrm>
          <a:prstGeom prst="rect">
            <a:avLst/>
          </a:prstGeom>
          <a:noFill/>
        </p:spPr>
        <p:txBody>
          <a:bodyPr wrap="square">
            <a:spAutoFit/>
          </a:bodyPr>
          <a:lstStyle/>
          <a:p>
            <a:pPr algn="ctr"/>
            <a:r>
              <a:rPr lang="pt-BR" sz="3200" dirty="0">
                <a:latin typeface="CAIXA Std" panose="020B0603020204030204" pitchFamily="34" charset="0"/>
              </a:rPr>
              <a:t>Cuidados</a:t>
            </a:r>
            <a:endParaRPr lang="pt-BR" sz="3200" dirty="0"/>
          </a:p>
        </p:txBody>
      </p:sp>
    </p:spTree>
    <p:extLst>
      <p:ext uri="{BB962C8B-B14F-4D97-AF65-F5344CB8AC3E}">
        <p14:creationId xmlns:p14="http://schemas.microsoft.com/office/powerpoint/2010/main" val="3658208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Agrupar 15">
            <a:extLst>
              <a:ext uri="{FF2B5EF4-FFF2-40B4-BE49-F238E27FC236}">
                <a16:creationId xmlns:a16="http://schemas.microsoft.com/office/drawing/2014/main" id="{F7B4253C-B04C-BD73-4149-A99A2AF18224}"/>
              </a:ext>
            </a:extLst>
          </p:cNvPr>
          <p:cNvGrpSpPr/>
          <p:nvPr/>
        </p:nvGrpSpPr>
        <p:grpSpPr>
          <a:xfrm>
            <a:off x="-1" y="-107316"/>
            <a:ext cx="9601201" cy="12908916"/>
            <a:chOff x="-1" y="-107317"/>
            <a:chExt cx="9601201" cy="12908916"/>
          </a:xfrm>
          <a:effectLst>
            <a:reflection endPos="65000" dist="50800" dir="5400000" sy="-100000" algn="bl" rotWithShape="0"/>
          </a:effectLst>
        </p:grpSpPr>
        <p:pic>
          <p:nvPicPr>
            <p:cNvPr id="15" name="Picture 2" descr="vetor de padrão sem costura de tijolo de linha 10258364 Vetor no ...">
              <a:extLst>
                <a:ext uri="{FF2B5EF4-FFF2-40B4-BE49-F238E27FC236}">
                  <a16:creationId xmlns:a16="http://schemas.microsoft.com/office/drawing/2014/main" id="{087A6C8E-2B3E-FAB3-4BDC-90A3E7EBE82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3280" b="-2795"/>
            <a:stretch/>
          </p:blipFill>
          <p:spPr bwMode="auto">
            <a:xfrm flipV="1">
              <a:off x="-1" y="8456681"/>
              <a:ext cx="9601200" cy="43449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4B2D5046-7F60-31A2-F5AF-F0BE85FAD05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1" y="4179237"/>
              <a:ext cx="9601200" cy="44880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etor de padrão sem costura de tijolo de linha 10258364 Vetor no ...">
              <a:extLst>
                <a:ext uri="{FF2B5EF4-FFF2-40B4-BE49-F238E27FC236}">
                  <a16:creationId xmlns:a16="http://schemas.microsoft.com/office/drawing/2014/main" id="{86C8CDCF-806F-5D5B-B086-FD02244629C9}"/>
                </a:ext>
              </a:extLst>
            </p:cNvPr>
            <p:cNvPicPr>
              <a:picLocks noChangeAspect="1" noChangeArrowheads="1"/>
            </p:cNvPicPr>
            <p:nvPr/>
          </p:nvPicPr>
          <p:blipFill rotWithShape="1">
            <a:blip r:embed="rId3">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0" y="-107317"/>
              <a:ext cx="9601200" cy="448808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tulo_componente">
            <a:extLst>
              <a:ext uri="{FF2B5EF4-FFF2-40B4-BE49-F238E27FC236}">
                <a16:creationId xmlns:a16="http://schemas.microsoft.com/office/drawing/2014/main" id="{93533FB0-D3C0-9791-4F72-0D1731465A20}"/>
              </a:ext>
            </a:extLst>
          </p:cNvPr>
          <p:cNvSpPr txBox="1"/>
          <p:nvPr/>
        </p:nvSpPr>
        <p:spPr>
          <a:xfrm>
            <a:off x="892276" y="5924570"/>
            <a:ext cx="7816645" cy="1446550"/>
          </a:xfrm>
          <a:prstGeom prst="rect">
            <a:avLst/>
          </a:prstGeom>
          <a:solidFill>
            <a:srgbClr val="E5E5E5"/>
          </a:solidFill>
          <a:ln w="57150">
            <a:solidFill>
              <a:schemeClr val="tx1"/>
            </a:solidFill>
          </a:ln>
        </p:spPr>
        <p:txBody>
          <a:bodyPr wrap="square" rtlCol="0">
            <a:spAutoFit/>
          </a:bodyPr>
          <a:lstStyle/>
          <a:p>
            <a:pPr algn="ctr"/>
            <a:r>
              <a:rPr lang="pt-BR" sz="8800" dirty="0">
                <a:solidFill>
                  <a:schemeClr val="accent2"/>
                </a:solidFill>
                <a:effectLst>
                  <a:outerShdw blurRad="38100" dist="38100" dir="2700000" algn="tl">
                    <a:srgbClr val="000000">
                      <a:alpha val="43137"/>
                    </a:srgbClr>
                  </a:outerShdw>
                </a:effectLst>
                <a:latin typeface="Impact" panose="020B0806030902050204" pitchFamily="34" charset="0"/>
              </a:rPr>
              <a:t>Indicações</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13</a:t>
            </a:fld>
            <a:endParaRPr lang="pt-BR"/>
          </a:p>
        </p:txBody>
      </p:sp>
      <p:sp>
        <p:nvSpPr>
          <p:cNvPr id="17" name="titulo_componente">
            <a:extLst>
              <a:ext uri="{FF2B5EF4-FFF2-40B4-BE49-F238E27FC236}">
                <a16:creationId xmlns:a16="http://schemas.microsoft.com/office/drawing/2014/main" id="{8AFCA315-001B-15EB-E27D-D4EAC142A8ED}"/>
              </a:ext>
            </a:extLst>
          </p:cNvPr>
          <p:cNvSpPr txBox="1"/>
          <p:nvPr/>
        </p:nvSpPr>
        <p:spPr>
          <a:xfrm>
            <a:off x="3292811" y="2035933"/>
            <a:ext cx="3015574" cy="2308324"/>
          </a:xfrm>
          <a:prstGeom prst="rect">
            <a:avLst/>
          </a:prstGeom>
          <a:solidFill>
            <a:srgbClr val="E5E5E5"/>
          </a:solidFill>
          <a:ln w="57150">
            <a:solidFill>
              <a:schemeClr val="tx1"/>
            </a:solidFill>
          </a:ln>
        </p:spPr>
        <p:txBody>
          <a:bodyPr wrap="square" rtlCol="0">
            <a:spAutoFit/>
          </a:bodyPr>
          <a:lstStyle/>
          <a:p>
            <a:pPr algn="ctr"/>
            <a:r>
              <a:rPr lang="pt-BR" sz="14400" dirty="0">
                <a:solidFill>
                  <a:srgbClr val="002060"/>
                </a:solidFill>
                <a:effectLst>
                  <a:outerShdw blurRad="38100" dist="38100" dir="2700000" algn="tl">
                    <a:srgbClr val="000000">
                      <a:alpha val="43137"/>
                    </a:srgbClr>
                  </a:outerShdw>
                </a:effectLst>
                <a:latin typeface="Impact" panose="020B0806030902050204" pitchFamily="34" charset="0"/>
              </a:rPr>
              <a:t>7</a:t>
            </a:r>
          </a:p>
        </p:txBody>
      </p:sp>
    </p:spTree>
    <p:extLst>
      <p:ext uri="{BB962C8B-B14F-4D97-AF65-F5344CB8AC3E}">
        <p14:creationId xmlns:p14="http://schemas.microsoft.com/office/powerpoint/2010/main" val="140000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88200-02C7-688C-466D-8BF02DDA6EF1}"/>
            </a:ext>
          </a:extLst>
        </p:cNvPr>
        <p:cNvGrpSpPr/>
        <p:nvPr/>
      </p:nvGrpSpPr>
      <p:grpSpPr>
        <a:xfrm>
          <a:off x="0" y="0"/>
          <a:ext cx="0" cy="0"/>
          <a:chOff x="0" y="0"/>
          <a:chExt cx="0" cy="0"/>
        </a:xfrm>
      </p:grpSpPr>
      <p:sp>
        <p:nvSpPr>
          <p:cNvPr id="2" name="texto_componente">
            <a:extLst>
              <a:ext uri="{FF2B5EF4-FFF2-40B4-BE49-F238E27FC236}">
                <a16:creationId xmlns:a16="http://schemas.microsoft.com/office/drawing/2014/main" id="{D4FC3CAB-7612-672D-6B17-059CC075DADC}"/>
              </a:ext>
            </a:extLst>
          </p:cNvPr>
          <p:cNvSpPr txBox="1"/>
          <p:nvPr/>
        </p:nvSpPr>
        <p:spPr>
          <a:xfrm>
            <a:off x="892277" y="5502850"/>
            <a:ext cx="7816645" cy="2677656"/>
          </a:xfrm>
          <a:prstGeom prst="rect">
            <a:avLst/>
          </a:prstGeom>
          <a:noFill/>
        </p:spPr>
        <p:txBody>
          <a:bodyPr wrap="square" rtlCol="0">
            <a:spAutoFit/>
          </a:bodyPr>
          <a:lstStyle/>
          <a:p>
            <a:pPr algn="ctr"/>
            <a:endParaRPr lang="pt-BR" sz="2400" dirty="0">
              <a:latin typeface="CAIXA Std" panose="020B0603020204030204" pitchFamily="34" charset="0"/>
            </a:endParaRPr>
          </a:p>
          <a:p>
            <a:pPr algn="ctr"/>
            <a:r>
              <a:rPr lang="pt-BR" sz="2400" dirty="0">
                <a:latin typeface="CAIXA Std" panose="020B0603020204030204" pitchFamily="34" charset="0"/>
              </a:rPr>
              <a:t>Os FIIs são indicados para quem busca diversificação, renda passiva e exposição ao mercado imobiliário sem precisar lidar diretamente com a compra e manutenção de imóveis. É importante estudar os fundos antes de investir, analisando sua composição, gestão e histórico de rendimentos..</a:t>
            </a:r>
          </a:p>
        </p:txBody>
      </p:sp>
      <p:sp>
        <p:nvSpPr>
          <p:cNvPr id="3" name="titulo_componente">
            <a:extLst>
              <a:ext uri="{FF2B5EF4-FFF2-40B4-BE49-F238E27FC236}">
                <a16:creationId xmlns:a16="http://schemas.microsoft.com/office/drawing/2014/main" id="{729864C7-F94B-A0CB-5F21-643D44DF09C8}"/>
              </a:ext>
            </a:extLst>
          </p:cNvPr>
          <p:cNvSpPr txBox="1"/>
          <p:nvPr/>
        </p:nvSpPr>
        <p:spPr>
          <a:xfrm>
            <a:off x="1231895" y="662129"/>
            <a:ext cx="7137410" cy="707886"/>
          </a:xfrm>
          <a:prstGeom prst="rect">
            <a:avLst/>
          </a:prstGeom>
          <a:noFill/>
        </p:spPr>
        <p:txBody>
          <a:bodyPr wrap="square" rtlCol="0">
            <a:spAutoFit/>
          </a:bodyPr>
          <a:lstStyle/>
          <a:p>
            <a:pPr algn="ctr"/>
            <a:r>
              <a:rPr lang="pt-BR" sz="4000" dirty="0">
                <a:latin typeface="CAIXA Std" panose="020B0603020204030204" pitchFamily="34" charset="0"/>
              </a:rPr>
              <a:t>INDICAÇÕES</a:t>
            </a:r>
          </a:p>
        </p:txBody>
      </p:sp>
      <p:sp>
        <p:nvSpPr>
          <p:cNvPr id="11" name="Espaço Reservado para Número de Slide 10">
            <a:extLst>
              <a:ext uri="{FF2B5EF4-FFF2-40B4-BE49-F238E27FC236}">
                <a16:creationId xmlns:a16="http://schemas.microsoft.com/office/drawing/2014/main" id="{13B46E11-4D87-3ADA-0280-88A6B5EA0E6F}"/>
              </a:ext>
            </a:extLst>
          </p:cNvPr>
          <p:cNvSpPr>
            <a:spLocks noGrp="1"/>
          </p:cNvSpPr>
          <p:nvPr>
            <p:ph type="sldNum" sz="quarter" idx="12"/>
          </p:nvPr>
        </p:nvSpPr>
        <p:spPr/>
        <p:txBody>
          <a:bodyPr/>
          <a:lstStyle/>
          <a:p>
            <a:fld id="{9BB46D60-96CE-4402-8D7C-2F4B1C382689}" type="slidenum">
              <a:rPr lang="pt-BR" smtClean="0"/>
              <a:t>14</a:t>
            </a:fld>
            <a:endParaRPr lang="pt-BR"/>
          </a:p>
        </p:txBody>
      </p:sp>
      <p:pic>
        <p:nvPicPr>
          <p:cNvPr id="13" name="Imagem 12">
            <a:extLst>
              <a:ext uri="{FF2B5EF4-FFF2-40B4-BE49-F238E27FC236}">
                <a16:creationId xmlns:a16="http://schemas.microsoft.com/office/drawing/2014/main" id="{431F1233-3A68-E8BC-8327-5CBA5F5DC2C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197" b="98634" l="8696" r="91304">
                        <a14:foregroundMark x1="48551" y1="8197" x2="48551" y2="8197"/>
                        <a14:foregroundMark x1="40580" y1="37705" x2="40580" y2="37705"/>
                        <a14:foregroundMark x1="38406" y1="31694" x2="37681" y2="63661"/>
                        <a14:foregroundMark x1="37681" y1="63661" x2="35507" y2="33060"/>
                        <a14:foregroundMark x1="65942" y1="32514" x2="60870" y2="73497"/>
                        <a14:foregroundMark x1="60870" y1="73497" x2="43478" y2="75410"/>
                        <a14:foregroundMark x1="43478" y1="75410" x2="57971" y2="58470"/>
                        <a14:foregroundMark x1="57971" y1="58470" x2="62319" y2="71311"/>
                        <a14:foregroundMark x1="62319" y1="71311" x2="61594" y2="72678"/>
                        <a14:foregroundMark x1="48551" y1="28415" x2="47101" y2="22131"/>
                        <a14:foregroundMark x1="47101" y1="22131" x2="51449" y2="27322"/>
                        <a14:foregroundMark x1="51449" y1="27322" x2="51449" y2="27322"/>
                        <a14:foregroundMark x1="58696" y1="21858" x2="58696" y2="20492"/>
                        <a14:foregroundMark x1="38406" y1="76230" x2="22464" y2="95355"/>
                        <a14:foregroundMark x1="22464" y1="95355" x2="61594" y2="96448"/>
                        <a14:foregroundMark x1="61594" y1="96448" x2="90580" y2="95082"/>
                        <a14:foregroundMark x1="90580" y1="95082" x2="67391" y2="77322"/>
                        <a14:foregroundMark x1="41304" y1="71038" x2="32609" y2="60656"/>
                        <a14:foregroundMark x1="32609" y1="60656" x2="31884" y2="56557"/>
                        <a14:foregroundMark x1="23913" y1="78962" x2="15942" y2="89617"/>
                        <a14:foregroundMark x1="15942" y1="89617" x2="7971" y2="94536"/>
                        <a14:foregroundMark x1="7971" y1="94536" x2="88406" y2="98634"/>
                        <a14:foregroundMark x1="88406" y1="98634" x2="91304" y2="98634"/>
                      </a14:backgroundRemoval>
                    </a14:imgEffect>
                  </a14:imgLayer>
                </a14:imgProps>
              </a:ext>
              <a:ext uri="{28A0092B-C50C-407E-A947-70E740481C1C}">
                <a14:useLocalDpi xmlns:a14="http://schemas.microsoft.com/office/drawing/2010/main" val="0"/>
              </a:ext>
            </a:extLst>
          </a:blip>
          <a:stretch>
            <a:fillRect/>
          </a:stretch>
        </p:blipFill>
        <p:spPr>
          <a:xfrm>
            <a:off x="383655" y="-46486"/>
            <a:ext cx="618578" cy="1640577"/>
          </a:xfrm>
          <a:prstGeom prst="rect">
            <a:avLst/>
          </a:prstGeom>
        </p:spPr>
      </p:pic>
      <p:grpSp>
        <p:nvGrpSpPr>
          <p:cNvPr id="17" name="Agrupar 16">
            <a:extLst>
              <a:ext uri="{FF2B5EF4-FFF2-40B4-BE49-F238E27FC236}">
                <a16:creationId xmlns:a16="http://schemas.microsoft.com/office/drawing/2014/main" id="{31AB497C-D22A-3FB5-B5FD-F97274B70B5F}"/>
              </a:ext>
            </a:extLst>
          </p:cNvPr>
          <p:cNvGrpSpPr>
            <a:grpSpLocks noChangeAspect="1"/>
          </p:cNvGrpSpPr>
          <p:nvPr/>
        </p:nvGrpSpPr>
        <p:grpSpPr>
          <a:xfrm flipV="1">
            <a:off x="1896600" y="2087119"/>
            <a:ext cx="6255179" cy="237876"/>
            <a:chOff x="0" y="7533740"/>
            <a:chExt cx="9601200" cy="339592"/>
          </a:xfrm>
        </p:grpSpPr>
        <p:pic>
          <p:nvPicPr>
            <p:cNvPr id="1026" name="Picture 2" descr="vetor de padrão sem costura de tijolo de linha 10258364 Vetor no ...">
              <a:extLst>
                <a:ext uri="{FF2B5EF4-FFF2-40B4-BE49-F238E27FC236}">
                  <a16:creationId xmlns:a16="http://schemas.microsoft.com/office/drawing/2014/main" id="{C6073648-1201-3C15-7FCC-2549480704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8970"/>
            <a:stretch/>
          </p:blipFill>
          <p:spPr bwMode="auto">
            <a:xfrm>
              <a:off x="0"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574851E3-206A-6774-5D09-AFA4D2477C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8970"/>
            <a:stretch/>
          </p:blipFill>
          <p:spPr bwMode="auto">
            <a:xfrm>
              <a:off x="2587557"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vetor de padrão sem costura de tijolo de linha 10258364 Vetor no ...">
              <a:extLst>
                <a:ext uri="{FF2B5EF4-FFF2-40B4-BE49-F238E27FC236}">
                  <a16:creationId xmlns:a16="http://schemas.microsoft.com/office/drawing/2014/main" id="{D4A9F944-BACE-2BAF-E70A-980198089A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8970"/>
            <a:stretch/>
          </p:blipFill>
          <p:spPr bwMode="auto">
            <a:xfrm>
              <a:off x="5175114"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vetor de padrão sem costura de tijolo de linha 10258364 Vetor no ...">
              <a:extLst>
                <a:ext uri="{FF2B5EF4-FFF2-40B4-BE49-F238E27FC236}">
                  <a16:creationId xmlns:a16="http://schemas.microsoft.com/office/drawing/2014/main" id="{C520552D-4334-529F-6647-8F14287E81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8947" b="68970"/>
            <a:stretch/>
          </p:blipFill>
          <p:spPr bwMode="auto">
            <a:xfrm>
              <a:off x="7762671" y="7533740"/>
              <a:ext cx="1838529" cy="33959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CaixaDeTexto 4">
            <a:extLst>
              <a:ext uri="{FF2B5EF4-FFF2-40B4-BE49-F238E27FC236}">
                <a16:creationId xmlns:a16="http://schemas.microsoft.com/office/drawing/2014/main" id="{772D8355-C386-3CE9-B71C-D8233AC20CED}"/>
              </a:ext>
            </a:extLst>
          </p:cNvPr>
          <p:cNvSpPr txBox="1"/>
          <p:nvPr/>
        </p:nvSpPr>
        <p:spPr>
          <a:xfrm>
            <a:off x="2241884" y="2918078"/>
            <a:ext cx="5117432" cy="584775"/>
          </a:xfrm>
          <a:prstGeom prst="rect">
            <a:avLst/>
          </a:prstGeom>
          <a:noFill/>
        </p:spPr>
        <p:txBody>
          <a:bodyPr wrap="square">
            <a:spAutoFit/>
          </a:bodyPr>
          <a:lstStyle/>
          <a:p>
            <a:pPr algn="ctr"/>
            <a:r>
              <a:rPr lang="pt-BR" sz="3200" dirty="0">
                <a:latin typeface="CAIXA Std" panose="020B0603020204030204" pitchFamily="34" charset="0"/>
              </a:rPr>
              <a:t>Público Alvo</a:t>
            </a:r>
            <a:endParaRPr lang="pt-BR" sz="3200" dirty="0"/>
          </a:p>
        </p:txBody>
      </p:sp>
    </p:spTree>
    <p:extLst>
      <p:ext uri="{BB962C8B-B14F-4D97-AF65-F5344CB8AC3E}">
        <p14:creationId xmlns:p14="http://schemas.microsoft.com/office/powerpoint/2010/main" val="401282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Agrupar 15">
            <a:extLst>
              <a:ext uri="{FF2B5EF4-FFF2-40B4-BE49-F238E27FC236}">
                <a16:creationId xmlns:a16="http://schemas.microsoft.com/office/drawing/2014/main" id="{F7B4253C-B04C-BD73-4149-A99A2AF18224}"/>
              </a:ext>
            </a:extLst>
          </p:cNvPr>
          <p:cNvGrpSpPr/>
          <p:nvPr/>
        </p:nvGrpSpPr>
        <p:grpSpPr>
          <a:xfrm>
            <a:off x="-1" y="-107316"/>
            <a:ext cx="9601201" cy="12908916"/>
            <a:chOff x="-1" y="-107317"/>
            <a:chExt cx="9601201" cy="12908916"/>
          </a:xfrm>
          <a:effectLst>
            <a:reflection endPos="65000" dist="50800" dir="5400000" sy="-100000" algn="bl" rotWithShape="0"/>
          </a:effectLst>
        </p:grpSpPr>
        <p:pic>
          <p:nvPicPr>
            <p:cNvPr id="15" name="Picture 2" descr="vetor de padrão sem costura de tijolo de linha 10258364 Vetor no ...">
              <a:extLst>
                <a:ext uri="{FF2B5EF4-FFF2-40B4-BE49-F238E27FC236}">
                  <a16:creationId xmlns:a16="http://schemas.microsoft.com/office/drawing/2014/main" id="{087A6C8E-2B3E-FAB3-4BDC-90A3E7EBE82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3280" b="-2795"/>
            <a:stretch/>
          </p:blipFill>
          <p:spPr bwMode="auto">
            <a:xfrm flipV="1">
              <a:off x="-1" y="8456681"/>
              <a:ext cx="9601200" cy="43449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4B2D5046-7F60-31A2-F5AF-F0BE85FAD05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1" y="4179237"/>
              <a:ext cx="9601200" cy="44880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etor de padrão sem costura de tijolo de linha 10258364 Vetor no ...">
              <a:extLst>
                <a:ext uri="{FF2B5EF4-FFF2-40B4-BE49-F238E27FC236}">
                  <a16:creationId xmlns:a16="http://schemas.microsoft.com/office/drawing/2014/main" id="{86C8CDCF-806F-5D5B-B086-FD02244629C9}"/>
                </a:ext>
              </a:extLst>
            </p:cNvPr>
            <p:cNvPicPr>
              <a:picLocks noChangeAspect="1" noChangeArrowheads="1"/>
            </p:cNvPicPr>
            <p:nvPr/>
          </p:nvPicPr>
          <p:blipFill rotWithShape="1">
            <a:blip r:embed="rId3">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0" y="-107317"/>
              <a:ext cx="9601200" cy="4488087"/>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15</a:t>
            </a:fld>
            <a:endParaRPr lang="pt-BR"/>
          </a:p>
        </p:txBody>
      </p:sp>
    </p:spTree>
    <p:extLst>
      <p:ext uri="{BB962C8B-B14F-4D97-AF65-F5344CB8AC3E}">
        <p14:creationId xmlns:p14="http://schemas.microsoft.com/office/powerpoint/2010/main" val="342679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92277" y="4400492"/>
            <a:ext cx="7816645" cy="2677656"/>
          </a:xfrm>
          <a:prstGeom prst="rect">
            <a:avLst/>
          </a:prstGeom>
          <a:noFill/>
        </p:spPr>
        <p:txBody>
          <a:bodyPr wrap="square" rtlCol="0">
            <a:spAutoFit/>
          </a:bodyPr>
          <a:lstStyle/>
          <a:p>
            <a:pPr algn="ctr"/>
            <a:r>
              <a:rPr lang="pt-BR" sz="2400" dirty="0">
                <a:latin typeface="CAIXA Std" panose="020B0603020204030204" pitchFamily="34" charset="0"/>
              </a:rPr>
              <a:t>Fundos de Investimento Imobiliários (FIIs) são uma alternativa acessível e prática para quem deseja investir no mercado imobiliário sem precisar comprar imóveis físicos. Eles funcionam como uma espécie de "condomínio de investidores" que reúne recursos para aplicar em empreendimentos imobiliários ou em ativos financeiros relacionados ao setor.</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31895" y="662129"/>
            <a:ext cx="7137410" cy="707886"/>
          </a:xfrm>
          <a:prstGeom prst="rect">
            <a:avLst/>
          </a:prstGeom>
          <a:noFill/>
        </p:spPr>
        <p:txBody>
          <a:bodyPr wrap="square" rtlCol="0">
            <a:spAutoFit/>
          </a:bodyPr>
          <a:lstStyle/>
          <a:p>
            <a:pPr algn="ctr"/>
            <a:r>
              <a:rPr lang="pt-BR" sz="4000" dirty="0">
                <a:latin typeface="CAIXA Std" panose="020B0603020204030204" pitchFamily="34" charset="0"/>
              </a:rPr>
              <a:t>DEFINIÇÃO</a:t>
            </a:r>
          </a:p>
        </p:txBody>
      </p:sp>
      <p:sp>
        <p:nvSpPr>
          <p:cNvPr id="4" name="subtitulo_componente">
            <a:extLst>
              <a:ext uri="{FF2B5EF4-FFF2-40B4-BE49-F238E27FC236}">
                <a16:creationId xmlns:a16="http://schemas.microsoft.com/office/drawing/2014/main" id="{25CCF5E4-57B1-4237-190B-AC69C1A6536B}"/>
              </a:ext>
            </a:extLst>
          </p:cNvPr>
          <p:cNvSpPr txBox="1"/>
          <p:nvPr/>
        </p:nvSpPr>
        <p:spPr>
          <a:xfrm>
            <a:off x="892278" y="2822434"/>
            <a:ext cx="7816645" cy="584775"/>
          </a:xfrm>
          <a:prstGeom prst="rect">
            <a:avLst/>
          </a:prstGeom>
          <a:noFill/>
        </p:spPr>
        <p:txBody>
          <a:bodyPr wrap="square" rtlCol="0">
            <a:spAutoFit/>
          </a:bodyPr>
          <a:lstStyle/>
          <a:p>
            <a:pPr algn="ctr"/>
            <a:r>
              <a:rPr lang="pt-BR" sz="3200" dirty="0">
                <a:latin typeface="CAIXA Std" panose="020B0603020204030204" pitchFamily="34" charset="0"/>
              </a:rPr>
              <a:t>Conceitos Básicos</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a:p>
        </p:txBody>
      </p:sp>
      <p:pic>
        <p:nvPicPr>
          <p:cNvPr id="13" name="Imagem 12">
            <a:extLst>
              <a:ext uri="{FF2B5EF4-FFF2-40B4-BE49-F238E27FC236}">
                <a16:creationId xmlns:a16="http://schemas.microsoft.com/office/drawing/2014/main" id="{7CBB554D-7C09-2B55-B7BD-6CFC346FA16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197" b="98634" l="8696" r="91304">
                        <a14:foregroundMark x1="48551" y1="8197" x2="48551" y2="8197"/>
                        <a14:foregroundMark x1="40580" y1="37705" x2="40580" y2="37705"/>
                        <a14:foregroundMark x1="38406" y1="31694" x2="37681" y2="63661"/>
                        <a14:foregroundMark x1="37681" y1="63661" x2="35507" y2="33060"/>
                        <a14:foregroundMark x1="65942" y1="32514" x2="60870" y2="73497"/>
                        <a14:foregroundMark x1="60870" y1="73497" x2="43478" y2="75410"/>
                        <a14:foregroundMark x1="43478" y1="75410" x2="57971" y2="58470"/>
                        <a14:foregroundMark x1="57971" y1="58470" x2="62319" y2="71311"/>
                        <a14:foregroundMark x1="62319" y1="71311" x2="61594" y2="72678"/>
                        <a14:foregroundMark x1="48551" y1="28415" x2="47101" y2="22131"/>
                        <a14:foregroundMark x1="47101" y1="22131" x2="51449" y2="27322"/>
                        <a14:foregroundMark x1="51449" y1="27322" x2="51449" y2="27322"/>
                        <a14:foregroundMark x1="58696" y1="21858" x2="58696" y2="20492"/>
                        <a14:foregroundMark x1="38406" y1="76230" x2="22464" y2="95355"/>
                        <a14:foregroundMark x1="22464" y1="95355" x2="61594" y2="96448"/>
                        <a14:foregroundMark x1="61594" y1="96448" x2="90580" y2="95082"/>
                        <a14:foregroundMark x1="90580" y1="95082" x2="67391" y2="77322"/>
                        <a14:foregroundMark x1="41304" y1="71038" x2="32609" y2="60656"/>
                        <a14:foregroundMark x1="32609" y1="60656" x2="31884" y2="56557"/>
                        <a14:foregroundMark x1="23913" y1="78962" x2="15942" y2="89617"/>
                        <a14:foregroundMark x1="15942" y1="89617" x2="7971" y2="94536"/>
                        <a14:foregroundMark x1="7971" y1="94536" x2="88406" y2="98634"/>
                        <a14:foregroundMark x1="88406" y1="98634" x2="91304" y2="98634"/>
                      </a14:backgroundRemoval>
                    </a14:imgEffect>
                  </a14:imgLayer>
                </a14:imgProps>
              </a:ext>
              <a:ext uri="{28A0092B-C50C-407E-A947-70E740481C1C}">
                <a14:useLocalDpi xmlns:a14="http://schemas.microsoft.com/office/drawing/2010/main" val="0"/>
              </a:ext>
            </a:extLst>
          </a:blip>
          <a:stretch>
            <a:fillRect/>
          </a:stretch>
        </p:blipFill>
        <p:spPr>
          <a:xfrm>
            <a:off x="383655" y="-46486"/>
            <a:ext cx="618578" cy="1640577"/>
          </a:xfrm>
          <a:prstGeom prst="rect">
            <a:avLst/>
          </a:prstGeom>
        </p:spPr>
      </p:pic>
      <p:grpSp>
        <p:nvGrpSpPr>
          <p:cNvPr id="17" name="Agrupar 16">
            <a:extLst>
              <a:ext uri="{FF2B5EF4-FFF2-40B4-BE49-F238E27FC236}">
                <a16:creationId xmlns:a16="http://schemas.microsoft.com/office/drawing/2014/main" id="{13FD2E74-A39E-765F-F228-BFA4B0BAEC82}"/>
              </a:ext>
            </a:extLst>
          </p:cNvPr>
          <p:cNvGrpSpPr>
            <a:grpSpLocks noChangeAspect="1"/>
          </p:cNvGrpSpPr>
          <p:nvPr/>
        </p:nvGrpSpPr>
        <p:grpSpPr>
          <a:xfrm flipV="1">
            <a:off x="1896600" y="2087119"/>
            <a:ext cx="6255179" cy="237876"/>
            <a:chOff x="0" y="7533740"/>
            <a:chExt cx="9601200" cy="339592"/>
          </a:xfrm>
        </p:grpSpPr>
        <p:pic>
          <p:nvPicPr>
            <p:cNvPr id="1026" name="Picture 2" descr="vetor de padrão sem costura de tijolo de linha 10258364 Vetor no ...">
              <a:extLst>
                <a:ext uri="{FF2B5EF4-FFF2-40B4-BE49-F238E27FC236}">
                  <a16:creationId xmlns:a16="http://schemas.microsoft.com/office/drawing/2014/main" id="{4823DB93-0856-6B44-90FE-A39FF28359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8970"/>
            <a:stretch/>
          </p:blipFill>
          <p:spPr bwMode="auto">
            <a:xfrm>
              <a:off x="0"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987C7A7B-6873-107C-2E2A-B67FC1407A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8970"/>
            <a:stretch/>
          </p:blipFill>
          <p:spPr bwMode="auto">
            <a:xfrm>
              <a:off x="2587557"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vetor de padrão sem costura de tijolo de linha 10258364 Vetor no ...">
              <a:extLst>
                <a:ext uri="{FF2B5EF4-FFF2-40B4-BE49-F238E27FC236}">
                  <a16:creationId xmlns:a16="http://schemas.microsoft.com/office/drawing/2014/main" id="{FBFC6B16-33EF-7ED6-3667-5124ECD9FA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8970"/>
            <a:stretch/>
          </p:blipFill>
          <p:spPr bwMode="auto">
            <a:xfrm>
              <a:off x="5175114"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vetor de padrão sem costura de tijolo de linha 10258364 Vetor no ...">
              <a:extLst>
                <a:ext uri="{FF2B5EF4-FFF2-40B4-BE49-F238E27FC236}">
                  <a16:creationId xmlns:a16="http://schemas.microsoft.com/office/drawing/2014/main" id="{B2456D38-005A-A2CA-3512-E37B999F8E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8947" b="68970"/>
            <a:stretch/>
          </p:blipFill>
          <p:spPr bwMode="auto">
            <a:xfrm>
              <a:off x="7762671" y="7533740"/>
              <a:ext cx="1838529" cy="339592"/>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Imagem 18">
            <a:extLst>
              <a:ext uri="{FF2B5EF4-FFF2-40B4-BE49-F238E27FC236}">
                <a16:creationId xmlns:a16="http://schemas.microsoft.com/office/drawing/2014/main" id="{4356AC12-5B71-9CF9-0795-16DE7B2134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3660" y="7894524"/>
            <a:ext cx="5613881" cy="3154288"/>
          </a:xfrm>
          <a:prstGeom prst="rect">
            <a:avLst/>
          </a:prstGeom>
          <a:effectLst>
            <a:softEdge rad="63500"/>
          </a:effectLst>
        </p:spPr>
      </p:pic>
    </p:spTree>
    <p:extLst>
      <p:ext uri="{BB962C8B-B14F-4D97-AF65-F5344CB8AC3E}">
        <p14:creationId xmlns:p14="http://schemas.microsoft.com/office/powerpoint/2010/main" val="300400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Agrupar 15">
            <a:extLst>
              <a:ext uri="{FF2B5EF4-FFF2-40B4-BE49-F238E27FC236}">
                <a16:creationId xmlns:a16="http://schemas.microsoft.com/office/drawing/2014/main" id="{F7B4253C-B04C-BD73-4149-A99A2AF18224}"/>
              </a:ext>
            </a:extLst>
          </p:cNvPr>
          <p:cNvGrpSpPr/>
          <p:nvPr/>
        </p:nvGrpSpPr>
        <p:grpSpPr>
          <a:xfrm>
            <a:off x="-1" y="-107316"/>
            <a:ext cx="9601201" cy="12908916"/>
            <a:chOff x="-1" y="-107317"/>
            <a:chExt cx="9601201" cy="12908916"/>
          </a:xfrm>
          <a:effectLst>
            <a:reflection endPos="65000" dist="50800" dir="5400000" sy="-100000" algn="bl" rotWithShape="0"/>
          </a:effectLst>
        </p:grpSpPr>
        <p:pic>
          <p:nvPicPr>
            <p:cNvPr id="15" name="Picture 2" descr="vetor de padrão sem costura de tijolo de linha 10258364 Vetor no ...">
              <a:extLst>
                <a:ext uri="{FF2B5EF4-FFF2-40B4-BE49-F238E27FC236}">
                  <a16:creationId xmlns:a16="http://schemas.microsoft.com/office/drawing/2014/main" id="{087A6C8E-2B3E-FAB3-4BDC-90A3E7EBE82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3280" b="-2795"/>
            <a:stretch/>
          </p:blipFill>
          <p:spPr bwMode="auto">
            <a:xfrm flipV="1">
              <a:off x="-1" y="8456681"/>
              <a:ext cx="9601200" cy="43449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4B2D5046-7F60-31A2-F5AF-F0BE85FAD05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1" y="4179237"/>
              <a:ext cx="9601200" cy="44880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etor de padrão sem costura de tijolo de linha 10258364 Vetor no ...">
              <a:extLst>
                <a:ext uri="{FF2B5EF4-FFF2-40B4-BE49-F238E27FC236}">
                  <a16:creationId xmlns:a16="http://schemas.microsoft.com/office/drawing/2014/main" id="{86C8CDCF-806F-5D5B-B086-FD02244629C9}"/>
                </a:ext>
              </a:extLst>
            </p:cNvPr>
            <p:cNvPicPr>
              <a:picLocks noChangeAspect="1" noChangeArrowheads="1"/>
            </p:cNvPicPr>
            <p:nvPr/>
          </p:nvPicPr>
          <p:blipFill rotWithShape="1">
            <a:blip r:embed="rId3">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0" y="-107317"/>
              <a:ext cx="9601200" cy="448808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tulo_componente">
            <a:extLst>
              <a:ext uri="{FF2B5EF4-FFF2-40B4-BE49-F238E27FC236}">
                <a16:creationId xmlns:a16="http://schemas.microsoft.com/office/drawing/2014/main" id="{93533FB0-D3C0-9791-4F72-0D1731465A20}"/>
              </a:ext>
            </a:extLst>
          </p:cNvPr>
          <p:cNvSpPr txBox="1"/>
          <p:nvPr/>
        </p:nvSpPr>
        <p:spPr>
          <a:xfrm>
            <a:off x="892276" y="5924570"/>
            <a:ext cx="7816645" cy="2800767"/>
          </a:xfrm>
          <a:prstGeom prst="rect">
            <a:avLst/>
          </a:prstGeom>
          <a:solidFill>
            <a:srgbClr val="E5E5E5"/>
          </a:solidFill>
          <a:ln w="57150">
            <a:solidFill>
              <a:schemeClr val="tx1"/>
            </a:solidFill>
          </a:ln>
        </p:spPr>
        <p:txBody>
          <a:bodyPr wrap="square" rtlCol="0">
            <a:spAutoFit/>
          </a:bodyPr>
          <a:lstStyle/>
          <a:p>
            <a:pPr algn="ctr"/>
            <a:r>
              <a:rPr lang="pt-BR" sz="8800" dirty="0">
                <a:solidFill>
                  <a:schemeClr val="accent2"/>
                </a:solidFill>
                <a:effectLst>
                  <a:outerShdw blurRad="38100" dist="38100" dir="2700000" algn="tl">
                    <a:srgbClr val="000000">
                      <a:alpha val="43137"/>
                    </a:srgbClr>
                  </a:outerShdw>
                </a:effectLst>
                <a:latin typeface="Impact" panose="020B0806030902050204" pitchFamily="34" charset="0"/>
              </a:rPr>
              <a:t>O que são </a:t>
            </a:r>
          </a:p>
          <a:p>
            <a:pPr algn="ctr"/>
            <a:r>
              <a:rPr lang="pt-BR" sz="8800" dirty="0">
                <a:solidFill>
                  <a:schemeClr val="accent2"/>
                </a:solidFill>
                <a:effectLst>
                  <a:outerShdw blurRad="38100" dist="38100" dir="2700000" algn="tl">
                    <a:srgbClr val="000000">
                      <a:alpha val="43137"/>
                    </a:srgbClr>
                  </a:outerShdw>
                </a:effectLst>
                <a:latin typeface="Impact" panose="020B0806030902050204" pitchFamily="34" charset="0"/>
              </a:rPr>
              <a:t>FIIs?</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3</a:t>
            </a:fld>
            <a:endParaRPr lang="pt-BR"/>
          </a:p>
        </p:txBody>
      </p:sp>
      <p:sp>
        <p:nvSpPr>
          <p:cNvPr id="17" name="titulo_componente">
            <a:extLst>
              <a:ext uri="{FF2B5EF4-FFF2-40B4-BE49-F238E27FC236}">
                <a16:creationId xmlns:a16="http://schemas.microsoft.com/office/drawing/2014/main" id="{8AFCA315-001B-15EB-E27D-D4EAC142A8ED}"/>
              </a:ext>
            </a:extLst>
          </p:cNvPr>
          <p:cNvSpPr txBox="1"/>
          <p:nvPr/>
        </p:nvSpPr>
        <p:spPr>
          <a:xfrm>
            <a:off x="3292811" y="2035933"/>
            <a:ext cx="3015574" cy="2308324"/>
          </a:xfrm>
          <a:prstGeom prst="rect">
            <a:avLst/>
          </a:prstGeom>
          <a:solidFill>
            <a:srgbClr val="E5E5E5"/>
          </a:solidFill>
          <a:ln w="57150">
            <a:solidFill>
              <a:schemeClr val="tx1"/>
            </a:solidFill>
          </a:ln>
        </p:spPr>
        <p:txBody>
          <a:bodyPr wrap="square" rtlCol="0">
            <a:spAutoFit/>
          </a:bodyPr>
          <a:lstStyle/>
          <a:p>
            <a:pPr algn="ctr"/>
            <a:r>
              <a:rPr lang="pt-BR" sz="14400" dirty="0">
                <a:solidFill>
                  <a:srgbClr val="002060"/>
                </a:solidFill>
                <a:effectLst>
                  <a:outerShdw blurRad="38100" dist="38100" dir="2700000" algn="tl">
                    <a:srgbClr val="000000">
                      <a:alpha val="43137"/>
                    </a:srgbClr>
                  </a:outerShdw>
                </a:effectLst>
                <a:latin typeface="Impact" panose="020B0806030902050204" pitchFamily="34" charset="0"/>
              </a:rPr>
              <a:t>1</a:t>
            </a:r>
          </a:p>
        </p:txBody>
      </p:sp>
    </p:spTree>
    <p:extLst>
      <p:ext uri="{BB962C8B-B14F-4D97-AF65-F5344CB8AC3E}">
        <p14:creationId xmlns:p14="http://schemas.microsoft.com/office/powerpoint/2010/main" val="64851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88200-02C7-688C-466D-8BF02DDA6EF1}"/>
            </a:ext>
          </a:extLst>
        </p:cNvPr>
        <p:cNvGrpSpPr/>
        <p:nvPr/>
      </p:nvGrpSpPr>
      <p:grpSpPr>
        <a:xfrm>
          <a:off x="0" y="0"/>
          <a:ext cx="0" cy="0"/>
          <a:chOff x="0" y="0"/>
          <a:chExt cx="0" cy="0"/>
        </a:xfrm>
      </p:grpSpPr>
      <p:sp>
        <p:nvSpPr>
          <p:cNvPr id="2" name="texto_componente">
            <a:extLst>
              <a:ext uri="{FF2B5EF4-FFF2-40B4-BE49-F238E27FC236}">
                <a16:creationId xmlns:a16="http://schemas.microsoft.com/office/drawing/2014/main" id="{D4FC3CAB-7612-672D-6B17-059CC075DADC}"/>
              </a:ext>
            </a:extLst>
          </p:cNvPr>
          <p:cNvSpPr txBox="1"/>
          <p:nvPr/>
        </p:nvSpPr>
        <p:spPr>
          <a:xfrm>
            <a:off x="892277" y="4167028"/>
            <a:ext cx="7816645" cy="4524315"/>
          </a:xfrm>
          <a:prstGeom prst="rect">
            <a:avLst/>
          </a:prstGeom>
          <a:noFill/>
        </p:spPr>
        <p:txBody>
          <a:bodyPr wrap="square" rtlCol="0">
            <a:spAutoFit/>
          </a:bodyPr>
          <a:lstStyle/>
          <a:p>
            <a:pPr algn="ctr"/>
            <a:r>
              <a:rPr lang="pt-BR" sz="2400" dirty="0">
                <a:latin typeface="CAIXA Std" panose="020B0603020204030204" pitchFamily="34" charset="0"/>
              </a:rPr>
              <a:t>FIIs são fundos de investimento voltados para o setor imobiliário, onde os investidores compram cotas (pequenas partes do fundo). Essas cotas representam a participação em um portfólio de ativos como:</a:t>
            </a:r>
          </a:p>
          <a:p>
            <a:pPr algn="ctr"/>
            <a:endParaRPr lang="pt-BR" sz="2400"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dirty="0">
                <a:latin typeface="CAIXA Std" panose="020B0603020204030204" pitchFamily="34" charset="0"/>
              </a:rPr>
              <a:t>Imóveis físicos (shoppings, escritórios, galpões logísticos, hospitais, etc.);</a:t>
            </a:r>
          </a:p>
          <a:p>
            <a:pPr marL="342900" indent="-342900" algn="ctr">
              <a:buBlip>
                <a:blip r:embed="rId2">
                  <a:extLst>
                    <a:ext uri="{96DAC541-7B7A-43D3-8B79-37D633B846F1}">
                      <asvg:svgBlip xmlns:asvg="http://schemas.microsoft.com/office/drawing/2016/SVG/main" r:embed="rId3"/>
                    </a:ext>
                  </a:extLst>
                </a:blip>
              </a:buBlip>
            </a:pPr>
            <a:endParaRPr lang="pt-BR" sz="2400"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dirty="0">
                <a:latin typeface="CAIXA Std" panose="020B0603020204030204" pitchFamily="34" charset="0"/>
              </a:rPr>
              <a:t>Títulos financeiros relacionados ao mercado imobiliário, como Certificados de Recebíveis Imobiliários (CRIs) ou Letras de Crédito Imobiliário (LCIs).</a:t>
            </a:r>
          </a:p>
        </p:txBody>
      </p:sp>
      <p:sp>
        <p:nvSpPr>
          <p:cNvPr id="3" name="titulo_componente">
            <a:extLst>
              <a:ext uri="{FF2B5EF4-FFF2-40B4-BE49-F238E27FC236}">
                <a16:creationId xmlns:a16="http://schemas.microsoft.com/office/drawing/2014/main" id="{729864C7-F94B-A0CB-5F21-643D44DF09C8}"/>
              </a:ext>
            </a:extLst>
          </p:cNvPr>
          <p:cNvSpPr txBox="1"/>
          <p:nvPr/>
        </p:nvSpPr>
        <p:spPr>
          <a:xfrm>
            <a:off x="1231895" y="662129"/>
            <a:ext cx="7137410" cy="707886"/>
          </a:xfrm>
          <a:prstGeom prst="rect">
            <a:avLst/>
          </a:prstGeom>
          <a:noFill/>
        </p:spPr>
        <p:txBody>
          <a:bodyPr wrap="square" rtlCol="0">
            <a:spAutoFit/>
          </a:bodyPr>
          <a:lstStyle/>
          <a:p>
            <a:pPr algn="ctr"/>
            <a:r>
              <a:rPr lang="pt-BR" sz="4000" dirty="0">
                <a:latin typeface="CAIXA Std" panose="020B0603020204030204" pitchFamily="34" charset="0"/>
              </a:rPr>
              <a:t>O QUE SÃO FIIs?</a:t>
            </a:r>
          </a:p>
        </p:txBody>
      </p:sp>
      <p:sp>
        <p:nvSpPr>
          <p:cNvPr id="11" name="Espaço Reservado para Número de Slide 10">
            <a:extLst>
              <a:ext uri="{FF2B5EF4-FFF2-40B4-BE49-F238E27FC236}">
                <a16:creationId xmlns:a16="http://schemas.microsoft.com/office/drawing/2014/main" id="{13B46E11-4D87-3ADA-0280-88A6B5EA0E6F}"/>
              </a:ext>
            </a:extLst>
          </p:cNvPr>
          <p:cNvSpPr>
            <a:spLocks noGrp="1"/>
          </p:cNvSpPr>
          <p:nvPr>
            <p:ph type="sldNum" sz="quarter" idx="12"/>
          </p:nvPr>
        </p:nvSpPr>
        <p:spPr/>
        <p:txBody>
          <a:bodyPr/>
          <a:lstStyle/>
          <a:p>
            <a:fld id="{9BB46D60-96CE-4402-8D7C-2F4B1C382689}" type="slidenum">
              <a:rPr lang="pt-BR" smtClean="0"/>
              <a:t>4</a:t>
            </a:fld>
            <a:endParaRPr lang="pt-BR"/>
          </a:p>
        </p:txBody>
      </p:sp>
      <p:pic>
        <p:nvPicPr>
          <p:cNvPr id="13" name="Imagem 12">
            <a:extLst>
              <a:ext uri="{FF2B5EF4-FFF2-40B4-BE49-F238E27FC236}">
                <a16:creationId xmlns:a16="http://schemas.microsoft.com/office/drawing/2014/main" id="{431F1233-3A68-E8BC-8327-5CBA5F5DC2C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197" b="98634" l="8696" r="91304">
                        <a14:foregroundMark x1="48551" y1="8197" x2="48551" y2="8197"/>
                        <a14:foregroundMark x1="40580" y1="37705" x2="40580" y2="37705"/>
                        <a14:foregroundMark x1="38406" y1="31694" x2="37681" y2="63661"/>
                        <a14:foregroundMark x1="37681" y1="63661" x2="35507" y2="33060"/>
                        <a14:foregroundMark x1="65942" y1="32514" x2="60870" y2="73497"/>
                        <a14:foregroundMark x1="60870" y1="73497" x2="43478" y2="75410"/>
                        <a14:foregroundMark x1="43478" y1="75410" x2="57971" y2="58470"/>
                        <a14:foregroundMark x1="57971" y1="58470" x2="62319" y2="71311"/>
                        <a14:foregroundMark x1="62319" y1="71311" x2="61594" y2="72678"/>
                        <a14:foregroundMark x1="48551" y1="28415" x2="47101" y2="22131"/>
                        <a14:foregroundMark x1="47101" y1="22131" x2="51449" y2="27322"/>
                        <a14:foregroundMark x1="51449" y1="27322" x2="51449" y2="27322"/>
                        <a14:foregroundMark x1="58696" y1="21858" x2="58696" y2="20492"/>
                        <a14:foregroundMark x1="38406" y1="76230" x2="22464" y2="95355"/>
                        <a14:foregroundMark x1="22464" y1="95355" x2="61594" y2="96448"/>
                        <a14:foregroundMark x1="61594" y1="96448" x2="90580" y2="95082"/>
                        <a14:foregroundMark x1="90580" y1="95082" x2="67391" y2="77322"/>
                        <a14:foregroundMark x1="41304" y1="71038" x2="32609" y2="60656"/>
                        <a14:foregroundMark x1="32609" y1="60656" x2="31884" y2="56557"/>
                        <a14:foregroundMark x1="23913" y1="78962" x2="15942" y2="89617"/>
                        <a14:foregroundMark x1="15942" y1="89617" x2="7971" y2="94536"/>
                        <a14:foregroundMark x1="7971" y1="94536" x2="88406" y2="98634"/>
                        <a14:foregroundMark x1="88406" y1="98634" x2="91304" y2="98634"/>
                      </a14:backgroundRemoval>
                    </a14:imgEffect>
                  </a14:imgLayer>
                </a14:imgProps>
              </a:ext>
              <a:ext uri="{28A0092B-C50C-407E-A947-70E740481C1C}">
                <a14:useLocalDpi xmlns:a14="http://schemas.microsoft.com/office/drawing/2010/main" val="0"/>
              </a:ext>
            </a:extLst>
          </a:blip>
          <a:stretch>
            <a:fillRect/>
          </a:stretch>
        </p:blipFill>
        <p:spPr>
          <a:xfrm>
            <a:off x="383655" y="-46486"/>
            <a:ext cx="618578" cy="1640577"/>
          </a:xfrm>
          <a:prstGeom prst="rect">
            <a:avLst/>
          </a:prstGeom>
        </p:spPr>
      </p:pic>
      <p:grpSp>
        <p:nvGrpSpPr>
          <p:cNvPr id="17" name="Agrupar 16">
            <a:extLst>
              <a:ext uri="{FF2B5EF4-FFF2-40B4-BE49-F238E27FC236}">
                <a16:creationId xmlns:a16="http://schemas.microsoft.com/office/drawing/2014/main" id="{31AB497C-D22A-3FB5-B5FD-F97274B70B5F}"/>
              </a:ext>
            </a:extLst>
          </p:cNvPr>
          <p:cNvGrpSpPr>
            <a:grpSpLocks noChangeAspect="1"/>
          </p:cNvGrpSpPr>
          <p:nvPr/>
        </p:nvGrpSpPr>
        <p:grpSpPr>
          <a:xfrm flipV="1">
            <a:off x="1896600" y="2087119"/>
            <a:ext cx="6255179" cy="237876"/>
            <a:chOff x="0" y="7533740"/>
            <a:chExt cx="9601200" cy="339592"/>
          </a:xfrm>
        </p:grpSpPr>
        <p:pic>
          <p:nvPicPr>
            <p:cNvPr id="1026" name="Picture 2" descr="vetor de padrão sem costura de tijolo de linha 10258364 Vetor no ...">
              <a:extLst>
                <a:ext uri="{FF2B5EF4-FFF2-40B4-BE49-F238E27FC236}">
                  <a16:creationId xmlns:a16="http://schemas.microsoft.com/office/drawing/2014/main" id="{C6073648-1201-3C15-7FCC-25494807041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0"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574851E3-206A-6774-5D09-AFA4D2477C3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2587557"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vetor de padrão sem costura de tijolo de linha 10258364 Vetor no ...">
              <a:extLst>
                <a:ext uri="{FF2B5EF4-FFF2-40B4-BE49-F238E27FC236}">
                  <a16:creationId xmlns:a16="http://schemas.microsoft.com/office/drawing/2014/main" id="{D4A9F944-BACE-2BAF-E70A-980198089A0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5175114"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vetor de padrão sem costura de tijolo de linha 10258364 Vetor no ...">
              <a:extLst>
                <a:ext uri="{FF2B5EF4-FFF2-40B4-BE49-F238E27FC236}">
                  <a16:creationId xmlns:a16="http://schemas.microsoft.com/office/drawing/2014/main" id="{C520552D-4334-529F-6647-8F14287E81B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8947" b="68970"/>
            <a:stretch/>
          </p:blipFill>
          <p:spPr bwMode="auto">
            <a:xfrm>
              <a:off x="7762671" y="7533740"/>
              <a:ext cx="1838529" cy="33959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ilustração isolada de vetor de ícone de glifo de investimento imobiliário  10193814 Vetor no Vecteezy">
            <a:extLst>
              <a:ext uri="{FF2B5EF4-FFF2-40B4-BE49-F238E27FC236}">
                <a16:creationId xmlns:a16="http://schemas.microsoft.com/office/drawing/2014/main" id="{72B9D789-6D2F-1A75-9765-1465800B30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9036" y="932343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7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Agrupar 15">
            <a:extLst>
              <a:ext uri="{FF2B5EF4-FFF2-40B4-BE49-F238E27FC236}">
                <a16:creationId xmlns:a16="http://schemas.microsoft.com/office/drawing/2014/main" id="{F7B4253C-B04C-BD73-4149-A99A2AF18224}"/>
              </a:ext>
            </a:extLst>
          </p:cNvPr>
          <p:cNvGrpSpPr/>
          <p:nvPr/>
        </p:nvGrpSpPr>
        <p:grpSpPr>
          <a:xfrm>
            <a:off x="-1" y="-107316"/>
            <a:ext cx="9601201" cy="12908916"/>
            <a:chOff x="-1" y="-107317"/>
            <a:chExt cx="9601201" cy="12908916"/>
          </a:xfrm>
          <a:effectLst>
            <a:reflection endPos="65000" dist="50800" dir="5400000" sy="-100000" algn="bl" rotWithShape="0"/>
          </a:effectLst>
        </p:grpSpPr>
        <p:pic>
          <p:nvPicPr>
            <p:cNvPr id="15" name="Picture 2" descr="vetor de padrão sem costura de tijolo de linha 10258364 Vetor no ...">
              <a:extLst>
                <a:ext uri="{FF2B5EF4-FFF2-40B4-BE49-F238E27FC236}">
                  <a16:creationId xmlns:a16="http://schemas.microsoft.com/office/drawing/2014/main" id="{087A6C8E-2B3E-FAB3-4BDC-90A3E7EBE82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3280" b="-2795"/>
            <a:stretch/>
          </p:blipFill>
          <p:spPr bwMode="auto">
            <a:xfrm flipV="1">
              <a:off x="-1" y="8456681"/>
              <a:ext cx="9601200" cy="43449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4B2D5046-7F60-31A2-F5AF-F0BE85FAD05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1" y="4179237"/>
              <a:ext cx="9601200" cy="44880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etor de padrão sem costura de tijolo de linha 10258364 Vetor no ...">
              <a:extLst>
                <a:ext uri="{FF2B5EF4-FFF2-40B4-BE49-F238E27FC236}">
                  <a16:creationId xmlns:a16="http://schemas.microsoft.com/office/drawing/2014/main" id="{86C8CDCF-806F-5D5B-B086-FD02244629C9}"/>
                </a:ext>
              </a:extLst>
            </p:cNvPr>
            <p:cNvPicPr>
              <a:picLocks noChangeAspect="1" noChangeArrowheads="1"/>
            </p:cNvPicPr>
            <p:nvPr/>
          </p:nvPicPr>
          <p:blipFill rotWithShape="1">
            <a:blip r:embed="rId3">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0" y="-107317"/>
              <a:ext cx="9601200" cy="448808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tulo_componente">
            <a:extLst>
              <a:ext uri="{FF2B5EF4-FFF2-40B4-BE49-F238E27FC236}">
                <a16:creationId xmlns:a16="http://schemas.microsoft.com/office/drawing/2014/main" id="{93533FB0-D3C0-9791-4F72-0D1731465A20}"/>
              </a:ext>
            </a:extLst>
          </p:cNvPr>
          <p:cNvSpPr txBox="1"/>
          <p:nvPr/>
        </p:nvSpPr>
        <p:spPr>
          <a:xfrm>
            <a:off x="892276" y="5924570"/>
            <a:ext cx="7816645" cy="2800767"/>
          </a:xfrm>
          <a:prstGeom prst="rect">
            <a:avLst/>
          </a:prstGeom>
          <a:solidFill>
            <a:srgbClr val="E5E5E5"/>
          </a:solidFill>
          <a:ln w="57150">
            <a:solidFill>
              <a:schemeClr val="tx1"/>
            </a:solidFill>
          </a:ln>
        </p:spPr>
        <p:txBody>
          <a:bodyPr wrap="square" rtlCol="0">
            <a:spAutoFit/>
          </a:bodyPr>
          <a:lstStyle/>
          <a:p>
            <a:pPr algn="ctr"/>
            <a:r>
              <a:rPr lang="pt-BR" sz="8800" dirty="0">
                <a:solidFill>
                  <a:schemeClr val="accent2"/>
                </a:solidFill>
                <a:effectLst>
                  <a:outerShdw blurRad="38100" dist="38100" dir="2700000" algn="tl">
                    <a:srgbClr val="000000">
                      <a:alpha val="43137"/>
                    </a:srgbClr>
                  </a:outerShdw>
                </a:effectLst>
                <a:latin typeface="Impact" panose="020B0806030902050204" pitchFamily="34" charset="0"/>
              </a:rPr>
              <a:t>Como</a:t>
            </a:r>
          </a:p>
          <a:p>
            <a:pPr algn="ctr"/>
            <a:r>
              <a:rPr lang="pt-BR" sz="8800" dirty="0">
                <a:solidFill>
                  <a:schemeClr val="accent2"/>
                </a:solidFill>
                <a:effectLst>
                  <a:outerShdw blurRad="38100" dist="38100" dir="2700000" algn="tl">
                    <a:srgbClr val="000000">
                      <a:alpha val="43137"/>
                    </a:srgbClr>
                  </a:outerShdw>
                </a:effectLst>
                <a:latin typeface="Impact" panose="020B0806030902050204" pitchFamily="34" charset="0"/>
              </a:rPr>
              <a:t>Funcionam?</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5</a:t>
            </a:fld>
            <a:endParaRPr lang="pt-BR"/>
          </a:p>
        </p:txBody>
      </p:sp>
      <p:sp>
        <p:nvSpPr>
          <p:cNvPr id="17" name="titulo_componente">
            <a:extLst>
              <a:ext uri="{FF2B5EF4-FFF2-40B4-BE49-F238E27FC236}">
                <a16:creationId xmlns:a16="http://schemas.microsoft.com/office/drawing/2014/main" id="{8AFCA315-001B-15EB-E27D-D4EAC142A8ED}"/>
              </a:ext>
            </a:extLst>
          </p:cNvPr>
          <p:cNvSpPr txBox="1"/>
          <p:nvPr/>
        </p:nvSpPr>
        <p:spPr>
          <a:xfrm>
            <a:off x="3292811" y="2035933"/>
            <a:ext cx="3015574" cy="2308324"/>
          </a:xfrm>
          <a:prstGeom prst="rect">
            <a:avLst/>
          </a:prstGeom>
          <a:solidFill>
            <a:srgbClr val="E5E5E5"/>
          </a:solidFill>
          <a:ln w="57150">
            <a:solidFill>
              <a:schemeClr val="tx1"/>
            </a:solidFill>
          </a:ln>
        </p:spPr>
        <p:txBody>
          <a:bodyPr wrap="square" rtlCol="0">
            <a:spAutoFit/>
          </a:bodyPr>
          <a:lstStyle/>
          <a:p>
            <a:pPr algn="ctr"/>
            <a:r>
              <a:rPr lang="pt-BR" sz="14400" dirty="0">
                <a:solidFill>
                  <a:srgbClr val="002060"/>
                </a:solidFill>
                <a:effectLst>
                  <a:outerShdw blurRad="38100" dist="38100" dir="2700000" algn="tl">
                    <a:srgbClr val="000000">
                      <a:alpha val="43137"/>
                    </a:srgbClr>
                  </a:outerShdw>
                </a:effectLst>
                <a:latin typeface="Impact" panose="020B0806030902050204" pitchFamily="34" charset="0"/>
              </a:rPr>
              <a:t>2</a:t>
            </a:r>
          </a:p>
        </p:txBody>
      </p:sp>
    </p:spTree>
    <p:extLst>
      <p:ext uri="{BB962C8B-B14F-4D97-AF65-F5344CB8AC3E}">
        <p14:creationId xmlns:p14="http://schemas.microsoft.com/office/powerpoint/2010/main" val="409951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88200-02C7-688C-466D-8BF02DDA6EF1}"/>
            </a:ext>
          </a:extLst>
        </p:cNvPr>
        <p:cNvGrpSpPr/>
        <p:nvPr/>
      </p:nvGrpSpPr>
      <p:grpSpPr>
        <a:xfrm>
          <a:off x="0" y="0"/>
          <a:ext cx="0" cy="0"/>
          <a:chOff x="0" y="0"/>
          <a:chExt cx="0" cy="0"/>
        </a:xfrm>
      </p:grpSpPr>
      <p:sp>
        <p:nvSpPr>
          <p:cNvPr id="2" name="texto_componente">
            <a:extLst>
              <a:ext uri="{FF2B5EF4-FFF2-40B4-BE49-F238E27FC236}">
                <a16:creationId xmlns:a16="http://schemas.microsoft.com/office/drawing/2014/main" id="{D4FC3CAB-7612-672D-6B17-059CC075DADC}"/>
              </a:ext>
            </a:extLst>
          </p:cNvPr>
          <p:cNvSpPr txBox="1"/>
          <p:nvPr/>
        </p:nvSpPr>
        <p:spPr>
          <a:xfrm>
            <a:off x="892277" y="4312607"/>
            <a:ext cx="7816645" cy="5632311"/>
          </a:xfrm>
          <a:prstGeom prst="rect">
            <a:avLst/>
          </a:prstGeom>
          <a:noFill/>
        </p:spPr>
        <p:txBody>
          <a:bodyPr wrap="square" rtlCol="0">
            <a:spAutoFit/>
          </a:bodyPr>
          <a:lstStyle/>
          <a:p>
            <a:pPr algn="ctr"/>
            <a:endParaRPr lang="pt-BR" sz="2400"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Gestor do fundo: </a:t>
            </a:r>
            <a:r>
              <a:rPr lang="pt-BR" sz="2400" dirty="0">
                <a:latin typeface="CAIXA Std" panose="020B0603020204030204" pitchFamily="34" charset="0"/>
              </a:rPr>
              <a:t>Profissional responsável por escolher os ativos que compõem o fundo e administrar os investimentos.</a:t>
            </a:r>
          </a:p>
          <a:p>
            <a:pPr algn="ctr"/>
            <a:endParaRPr lang="pt-BR" sz="2400"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Cotas:</a:t>
            </a:r>
            <a:r>
              <a:rPr lang="pt-BR" sz="2400" dirty="0">
                <a:latin typeface="CAIXA Std" panose="020B0603020204030204" pitchFamily="34" charset="0"/>
              </a:rPr>
              <a:t> Você adquire cotas do fundo, tornando-se coproprietário dos ativos. O valor das cotas pode variar diariamente, dependendo do desempenho dos ativos e das condições do mercado.</a:t>
            </a:r>
          </a:p>
          <a:p>
            <a:pPr algn="ctr"/>
            <a:endParaRPr lang="pt-BR" sz="2400"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Rendimentos</a:t>
            </a:r>
            <a:r>
              <a:rPr lang="pt-BR" sz="2400" dirty="0">
                <a:latin typeface="CAIXA Std" panose="020B0603020204030204" pitchFamily="34" charset="0"/>
              </a:rPr>
              <a:t>: Os FIIs geralmente distribuem mensalmente aos cotistas os rendimentos obtidos (como aluguéis de imóveis). Esses pagamentos são isentos de IR para pessoas físicas, desde que o fundo siga certas regras.</a:t>
            </a:r>
          </a:p>
        </p:txBody>
      </p:sp>
      <p:sp>
        <p:nvSpPr>
          <p:cNvPr id="3" name="titulo_componente">
            <a:extLst>
              <a:ext uri="{FF2B5EF4-FFF2-40B4-BE49-F238E27FC236}">
                <a16:creationId xmlns:a16="http://schemas.microsoft.com/office/drawing/2014/main" id="{729864C7-F94B-A0CB-5F21-643D44DF09C8}"/>
              </a:ext>
            </a:extLst>
          </p:cNvPr>
          <p:cNvSpPr txBox="1"/>
          <p:nvPr/>
        </p:nvSpPr>
        <p:spPr>
          <a:xfrm>
            <a:off x="1231895" y="662129"/>
            <a:ext cx="7137410" cy="707886"/>
          </a:xfrm>
          <a:prstGeom prst="rect">
            <a:avLst/>
          </a:prstGeom>
          <a:noFill/>
        </p:spPr>
        <p:txBody>
          <a:bodyPr wrap="square" rtlCol="0">
            <a:spAutoFit/>
          </a:bodyPr>
          <a:lstStyle/>
          <a:p>
            <a:pPr algn="ctr"/>
            <a:r>
              <a:rPr lang="pt-BR" sz="4000" dirty="0">
                <a:latin typeface="CAIXA Std" panose="020B0603020204030204" pitchFamily="34" charset="0"/>
              </a:rPr>
              <a:t>COMO FUNCIONAM?</a:t>
            </a:r>
          </a:p>
        </p:txBody>
      </p:sp>
      <p:sp>
        <p:nvSpPr>
          <p:cNvPr id="11" name="Espaço Reservado para Número de Slide 10">
            <a:extLst>
              <a:ext uri="{FF2B5EF4-FFF2-40B4-BE49-F238E27FC236}">
                <a16:creationId xmlns:a16="http://schemas.microsoft.com/office/drawing/2014/main" id="{13B46E11-4D87-3ADA-0280-88A6B5EA0E6F}"/>
              </a:ext>
            </a:extLst>
          </p:cNvPr>
          <p:cNvSpPr>
            <a:spLocks noGrp="1"/>
          </p:cNvSpPr>
          <p:nvPr>
            <p:ph type="sldNum" sz="quarter" idx="12"/>
          </p:nvPr>
        </p:nvSpPr>
        <p:spPr/>
        <p:txBody>
          <a:bodyPr/>
          <a:lstStyle/>
          <a:p>
            <a:fld id="{9BB46D60-96CE-4402-8D7C-2F4B1C382689}" type="slidenum">
              <a:rPr lang="pt-BR" smtClean="0"/>
              <a:t>6</a:t>
            </a:fld>
            <a:endParaRPr lang="pt-BR"/>
          </a:p>
        </p:txBody>
      </p:sp>
      <p:pic>
        <p:nvPicPr>
          <p:cNvPr id="13" name="Imagem 12">
            <a:extLst>
              <a:ext uri="{FF2B5EF4-FFF2-40B4-BE49-F238E27FC236}">
                <a16:creationId xmlns:a16="http://schemas.microsoft.com/office/drawing/2014/main" id="{431F1233-3A68-E8BC-8327-5CBA5F5DC2C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197" b="98634" l="8696" r="91304">
                        <a14:foregroundMark x1="48551" y1="8197" x2="48551" y2="8197"/>
                        <a14:foregroundMark x1="40580" y1="37705" x2="40580" y2="37705"/>
                        <a14:foregroundMark x1="38406" y1="31694" x2="37681" y2="63661"/>
                        <a14:foregroundMark x1="37681" y1="63661" x2="35507" y2="33060"/>
                        <a14:foregroundMark x1="65942" y1="32514" x2="60870" y2="73497"/>
                        <a14:foregroundMark x1="60870" y1="73497" x2="43478" y2="75410"/>
                        <a14:foregroundMark x1="43478" y1="75410" x2="57971" y2="58470"/>
                        <a14:foregroundMark x1="57971" y1="58470" x2="62319" y2="71311"/>
                        <a14:foregroundMark x1="62319" y1="71311" x2="61594" y2="72678"/>
                        <a14:foregroundMark x1="48551" y1="28415" x2="47101" y2="22131"/>
                        <a14:foregroundMark x1="47101" y1="22131" x2="51449" y2="27322"/>
                        <a14:foregroundMark x1="51449" y1="27322" x2="51449" y2="27322"/>
                        <a14:foregroundMark x1="58696" y1="21858" x2="58696" y2="20492"/>
                        <a14:foregroundMark x1="38406" y1="76230" x2="22464" y2="95355"/>
                        <a14:foregroundMark x1="22464" y1="95355" x2="61594" y2="96448"/>
                        <a14:foregroundMark x1="61594" y1="96448" x2="90580" y2="95082"/>
                        <a14:foregroundMark x1="90580" y1="95082" x2="67391" y2="77322"/>
                        <a14:foregroundMark x1="41304" y1="71038" x2="32609" y2="60656"/>
                        <a14:foregroundMark x1="32609" y1="60656" x2="31884" y2="56557"/>
                        <a14:foregroundMark x1="23913" y1="78962" x2="15942" y2="89617"/>
                        <a14:foregroundMark x1="15942" y1="89617" x2="7971" y2="94536"/>
                        <a14:foregroundMark x1="7971" y1="94536" x2="88406" y2="98634"/>
                        <a14:foregroundMark x1="88406" y1="98634" x2="91304" y2="98634"/>
                      </a14:backgroundRemoval>
                    </a14:imgEffect>
                  </a14:imgLayer>
                </a14:imgProps>
              </a:ext>
              <a:ext uri="{28A0092B-C50C-407E-A947-70E740481C1C}">
                <a14:useLocalDpi xmlns:a14="http://schemas.microsoft.com/office/drawing/2010/main" val="0"/>
              </a:ext>
            </a:extLst>
          </a:blip>
          <a:stretch>
            <a:fillRect/>
          </a:stretch>
        </p:blipFill>
        <p:spPr>
          <a:xfrm>
            <a:off x="383655" y="-46486"/>
            <a:ext cx="618578" cy="1640577"/>
          </a:xfrm>
          <a:prstGeom prst="rect">
            <a:avLst/>
          </a:prstGeom>
        </p:spPr>
      </p:pic>
      <p:grpSp>
        <p:nvGrpSpPr>
          <p:cNvPr id="17" name="Agrupar 16">
            <a:extLst>
              <a:ext uri="{FF2B5EF4-FFF2-40B4-BE49-F238E27FC236}">
                <a16:creationId xmlns:a16="http://schemas.microsoft.com/office/drawing/2014/main" id="{31AB497C-D22A-3FB5-B5FD-F97274B70B5F}"/>
              </a:ext>
            </a:extLst>
          </p:cNvPr>
          <p:cNvGrpSpPr>
            <a:grpSpLocks noChangeAspect="1"/>
          </p:cNvGrpSpPr>
          <p:nvPr/>
        </p:nvGrpSpPr>
        <p:grpSpPr>
          <a:xfrm flipV="1">
            <a:off x="1896600" y="2087119"/>
            <a:ext cx="6255179" cy="237876"/>
            <a:chOff x="0" y="7533740"/>
            <a:chExt cx="9601200" cy="339592"/>
          </a:xfrm>
        </p:grpSpPr>
        <p:pic>
          <p:nvPicPr>
            <p:cNvPr id="1026" name="Picture 2" descr="vetor de padrão sem costura de tijolo de linha 10258364 Vetor no ...">
              <a:extLst>
                <a:ext uri="{FF2B5EF4-FFF2-40B4-BE49-F238E27FC236}">
                  <a16:creationId xmlns:a16="http://schemas.microsoft.com/office/drawing/2014/main" id="{C6073648-1201-3C15-7FCC-25494807041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0"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574851E3-206A-6774-5D09-AFA4D2477C3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2587557"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vetor de padrão sem costura de tijolo de linha 10258364 Vetor no ...">
              <a:extLst>
                <a:ext uri="{FF2B5EF4-FFF2-40B4-BE49-F238E27FC236}">
                  <a16:creationId xmlns:a16="http://schemas.microsoft.com/office/drawing/2014/main" id="{D4A9F944-BACE-2BAF-E70A-980198089A0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5175114"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vetor de padrão sem costura de tijolo de linha 10258364 Vetor no ...">
              <a:extLst>
                <a:ext uri="{FF2B5EF4-FFF2-40B4-BE49-F238E27FC236}">
                  <a16:creationId xmlns:a16="http://schemas.microsoft.com/office/drawing/2014/main" id="{C520552D-4334-529F-6647-8F14287E81B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8947" b="68970"/>
            <a:stretch/>
          </p:blipFill>
          <p:spPr bwMode="auto">
            <a:xfrm>
              <a:off x="7762671" y="7533740"/>
              <a:ext cx="1838529" cy="33959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CaixaDeTexto 4">
            <a:extLst>
              <a:ext uri="{FF2B5EF4-FFF2-40B4-BE49-F238E27FC236}">
                <a16:creationId xmlns:a16="http://schemas.microsoft.com/office/drawing/2014/main" id="{772D8355-C386-3CE9-B71C-D8233AC20CED}"/>
              </a:ext>
            </a:extLst>
          </p:cNvPr>
          <p:cNvSpPr txBox="1"/>
          <p:nvPr/>
        </p:nvSpPr>
        <p:spPr>
          <a:xfrm>
            <a:off x="4109013" y="2950161"/>
            <a:ext cx="1383174" cy="584775"/>
          </a:xfrm>
          <a:prstGeom prst="rect">
            <a:avLst/>
          </a:prstGeom>
          <a:noFill/>
        </p:spPr>
        <p:txBody>
          <a:bodyPr wrap="square">
            <a:spAutoFit/>
          </a:bodyPr>
          <a:lstStyle/>
          <a:p>
            <a:pPr algn="ctr"/>
            <a:r>
              <a:rPr lang="pt-BR" sz="3200" dirty="0">
                <a:latin typeface="CAIXA Std" panose="020B0603020204030204" pitchFamily="34" charset="0"/>
              </a:rPr>
              <a:t>ENTES</a:t>
            </a:r>
            <a:endParaRPr lang="pt-BR" sz="3200" dirty="0"/>
          </a:p>
        </p:txBody>
      </p:sp>
    </p:spTree>
    <p:extLst>
      <p:ext uri="{BB962C8B-B14F-4D97-AF65-F5344CB8AC3E}">
        <p14:creationId xmlns:p14="http://schemas.microsoft.com/office/powerpoint/2010/main" val="103542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Agrupar 15">
            <a:extLst>
              <a:ext uri="{FF2B5EF4-FFF2-40B4-BE49-F238E27FC236}">
                <a16:creationId xmlns:a16="http://schemas.microsoft.com/office/drawing/2014/main" id="{F7B4253C-B04C-BD73-4149-A99A2AF18224}"/>
              </a:ext>
            </a:extLst>
          </p:cNvPr>
          <p:cNvGrpSpPr/>
          <p:nvPr/>
        </p:nvGrpSpPr>
        <p:grpSpPr>
          <a:xfrm>
            <a:off x="-1" y="-107316"/>
            <a:ext cx="9601201" cy="12908916"/>
            <a:chOff x="-1" y="-107317"/>
            <a:chExt cx="9601201" cy="12908916"/>
          </a:xfrm>
          <a:effectLst>
            <a:reflection endPos="65000" dist="50800" dir="5400000" sy="-100000" algn="bl" rotWithShape="0"/>
          </a:effectLst>
        </p:grpSpPr>
        <p:pic>
          <p:nvPicPr>
            <p:cNvPr id="15" name="Picture 2" descr="vetor de padrão sem costura de tijolo de linha 10258364 Vetor no ...">
              <a:extLst>
                <a:ext uri="{FF2B5EF4-FFF2-40B4-BE49-F238E27FC236}">
                  <a16:creationId xmlns:a16="http://schemas.microsoft.com/office/drawing/2014/main" id="{087A6C8E-2B3E-FAB3-4BDC-90A3E7EBE82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3280" b="-2795"/>
            <a:stretch/>
          </p:blipFill>
          <p:spPr bwMode="auto">
            <a:xfrm flipV="1">
              <a:off x="-1" y="8456681"/>
              <a:ext cx="9601200" cy="43449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4B2D5046-7F60-31A2-F5AF-F0BE85FAD05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1" y="4179237"/>
              <a:ext cx="9601200" cy="44880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etor de padrão sem costura de tijolo de linha 10258364 Vetor no ...">
              <a:extLst>
                <a:ext uri="{FF2B5EF4-FFF2-40B4-BE49-F238E27FC236}">
                  <a16:creationId xmlns:a16="http://schemas.microsoft.com/office/drawing/2014/main" id="{86C8CDCF-806F-5D5B-B086-FD02244629C9}"/>
                </a:ext>
              </a:extLst>
            </p:cNvPr>
            <p:cNvPicPr>
              <a:picLocks noChangeAspect="1" noChangeArrowheads="1"/>
            </p:cNvPicPr>
            <p:nvPr/>
          </p:nvPicPr>
          <p:blipFill rotWithShape="1">
            <a:blip r:embed="rId3">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0" y="-107317"/>
              <a:ext cx="9601200" cy="448808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tulo_componente">
            <a:extLst>
              <a:ext uri="{FF2B5EF4-FFF2-40B4-BE49-F238E27FC236}">
                <a16:creationId xmlns:a16="http://schemas.microsoft.com/office/drawing/2014/main" id="{93533FB0-D3C0-9791-4F72-0D1731465A20}"/>
              </a:ext>
            </a:extLst>
          </p:cNvPr>
          <p:cNvSpPr txBox="1"/>
          <p:nvPr/>
        </p:nvSpPr>
        <p:spPr>
          <a:xfrm>
            <a:off x="892276" y="5924570"/>
            <a:ext cx="7816645" cy="2800767"/>
          </a:xfrm>
          <a:prstGeom prst="rect">
            <a:avLst/>
          </a:prstGeom>
          <a:solidFill>
            <a:srgbClr val="E5E5E5"/>
          </a:solidFill>
          <a:ln w="57150">
            <a:solidFill>
              <a:schemeClr val="tx1"/>
            </a:solidFill>
          </a:ln>
        </p:spPr>
        <p:txBody>
          <a:bodyPr wrap="square" rtlCol="0">
            <a:spAutoFit/>
          </a:bodyPr>
          <a:lstStyle/>
          <a:p>
            <a:pPr algn="ctr"/>
            <a:r>
              <a:rPr lang="pt-BR" sz="8800" dirty="0">
                <a:solidFill>
                  <a:schemeClr val="accent2"/>
                </a:solidFill>
                <a:effectLst>
                  <a:outerShdw blurRad="38100" dist="38100" dir="2700000" algn="tl">
                    <a:srgbClr val="000000">
                      <a:alpha val="43137"/>
                    </a:srgbClr>
                  </a:outerShdw>
                </a:effectLst>
                <a:latin typeface="Impact" panose="020B0806030902050204" pitchFamily="34" charset="0"/>
              </a:rPr>
              <a:t>Tipos de</a:t>
            </a:r>
          </a:p>
          <a:p>
            <a:pPr algn="ctr"/>
            <a:r>
              <a:rPr lang="pt-BR" sz="8800" dirty="0">
                <a:solidFill>
                  <a:schemeClr val="accent2"/>
                </a:solidFill>
                <a:effectLst>
                  <a:outerShdw blurRad="38100" dist="38100" dir="2700000" algn="tl">
                    <a:srgbClr val="000000">
                      <a:alpha val="43137"/>
                    </a:srgbClr>
                  </a:outerShdw>
                </a:effectLst>
                <a:latin typeface="Impact" panose="020B0806030902050204" pitchFamily="34" charset="0"/>
              </a:rPr>
              <a:t>FIIs?</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7</a:t>
            </a:fld>
            <a:endParaRPr lang="pt-BR"/>
          </a:p>
        </p:txBody>
      </p:sp>
      <p:sp>
        <p:nvSpPr>
          <p:cNvPr id="17" name="titulo_componente">
            <a:extLst>
              <a:ext uri="{FF2B5EF4-FFF2-40B4-BE49-F238E27FC236}">
                <a16:creationId xmlns:a16="http://schemas.microsoft.com/office/drawing/2014/main" id="{8AFCA315-001B-15EB-E27D-D4EAC142A8ED}"/>
              </a:ext>
            </a:extLst>
          </p:cNvPr>
          <p:cNvSpPr txBox="1"/>
          <p:nvPr/>
        </p:nvSpPr>
        <p:spPr>
          <a:xfrm>
            <a:off x="3292811" y="2035933"/>
            <a:ext cx="3015574" cy="2308324"/>
          </a:xfrm>
          <a:prstGeom prst="rect">
            <a:avLst/>
          </a:prstGeom>
          <a:solidFill>
            <a:srgbClr val="E5E5E5"/>
          </a:solidFill>
          <a:ln w="57150">
            <a:solidFill>
              <a:schemeClr val="tx1"/>
            </a:solidFill>
          </a:ln>
        </p:spPr>
        <p:txBody>
          <a:bodyPr wrap="square" rtlCol="0">
            <a:spAutoFit/>
          </a:bodyPr>
          <a:lstStyle/>
          <a:p>
            <a:pPr algn="ctr"/>
            <a:r>
              <a:rPr lang="pt-BR" sz="14400" dirty="0">
                <a:solidFill>
                  <a:srgbClr val="002060"/>
                </a:solidFill>
                <a:effectLst>
                  <a:outerShdw blurRad="38100" dist="38100" dir="2700000" algn="tl">
                    <a:srgbClr val="000000">
                      <a:alpha val="43137"/>
                    </a:srgbClr>
                  </a:outerShdw>
                </a:effectLst>
                <a:latin typeface="Impact" panose="020B0806030902050204" pitchFamily="34" charset="0"/>
              </a:rPr>
              <a:t>3</a:t>
            </a:r>
          </a:p>
        </p:txBody>
      </p:sp>
    </p:spTree>
    <p:extLst>
      <p:ext uri="{BB962C8B-B14F-4D97-AF65-F5344CB8AC3E}">
        <p14:creationId xmlns:p14="http://schemas.microsoft.com/office/powerpoint/2010/main" val="217126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88200-02C7-688C-466D-8BF02DDA6EF1}"/>
            </a:ext>
          </a:extLst>
        </p:cNvPr>
        <p:cNvGrpSpPr/>
        <p:nvPr/>
      </p:nvGrpSpPr>
      <p:grpSpPr>
        <a:xfrm>
          <a:off x="0" y="0"/>
          <a:ext cx="0" cy="0"/>
          <a:chOff x="0" y="0"/>
          <a:chExt cx="0" cy="0"/>
        </a:xfrm>
      </p:grpSpPr>
      <p:sp>
        <p:nvSpPr>
          <p:cNvPr id="2" name="texto_componente">
            <a:extLst>
              <a:ext uri="{FF2B5EF4-FFF2-40B4-BE49-F238E27FC236}">
                <a16:creationId xmlns:a16="http://schemas.microsoft.com/office/drawing/2014/main" id="{D4FC3CAB-7612-672D-6B17-059CC075DADC}"/>
              </a:ext>
            </a:extLst>
          </p:cNvPr>
          <p:cNvSpPr txBox="1"/>
          <p:nvPr/>
        </p:nvSpPr>
        <p:spPr>
          <a:xfrm>
            <a:off x="892277" y="4547802"/>
            <a:ext cx="7816645" cy="4524315"/>
          </a:xfrm>
          <a:prstGeom prst="rect">
            <a:avLst/>
          </a:prstGeom>
          <a:noFill/>
        </p:spPr>
        <p:txBody>
          <a:bodyPr wrap="square" rtlCol="0">
            <a:spAutoFit/>
          </a:bodyPr>
          <a:lstStyle/>
          <a:p>
            <a:pPr algn="ctr"/>
            <a:endParaRPr lang="pt-BR" sz="2400"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FIIs de Tijolo: </a:t>
            </a:r>
            <a:r>
              <a:rPr lang="pt-BR" sz="2400" dirty="0">
                <a:latin typeface="CAIXA Std" panose="020B0603020204030204" pitchFamily="34" charset="0"/>
              </a:rPr>
              <a:t>Investem diretamente em imóveis físicos. Exemplo: shoppings, galpões logísticos, lajes corporativas.</a:t>
            </a:r>
          </a:p>
          <a:p>
            <a:pPr algn="ctr"/>
            <a:endParaRPr lang="pt-BR" sz="2400" b="1" dirty="0">
              <a:latin typeface="CAIXA Std" panose="020B0603020204030204" pitchFamily="34" charset="0"/>
            </a:endParaRPr>
          </a:p>
          <a:p>
            <a:pPr algn="ctr"/>
            <a:endParaRPr lang="pt-BR" sz="2400" b="1"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FIIs de Papel: </a:t>
            </a:r>
            <a:r>
              <a:rPr lang="pt-BR" sz="2400" dirty="0">
                <a:latin typeface="CAIXA Std" panose="020B0603020204030204" pitchFamily="34" charset="0"/>
              </a:rPr>
              <a:t>Investem em ativos financeiros do mercado imobiliário, como CRIs e LCIs.</a:t>
            </a:r>
          </a:p>
          <a:p>
            <a:pPr algn="ctr"/>
            <a:endParaRPr lang="pt-BR" sz="2400" b="1" dirty="0">
              <a:latin typeface="CAIXA Std" panose="020B0603020204030204" pitchFamily="34" charset="0"/>
            </a:endParaRPr>
          </a:p>
          <a:p>
            <a:pPr algn="ctr"/>
            <a:endParaRPr lang="pt-BR" sz="2400" b="1" dirty="0">
              <a:latin typeface="CAIXA Std" panose="020B0603020204030204" pitchFamily="34" charset="0"/>
            </a:endParaRPr>
          </a:p>
          <a:p>
            <a:pPr marL="342900" indent="-342900" algn="ctr">
              <a:buBlip>
                <a:blip r:embed="rId2">
                  <a:extLst>
                    <a:ext uri="{96DAC541-7B7A-43D3-8B79-37D633B846F1}">
                      <asvg:svgBlip xmlns:asvg="http://schemas.microsoft.com/office/drawing/2016/SVG/main" r:embed="rId3"/>
                    </a:ext>
                  </a:extLst>
                </a:blip>
              </a:buBlip>
            </a:pPr>
            <a:r>
              <a:rPr lang="pt-BR" sz="2400" b="1" dirty="0">
                <a:latin typeface="CAIXA Std" panose="020B0603020204030204" pitchFamily="34" charset="0"/>
              </a:rPr>
              <a:t>FIIs Híbridos: </a:t>
            </a:r>
            <a:r>
              <a:rPr lang="pt-BR" sz="2400" dirty="0">
                <a:latin typeface="CAIXA Std" panose="020B0603020204030204" pitchFamily="34" charset="0"/>
              </a:rPr>
              <a:t>Combinação de imóveis físicos e ativos financeiros.</a:t>
            </a:r>
          </a:p>
        </p:txBody>
      </p:sp>
      <p:sp>
        <p:nvSpPr>
          <p:cNvPr id="3" name="titulo_componente">
            <a:extLst>
              <a:ext uri="{FF2B5EF4-FFF2-40B4-BE49-F238E27FC236}">
                <a16:creationId xmlns:a16="http://schemas.microsoft.com/office/drawing/2014/main" id="{729864C7-F94B-A0CB-5F21-643D44DF09C8}"/>
              </a:ext>
            </a:extLst>
          </p:cNvPr>
          <p:cNvSpPr txBox="1"/>
          <p:nvPr/>
        </p:nvSpPr>
        <p:spPr>
          <a:xfrm>
            <a:off x="1231895" y="662129"/>
            <a:ext cx="7137410" cy="707886"/>
          </a:xfrm>
          <a:prstGeom prst="rect">
            <a:avLst/>
          </a:prstGeom>
          <a:noFill/>
        </p:spPr>
        <p:txBody>
          <a:bodyPr wrap="square" rtlCol="0">
            <a:spAutoFit/>
          </a:bodyPr>
          <a:lstStyle/>
          <a:p>
            <a:pPr algn="ctr"/>
            <a:r>
              <a:rPr lang="pt-BR" sz="4000" dirty="0">
                <a:latin typeface="CAIXA Std" panose="020B0603020204030204" pitchFamily="34" charset="0"/>
              </a:rPr>
              <a:t>TIPOS</a:t>
            </a:r>
          </a:p>
        </p:txBody>
      </p:sp>
      <p:sp>
        <p:nvSpPr>
          <p:cNvPr id="11" name="Espaço Reservado para Número de Slide 10">
            <a:extLst>
              <a:ext uri="{FF2B5EF4-FFF2-40B4-BE49-F238E27FC236}">
                <a16:creationId xmlns:a16="http://schemas.microsoft.com/office/drawing/2014/main" id="{13B46E11-4D87-3ADA-0280-88A6B5EA0E6F}"/>
              </a:ext>
            </a:extLst>
          </p:cNvPr>
          <p:cNvSpPr>
            <a:spLocks noGrp="1"/>
          </p:cNvSpPr>
          <p:nvPr>
            <p:ph type="sldNum" sz="quarter" idx="12"/>
          </p:nvPr>
        </p:nvSpPr>
        <p:spPr/>
        <p:txBody>
          <a:bodyPr/>
          <a:lstStyle/>
          <a:p>
            <a:fld id="{9BB46D60-96CE-4402-8D7C-2F4B1C382689}" type="slidenum">
              <a:rPr lang="pt-BR" smtClean="0"/>
              <a:t>8</a:t>
            </a:fld>
            <a:endParaRPr lang="pt-BR"/>
          </a:p>
        </p:txBody>
      </p:sp>
      <p:pic>
        <p:nvPicPr>
          <p:cNvPr id="13" name="Imagem 12">
            <a:extLst>
              <a:ext uri="{FF2B5EF4-FFF2-40B4-BE49-F238E27FC236}">
                <a16:creationId xmlns:a16="http://schemas.microsoft.com/office/drawing/2014/main" id="{431F1233-3A68-E8BC-8327-5CBA5F5DC2C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197" b="98634" l="8696" r="91304">
                        <a14:foregroundMark x1="48551" y1="8197" x2="48551" y2="8197"/>
                        <a14:foregroundMark x1="40580" y1="37705" x2="40580" y2="37705"/>
                        <a14:foregroundMark x1="38406" y1="31694" x2="37681" y2="63661"/>
                        <a14:foregroundMark x1="37681" y1="63661" x2="35507" y2="33060"/>
                        <a14:foregroundMark x1="65942" y1="32514" x2="60870" y2="73497"/>
                        <a14:foregroundMark x1="60870" y1="73497" x2="43478" y2="75410"/>
                        <a14:foregroundMark x1="43478" y1="75410" x2="57971" y2="58470"/>
                        <a14:foregroundMark x1="57971" y1="58470" x2="62319" y2="71311"/>
                        <a14:foregroundMark x1="62319" y1="71311" x2="61594" y2="72678"/>
                        <a14:foregroundMark x1="48551" y1="28415" x2="47101" y2="22131"/>
                        <a14:foregroundMark x1="47101" y1="22131" x2="51449" y2="27322"/>
                        <a14:foregroundMark x1="51449" y1="27322" x2="51449" y2="27322"/>
                        <a14:foregroundMark x1="58696" y1="21858" x2="58696" y2="20492"/>
                        <a14:foregroundMark x1="38406" y1="76230" x2="22464" y2="95355"/>
                        <a14:foregroundMark x1="22464" y1="95355" x2="61594" y2="96448"/>
                        <a14:foregroundMark x1="61594" y1="96448" x2="90580" y2="95082"/>
                        <a14:foregroundMark x1="90580" y1="95082" x2="67391" y2="77322"/>
                        <a14:foregroundMark x1="41304" y1="71038" x2="32609" y2="60656"/>
                        <a14:foregroundMark x1="32609" y1="60656" x2="31884" y2="56557"/>
                        <a14:foregroundMark x1="23913" y1="78962" x2="15942" y2="89617"/>
                        <a14:foregroundMark x1="15942" y1="89617" x2="7971" y2="94536"/>
                        <a14:foregroundMark x1="7971" y1="94536" x2="88406" y2="98634"/>
                        <a14:foregroundMark x1="88406" y1="98634" x2="91304" y2="98634"/>
                      </a14:backgroundRemoval>
                    </a14:imgEffect>
                  </a14:imgLayer>
                </a14:imgProps>
              </a:ext>
              <a:ext uri="{28A0092B-C50C-407E-A947-70E740481C1C}">
                <a14:useLocalDpi xmlns:a14="http://schemas.microsoft.com/office/drawing/2010/main" val="0"/>
              </a:ext>
            </a:extLst>
          </a:blip>
          <a:stretch>
            <a:fillRect/>
          </a:stretch>
        </p:blipFill>
        <p:spPr>
          <a:xfrm>
            <a:off x="383655" y="-46486"/>
            <a:ext cx="618578" cy="1640577"/>
          </a:xfrm>
          <a:prstGeom prst="rect">
            <a:avLst/>
          </a:prstGeom>
        </p:spPr>
      </p:pic>
      <p:grpSp>
        <p:nvGrpSpPr>
          <p:cNvPr id="17" name="Agrupar 16">
            <a:extLst>
              <a:ext uri="{FF2B5EF4-FFF2-40B4-BE49-F238E27FC236}">
                <a16:creationId xmlns:a16="http://schemas.microsoft.com/office/drawing/2014/main" id="{31AB497C-D22A-3FB5-B5FD-F97274B70B5F}"/>
              </a:ext>
            </a:extLst>
          </p:cNvPr>
          <p:cNvGrpSpPr>
            <a:grpSpLocks noChangeAspect="1"/>
          </p:cNvGrpSpPr>
          <p:nvPr/>
        </p:nvGrpSpPr>
        <p:grpSpPr>
          <a:xfrm flipV="1">
            <a:off x="1896600" y="2087119"/>
            <a:ext cx="6255179" cy="237876"/>
            <a:chOff x="0" y="7533740"/>
            <a:chExt cx="9601200" cy="339592"/>
          </a:xfrm>
        </p:grpSpPr>
        <p:pic>
          <p:nvPicPr>
            <p:cNvPr id="1026" name="Picture 2" descr="vetor de padrão sem costura de tijolo de linha 10258364 Vetor no ...">
              <a:extLst>
                <a:ext uri="{FF2B5EF4-FFF2-40B4-BE49-F238E27FC236}">
                  <a16:creationId xmlns:a16="http://schemas.microsoft.com/office/drawing/2014/main" id="{C6073648-1201-3C15-7FCC-25494807041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0"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574851E3-206A-6774-5D09-AFA4D2477C3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2587557"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vetor de padrão sem costura de tijolo de linha 10258364 Vetor no ...">
              <a:extLst>
                <a:ext uri="{FF2B5EF4-FFF2-40B4-BE49-F238E27FC236}">
                  <a16:creationId xmlns:a16="http://schemas.microsoft.com/office/drawing/2014/main" id="{D4A9F944-BACE-2BAF-E70A-980198089A0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68970"/>
            <a:stretch/>
          </p:blipFill>
          <p:spPr bwMode="auto">
            <a:xfrm>
              <a:off x="5175114" y="7533740"/>
              <a:ext cx="2587557" cy="3395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vetor de padrão sem costura de tijolo de linha 10258364 Vetor no ...">
              <a:extLst>
                <a:ext uri="{FF2B5EF4-FFF2-40B4-BE49-F238E27FC236}">
                  <a16:creationId xmlns:a16="http://schemas.microsoft.com/office/drawing/2014/main" id="{C520552D-4334-529F-6647-8F14287E81B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8947" b="68970"/>
            <a:stretch/>
          </p:blipFill>
          <p:spPr bwMode="auto">
            <a:xfrm>
              <a:off x="7762671" y="7533740"/>
              <a:ext cx="1838529" cy="33959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CaixaDeTexto 4">
            <a:extLst>
              <a:ext uri="{FF2B5EF4-FFF2-40B4-BE49-F238E27FC236}">
                <a16:creationId xmlns:a16="http://schemas.microsoft.com/office/drawing/2014/main" id="{772D8355-C386-3CE9-B71C-D8233AC20CED}"/>
              </a:ext>
            </a:extLst>
          </p:cNvPr>
          <p:cNvSpPr txBox="1"/>
          <p:nvPr/>
        </p:nvSpPr>
        <p:spPr>
          <a:xfrm>
            <a:off x="2241884" y="2950162"/>
            <a:ext cx="5117432" cy="584775"/>
          </a:xfrm>
          <a:prstGeom prst="rect">
            <a:avLst/>
          </a:prstGeom>
          <a:noFill/>
        </p:spPr>
        <p:txBody>
          <a:bodyPr wrap="square">
            <a:spAutoFit/>
          </a:bodyPr>
          <a:lstStyle/>
          <a:p>
            <a:pPr algn="ctr"/>
            <a:r>
              <a:rPr lang="pt-BR" sz="3200" dirty="0">
                <a:latin typeface="CAIXA Std" panose="020B0603020204030204" pitchFamily="34" charset="0"/>
              </a:rPr>
              <a:t>Existem 3 tipos de FIIs</a:t>
            </a:r>
            <a:endParaRPr lang="pt-BR" sz="3200" dirty="0"/>
          </a:p>
        </p:txBody>
      </p:sp>
      <p:pic>
        <p:nvPicPr>
          <p:cNvPr id="6" name="Imagem 5" descr="Uma imagem contendo mesa, atletismo, relógio&#10;&#10;Descrição gerada automaticamente">
            <a:extLst>
              <a:ext uri="{FF2B5EF4-FFF2-40B4-BE49-F238E27FC236}">
                <a16:creationId xmlns:a16="http://schemas.microsoft.com/office/drawing/2014/main" id="{7527CFC4-4646-BE25-7F16-0F61B86805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794" y="9687603"/>
            <a:ext cx="4089613" cy="2177586"/>
          </a:xfrm>
          <a:prstGeom prst="rect">
            <a:avLst/>
          </a:prstGeom>
        </p:spPr>
      </p:pic>
    </p:spTree>
    <p:extLst>
      <p:ext uri="{BB962C8B-B14F-4D97-AF65-F5344CB8AC3E}">
        <p14:creationId xmlns:p14="http://schemas.microsoft.com/office/powerpoint/2010/main" val="75395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Agrupar 15">
            <a:extLst>
              <a:ext uri="{FF2B5EF4-FFF2-40B4-BE49-F238E27FC236}">
                <a16:creationId xmlns:a16="http://schemas.microsoft.com/office/drawing/2014/main" id="{F7B4253C-B04C-BD73-4149-A99A2AF18224}"/>
              </a:ext>
            </a:extLst>
          </p:cNvPr>
          <p:cNvGrpSpPr/>
          <p:nvPr/>
        </p:nvGrpSpPr>
        <p:grpSpPr>
          <a:xfrm>
            <a:off x="-1" y="-107316"/>
            <a:ext cx="9601201" cy="12908916"/>
            <a:chOff x="-1" y="-107317"/>
            <a:chExt cx="9601201" cy="12908916"/>
          </a:xfrm>
          <a:effectLst>
            <a:reflection endPos="65000" dist="50800" dir="5400000" sy="-100000" algn="bl" rotWithShape="0"/>
          </a:effectLst>
        </p:grpSpPr>
        <p:pic>
          <p:nvPicPr>
            <p:cNvPr id="15" name="Picture 2" descr="vetor de padrão sem costura de tijolo de linha 10258364 Vetor no ...">
              <a:extLst>
                <a:ext uri="{FF2B5EF4-FFF2-40B4-BE49-F238E27FC236}">
                  <a16:creationId xmlns:a16="http://schemas.microsoft.com/office/drawing/2014/main" id="{087A6C8E-2B3E-FAB3-4BDC-90A3E7EBE82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3280" b="-2795"/>
            <a:stretch/>
          </p:blipFill>
          <p:spPr bwMode="auto">
            <a:xfrm flipV="1">
              <a:off x="-1" y="8456681"/>
              <a:ext cx="9601200" cy="43449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etor de padrão sem costura de tijolo de linha 10258364 Vetor no ...">
              <a:extLst>
                <a:ext uri="{FF2B5EF4-FFF2-40B4-BE49-F238E27FC236}">
                  <a16:creationId xmlns:a16="http://schemas.microsoft.com/office/drawing/2014/main" id="{4B2D5046-7F60-31A2-F5AF-F0BE85FAD05A}"/>
                </a:ext>
              </a:extLst>
            </p:cNvPr>
            <p:cNvPicPr>
              <a:picLocks noChangeAspect="1" noChangeArrowheads="1"/>
            </p:cNvPicPr>
            <p:nvPr/>
          </p:nvPicPr>
          <p:blipFill rotWithShape="1">
            <a:blip r:embed="rId2">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1" y="4179237"/>
              <a:ext cx="9601200" cy="44880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etor de padrão sem costura de tijolo de linha 10258364 Vetor no ...">
              <a:extLst>
                <a:ext uri="{FF2B5EF4-FFF2-40B4-BE49-F238E27FC236}">
                  <a16:creationId xmlns:a16="http://schemas.microsoft.com/office/drawing/2014/main" id="{86C8CDCF-806F-5D5B-B086-FD02244629C9}"/>
                </a:ext>
              </a:extLst>
            </p:cNvPr>
            <p:cNvPicPr>
              <a:picLocks noChangeAspect="1" noChangeArrowheads="1"/>
            </p:cNvPicPr>
            <p:nvPr/>
          </p:nvPicPr>
          <p:blipFill rotWithShape="1">
            <a:blip r:embed="rId3">
              <a:duotone>
                <a:prstClr val="black"/>
                <a:schemeClr val="bg1">
                  <a:lumMod val="75000"/>
                  <a:tint val="45000"/>
                  <a:satMod val="400000"/>
                </a:schemeClr>
              </a:duotone>
              <a:extLst>
                <a:ext uri="{28A0092B-C50C-407E-A947-70E740481C1C}">
                  <a14:useLocalDpi xmlns:a14="http://schemas.microsoft.com/office/drawing/2010/main" val="0"/>
                </a:ext>
              </a:extLst>
            </a:blip>
            <a:srcRect t="1" b="-2795"/>
            <a:stretch/>
          </p:blipFill>
          <p:spPr bwMode="auto">
            <a:xfrm flipV="1">
              <a:off x="0" y="-107317"/>
              <a:ext cx="9601200" cy="448808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tulo_componente">
            <a:extLst>
              <a:ext uri="{FF2B5EF4-FFF2-40B4-BE49-F238E27FC236}">
                <a16:creationId xmlns:a16="http://schemas.microsoft.com/office/drawing/2014/main" id="{93533FB0-D3C0-9791-4F72-0D1731465A20}"/>
              </a:ext>
            </a:extLst>
          </p:cNvPr>
          <p:cNvSpPr txBox="1"/>
          <p:nvPr/>
        </p:nvSpPr>
        <p:spPr>
          <a:xfrm>
            <a:off x="892276" y="5924570"/>
            <a:ext cx="7816645" cy="2800767"/>
          </a:xfrm>
          <a:prstGeom prst="rect">
            <a:avLst/>
          </a:prstGeom>
          <a:solidFill>
            <a:srgbClr val="E5E5E5"/>
          </a:solidFill>
          <a:ln w="57150">
            <a:solidFill>
              <a:schemeClr val="tx1"/>
            </a:solidFill>
          </a:ln>
        </p:spPr>
        <p:txBody>
          <a:bodyPr wrap="square" rtlCol="0">
            <a:spAutoFit/>
          </a:bodyPr>
          <a:lstStyle/>
          <a:p>
            <a:pPr algn="ctr"/>
            <a:r>
              <a:rPr lang="pt-BR" sz="8800" dirty="0">
                <a:solidFill>
                  <a:schemeClr val="accent2"/>
                </a:solidFill>
                <a:effectLst>
                  <a:outerShdw blurRad="38100" dist="38100" dir="2700000" algn="tl">
                    <a:srgbClr val="000000">
                      <a:alpha val="43137"/>
                    </a:srgbClr>
                  </a:outerShdw>
                </a:effectLst>
                <a:latin typeface="Impact" panose="020B0806030902050204" pitchFamily="34" charset="0"/>
              </a:rPr>
              <a:t>Principais</a:t>
            </a:r>
          </a:p>
          <a:p>
            <a:pPr algn="ctr"/>
            <a:r>
              <a:rPr lang="pt-BR" sz="8800" dirty="0">
                <a:solidFill>
                  <a:schemeClr val="accent2"/>
                </a:solidFill>
                <a:effectLst>
                  <a:outerShdw blurRad="38100" dist="38100" dir="2700000" algn="tl">
                    <a:srgbClr val="000000">
                      <a:alpha val="43137"/>
                    </a:srgbClr>
                  </a:outerShdw>
                </a:effectLst>
                <a:latin typeface="Impact" panose="020B0806030902050204" pitchFamily="34" charset="0"/>
              </a:rPr>
              <a:t>Vantagens</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9</a:t>
            </a:fld>
            <a:endParaRPr lang="pt-BR"/>
          </a:p>
        </p:txBody>
      </p:sp>
      <p:sp>
        <p:nvSpPr>
          <p:cNvPr id="17" name="titulo_componente">
            <a:extLst>
              <a:ext uri="{FF2B5EF4-FFF2-40B4-BE49-F238E27FC236}">
                <a16:creationId xmlns:a16="http://schemas.microsoft.com/office/drawing/2014/main" id="{8AFCA315-001B-15EB-E27D-D4EAC142A8ED}"/>
              </a:ext>
            </a:extLst>
          </p:cNvPr>
          <p:cNvSpPr txBox="1"/>
          <p:nvPr/>
        </p:nvSpPr>
        <p:spPr>
          <a:xfrm>
            <a:off x="3292811" y="2035933"/>
            <a:ext cx="3015574" cy="2308324"/>
          </a:xfrm>
          <a:prstGeom prst="rect">
            <a:avLst/>
          </a:prstGeom>
          <a:solidFill>
            <a:srgbClr val="E5E5E5"/>
          </a:solidFill>
          <a:ln w="57150">
            <a:solidFill>
              <a:schemeClr val="tx1"/>
            </a:solidFill>
          </a:ln>
        </p:spPr>
        <p:txBody>
          <a:bodyPr wrap="square" rtlCol="0">
            <a:spAutoFit/>
          </a:bodyPr>
          <a:lstStyle/>
          <a:p>
            <a:pPr algn="ctr"/>
            <a:r>
              <a:rPr lang="pt-BR" sz="14400" dirty="0">
                <a:solidFill>
                  <a:srgbClr val="002060"/>
                </a:solidFill>
                <a:effectLst>
                  <a:outerShdw blurRad="38100" dist="38100" dir="2700000" algn="tl">
                    <a:srgbClr val="000000">
                      <a:alpha val="43137"/>
                    </a:srgbClr>
                  </a:outerShdw>
                </a:effectLst>
                <a:latin typeface="Impact" panose="020B0806030902050204" pitchFamily="34" charset="0"/>
              </a:rPr>
              <a:t>4</a:t>
            </a:r>
          </a:p>
        </p:txBody>
      </p:sp>
    </p:spTree>
    <p:extLst>
      <p:ext uri="{BB962C8B-B14F-4D97-AF65-F5344CB8AC3E}">
        <p14:creationId xmlns:p14="http://schemas.microsoft.com/office/powerpoint/2010/main" val="1298025740"/>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5724</TotalTime>
  <Words>490</Words>
  <Application>Microsoft Office PowerPoint</Application>
  <PresentationFormat>Papel A3 (297 x 420 mm)</PresentationFormat>
  <Paragraphs>89</Paragraphs>
  <Slides>15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15</vt:i4>
      </vt:variant>
    </vt:vector>
  </HeadingPairs>
  <TitlesOfParts>
    <vt:vector size="22" baseType="lpstr">
      <vt:lpstr>Arial</vt:lpstr>
      <vt:lpstr>CAIXA Std</vt:lpstr>
      <vt:lpstr>CAIXA Std SemiBold</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Silva Aguiar</dc:creator>
  <cp:lastModifiedBy>Cesar</cp:lastModifiedBy>
  <cp:revision>22</cp:revision>
  <dcterms:created xsi:type="dcterms:W3CDTF">2023-06-15T14:34:16Z</dcterms:created>
  <dcterms:modified xsi:type="dcterms:W3CDTF">2025-01-03T22:18:35Z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e7aacd-7cc4-4c31-9e6f-7ef306428f09_Enabled">
    <vt:lpwstr>true</vt:lpwstr>
  </property>
  <property fmtid="{D5CDD505-2E9C-101B-9397-08002B2CF9AE}" pid="3" name="MSIP_Label_fde7aacd-7cc4-4c31-9e6f-7ef306428f09_SetDate">
    <vt:lpwstr>2024-12-30T12:46:05Z</vt:lpwstr>
  </property>
  <property fmtid="{D5CDD505-2E9C-101B-9397-08002B2CF9AE}" pid="4" name="MSIP_Label_fde7aacd-7cc4-4c31-9e6f-7ef306428f09_Method">
    <vt:lpwstr>Privileged</vt:lpwstr>
  </property>
  <property fmtid="{D5CDD505-2E9C-101B-9397-08002B2CF9AE}" pid="5" name="MSIP_Label_fde7aacd-7cc4-4c31-9e6f-7ef306428f09_Name">
    <vt:lpwstr>_PUBLICO</vt:lpwstr>
  </property>
  <property fmtid="{D5CDD505-2E9C-101B-9397-08002B2CF9AE}" pid="6" name="MSIP_Label_fde7aacd-7cc4-4c31-9e6f-7ef306428f09_SiteId">
    <vt:lpwstr>ab9bba98-684a-43fb-add8-9c2bebede229</vt:lpwstr>
  </property>
  <property fmtid="{D5CDD505-2E9C-101B-9397-08002B2CF9AE}" pid="7" name="MSIP_Label_fde7aacd-7cc4-4c31-9e6f-7ef306428f09_ActionId">
    <vt:lpwstr>8b1c50b1-101a-4e7e-9a9c-037afb9e4f1a</vt:lpwstr>
  </property>
  <property fmtid="{D5CDD505-2E9C-101B-9397-08002B2CF9AE}" pid="8" name="MSIP_Label_fde7aacd-7cc4-4c31-9e6f-7ef306428f09_ContentBits">
    <vt:lpwstr>1</vt:lpwstr>
  </property>
</Properties>
</file>