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63" r:id="rId5"/>
    <p:sldId id="264" r:id="rId6"/>
    <p:sldId id="259" r:id="rId7"/>
    <p:sldId id="260" r:id="rId8"/>
    <p:sldId id="261" r:id="rId9"/>
    <p:sldId id="262" r:id="rId10"/>
    <p:sldId id="274" r:id="rId11"/>
    <p:sldId id="275" r:id="rId12"/>
    <p:sldId id="276" r:id="rId13"/>
    <p:sldId id="277" r:id="rId14"/>
    <p:sldId id="265" r:id="rId15"/>
    <p:sldId id="266" r:id="rId16"/>
    <p:sldId id="268" r:id="rId17"/>
    <p:sldId id="271" r:id="rId18"/>
  </p:sldIdLst>
  <p:sldSz cx="18288000" cy="10287000"/>
  <p:notesSz cx="6858000" cy="9144000"/>
  <p:embeddedFontLst>
    <p:embeddedFont>
      <p:font typeface="Muli" panose="020B0604020202020204" charset="-93"/>
      <p:regular r:id="rId20"/>
    </p:embeddedFont>
    <p:embeddedFont>
      <p:font typeface="Cabin Bold" panose="020B0604020202020204" charset="-93"/>
      <p:regular r:id="rId21"/>
    </p:embeddedFont>
    <p:embeddedFont>
      <p:font typeface="Muli Italics" panose="020B0604020202020204" charset="-93"/>
      <p:regular r:id="rId22"/>
    </p:embeddedFont>
    <p:embeddedFont>
      <p:font typeface="Cabin Semi-Bold" panose="020B0604020202020204" charset="-93"/>
      <p:regular r:id="rId23"/>
    </p:embeddedFont>
    <p:embeddedFont>
      <p:font typeface="Calibri" panose="020F050202020403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2" autoAdjust="0"/>
    <p:restoredTop sz="94063" autoAdjust="0"/>
  </p:normalViewPr>
  <p:slideViewPr>
    <p:cSldViewPr>
      <p:cViewPr varScale="1">
        <p:scale>
          <a:sx n="64" d="100"/>
          <a:sy n="64" d="100"/>
        </p:scale>
        <p:origin x="30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4A2F7-5B5B-4B18-8F9A-6C59B7B22B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73431D4-B1F6-44C7-984F-BDBA77E4DF7F}">
      <dgm:prSet phldrT="[Text]">
        <dgm:style>
          <a:lnRef idx="2">
            <a:schemeClr val="accent2"/>
          </a:lnRef>
          <a:fillRef idx="1">
            <a:schemeClr val="lt1"/>
          </a:fillRef>
          <a:effectRef idx="0">
            <a:schemeClr val="accent2"/>
          </a:effectRef>
          <a:fontRef idx="minor">
            <a:schemeClr val="dk1"/>
          </a:fontRef>
        </dgm:style>
      </dgm:prSet>
      <dgm:spPr/>
      <dgm:t>
        <a:bodyPr/>
        <a:lstStyle/>
        <a:p>
          <a:r>
            <a:rPr lang="vi-VN" dirty="0" smtClean="0">
              <a:latin typeface="Muli" panose="020B0604020202020204" charset="-93"/>
            </a:rPr>
            <a:t>Giao diện chức năng quản trị</a:t>
          </a:r>
          <a:endParaRPr lang="en-US" dirty="0">
            <a:latin typeface="Muli" panose="020B0604020202020204" charset="-93"/>
          </a:endParaRPr>
        </a:p>
      </dgm:t>
    </dgm:pt>
    <dgm:pt modelId="{A2C4668F-C6C0-4CB8-A284-6AB353BAB3DC}" type="parTrans" cxnId="{B19726AC-B954-4EA3-8815-49AAEA170C76}">
      <dgm:prSet/>
      <dgm:spPr/>
      <dgm:t>
        <a:bodyPr/>
        <a:lstStyle/>
        <a:p>
          <a:endParaRPr lang="en-US"/>
        </a:p>
      </dgm:t>
    </dgm:pt>
    <dgm:pt modelId="{0503BFE8-30EE-4C0A-A06A-DA5FB1DEECE8}" type="sibTrans" cxnId="{B19726AC-B954-4EA3-8815-49AAEA170C76}">
      <dgm:prSet/>
      <dgm:spPr/>
      <dgm:t>
        <a:bodyPr/>
        <a:lstStyle/>
        <a:p>
          <a:endParaRPr lang="en-US"/>
        </a:p>
      </dgm:t>
    </dgm:pt>
    <dgm:pt modelId="{1A868A28-EDBA-42B2-AEC3-5879EF22A532}">
      <dgm:prSet phldrT="[Text]">
        <dgm:style>
          <a:lnRef idx="2">
            <a:schemeClr val="accent2"/>
          </a:lnRef>
          <a:fillRef idx="1">
            <a:schemeClr val="lt1"/>
          </a:fillRef>
          <a:effectRef idx="0">
            <a:schemeClr val="accent2"/>
          </a:effectRef>
          <a:fontRef idx="minor">
            <a:schemeClr val="dk1"/>
          </a:fontRef>
        </dgm:style>
      </dgm:prSet>
      <dgm:spPr/>
      <dgm:t>
        <a:bodyPr/>
        <a:lstStyle/>
        <a:p>
          <a:r>
            <a:rPr lang="vi-VN" dirty="0" smtClean="0">
              <a:latin typeface="Muli" panose="020B0604020202020204" charset="-93"/>
            </a:rPr>
            <a:t>Giao diện chức năng khách vãng lai</a:t>
          </a:r>
          <a:endParaRPr lang="en-US" dirty="0">
            <a:latin typeface="Muli" panose="020B0604020202020204" charset="-93"/>
          </a:endParaRPr>
        </a:p>
      </dgm:t>
    </dgm:pt>
    <dgm:pt modelId="{BE730525-B642-473E-8327-B761171C05C8}" type="parTrans" cxnId="{F34A8E3A-AA2C-4F9C-9637-9A6D2A2F3547}">
      <dgm:prSet/>
      <dgm:spPr/>
      <dgm:t>
        <a:bodyPr/>
        <a:lstStyle/>
        <a:p>
          <a:endParaRPr lang="en-US"/>
        </a:p>
      </dgm:t>
    </dgm:pt>
    <dgm:pt modelId="{295CDE42-4187-4495-B005-54793C15B8A5}" type="sibTrans" cxnId="{F34A8E3A-AA2C-4F9C-9637-9A6D2A2F3547}">
      <dgm:prSet/>
      <dgm:spPr/>
      <dgm:t>
        <a:bodyPr/>
        <a:lstStyle/>
        <a:p>
          <a:endParaRPr lang="en-US"/>
        </a:p>
      </dgm:t>
    </dgm:pt>
    <dgm:pt modelId="{7E89D848-6069-4DC1-B948-6725163EE563}">
      <dgm:prSet phldrT="[Text]">
        <dgm:style>
          <a:lnRef idx="2">
            <a:schemeClr val="accent2"/>
          </a:lnRef>
          <a:fillRef idx="1">
            <a:schemeClr val="lt1"/>
          </a:fillRef>
          <a:effectRef idx="0">
            <a:schemeClr val="accent2"/>
          </a:effectRef>
          <a:fontRef idx="minor">
            <a:schemeClr val="dk1"/>
          </a:fontRef>
        </dgm:style>
      </dgm:prSet>
      <dgm:spPr/>
      <dgm:t>
        <a:bodyPr/>
        <a:lstStyle/>
        <a:p>
          <a:r>
            <a:rPr lang="vi-VN" dirty="0" smtClean="0">
              <a:latin typeface="Muli" panose="020B0604020202020204" charset="-93"/>
            </a:rPr>
            <a:t>Giao diện chức năng khách hàng</a:t>
          </a:r>
          <a:endParaRPr lang="en-US" dirty="0">
            <a:latin typeface="Muli" panose="020B0604020202020204" charset="-93"/>
          </a:endParaRPr>
        </a:p>
      </dgm:t>
    </dgm:pt>
    <dgm:pt modelId="{1E7227C2-3613-4D9F-9368-D9D0068F3B31}" type="parTrans" cxnId="{2F3CAF00-107B-4E56-96E7-5CCBF3A99354}">
      <dgm:prSet/>
      <dgm:spPr/>
      <dgm:t>
        <a:bodyPr/>
        <a:lstStyle/>
        <a:p>
          <a:endParaRPr lang="en-US"/>
        </a:p>
      </dgm:t>
    </dgm:pt>
    <dgm:pt modelId="{531FC133-941E-4290-9709-3BA93358D003}" type="sibTrans" cxnId="{2F3CAF00-107B-4E56-96E7-5CCBF3A99354}">
      <dgm:prSet/>
      <dgm:spPr/>
      <dgm:t>
        <a:bodyPr/>
        <a:lstStyle/>
        <a:p>
          <a:endParaRPr lang="en-US"/>
        </a:p>
      </dgm:t>
    </dgm:pt>
    <dgm:pt modelId="{45536AF7-17CD-4EA5-9D04-D036823C3FFC}" type="pres">
      <dgm:prSet presAssocID="{67D4A2F7-5B5B-4B18-8F9A-6C59B7B22B8E}" presName="diagram" presStyleCnt="0">
        <dgm:presLayoutVars>
          <dgm:dir/>
          <dgm:resizeHandles val="exact"/>
        </dgm:presLayoutVars>
      </dgm:prSet>
      <dgm:spPr/>
      <dgm:t>
        <a:bodyPr/>
        <a:lstStyle/>
        <a:p>
          <a:endParaRPr lang="en-US"/>
        </a:p>
      </dgm:t>
    </dgm:pt>
    <dgm:pt modelId="{E4EECEE5-ACF3-4C70-A9AD-F07075576820}" type="pres">
      <dgm:prSet presAssocID="{D73431D4-B1F6-44C7-984F-BDBA77E4DF7F}" presName="node" presStyleLbl="node1" presStyleIdx="0" presStyleCnt="3">
        <dgm:presLayoutVars>
          <dgm:bulletEnabled val="1"/>
        </dgm:presLayoutVars>
      </dgm:prSet>
      <dgm:spPr/>
      <dgm:t>
        <a:bodyPr/>
        <a:lstStyle/>
        <a:p>
          <a:endParaRPr lang="en-US"/>
        </a:p>
      </dgm:t>
    </dgm:pt>
    <dgm:pt modelId="{2FDF03D6-3DD6-4F6F-8360-A90E424E3919}" type="pres">
      <dgm:prSet presAssocID="{0503BFE8-30EE-4C0A-A06A-DA5FB1DEECE8}" presName="sibTrans" presStyleCnt="0"/>
      <dgm:spPr/>
    </dgm:pt>
    <dgm:pt modelId="{91069E14-2EAE-45E7-9367-4FEB758BF3F8}" type="pres">
      <dgm:prSet presAssocID="{1A868A28-EDBA-42B2-AEC3-5879EF22A532}" presName="node" presStyleLbl="node1" presStyleIdx="1" presStyleCnt="3">
        <dgm:presLayoutVars>
          <dgm:bulletEnabled val="1"/>
        </dgm:presLayoutVars>
      </dgm:prSet>
      <dgm:spPr/>
      <dgm:t>
        <a:bodyPr/>
        <a:lstStyle/>
        <a:p>
          <a:endParaRPr lang="en-US"/>
        </a:p>
      </dgm:t>
    </dgm:pt>
    <dgm:pt modelId="{865021C8-E503-426B-959A-5745FFF3D466}" type="pres">
      <dgm:prSet presAssocID="{295CDE42-4187-4495-B005-54793C15B8A5}" presName="sibTrans" presStyleCnt="0"/>
      <dgm:spPr/>
    </dgm:pt>
    <dgm:pt modelId="{179D69C0-130A-416D-8A16-32E73F4B837F}" type="pres">
      <dgm:prSet presAssocID="{7E89D848-6069-4DC1-B948-6725163EE563}" presName="node" presStyleLbl="node1" presStyleIdx="2" presStyleCnt="3">
        <dgm:presLayoutVars>
          <dgm:bulletEnabled val="1"/>
        </dgm:presLayoutVars>
      </dgm:prSet>
      <dgm:spPr/>
      <dgm:t>
        <a:bodyPr/>
        <a:lstStyle/>
        <a:p>
          <a:endParaRPr lang="en-US"/>
        </a:p>
      </dgm:t>
    </dgm:pt>
  </dgm:ptLst>
  <dgm:cxnLst>
    <dgm:cxn modelId="{9D3F2105-4154-4052-9348-916EDDA4CC01}" type="presOf" srcId="{D73431D4-B1F6-44C7-984F-BDBA77E4DF7F}" destId="{E4EECEE5-ACF3-4C70-A9AD-F07075576820}" srcOrd="0" destOrd="0" presId="urn:microsoft.com/office/officeart/2005/8/layout/default"/>
    <dgm:cxn modelId="{B19726AC-B954-4EA3-8815-49AAEA170C76}" srcId="{67D4A2F7-5B5B-4B18-8F9A-6C59B7B22B8E}" destId="{D73431D4-B1F6-44C7-984F-BDBA77E4DF7F}" srcOrd="0" destOrd="0" parTransId="{A2C4668F-C6C0-4CB8-A284-6AB353BAB3DC}" sibTransId="{0503BFE8-30EE-4C0A-A06A-DA5FB1DEECE8}"/>
    <dgm:cxn modelId="{2896BFE0-2B38-4599-944B-115796532163}" type="presOf" srcId="{67D4A2F7-5B5B-4B18-8F9A-6C59B7B22B8E}" destId="{45536AF7-17CD-4EA5-9D04-D036823C3FFC}" srcOrd="0" destOrd="0" presId="urn:microsoft.com/office/officeart/2005/8/layout/default"/>
    <dgm:cxn modelId="{EB6A2A4B-C219-4B05-8823-718758F17568}" type="presOf" srcId="{1A868A28-EDBA-42B2-AEC3-5879EF22A532}" destId="{91069E14-2EAE-45E7-9367-4FEB758BF3F8}" srcOrd="0" destOrd="0" presId="urn:microsoft.com/office/officeart/2005/8/layout/default"/>
    <dgm:cxn modelId="{6F2BA0E4-4050-49EB-9601-2C152DFE29A8}" type="presOf" srcId="{7E89D848-6069-4DC1-B948-6725163EE563}" destId="{179D69C0-130A-416D-8A16-32E73F4B837F}" srcOrd="0" destOrd="0" presId="urn:microsoft.com/office/officeart/2005/8/layout/default"/>
    <dgm:cxn modelId="{F34A8E3A-AA2C-4F9C-9637-9A6D2A2F3547}" srcId="{67D4A2F7-5B5B-4B18-8F9A-6C59B7B22B8E}" destId="{1A868A28-EDBA-42B2-AEC3-5879EF22A532}" srcOrd="1" destOrd="0" parTransId="{BE730525-B642-473E-8327-B761171C05C8}" sibTransId="{295CDE42-4187-4495-B005-54793C15B8A5}"/>
    <dgm:cxn modelId="{2F3CAF00-107B-4E56-96E7-5CCBF3A99354}" srcId="{67D4A2F7-5B5B-4B18-8F9A-6C59B7B22B8E}" destId="{7E89D848-6069-4DC1-B948-6725163EE563}" srcOrd="2" destOrd="0" parTransId="{1E7227C2-3613-4D9F-9368-D9D0068F3B31}" sibTransId="{531FC133-941E-4290-9709-3BA93358D003}"/>
    <dgm:cxn modelId="{8DCFE28E-64D9-4C57-B630-D94FE6E72C69}" type="presParOf" srcId="{45536AF7-17CD-4EA5-9D04-D036823C3FFC}" destId="{E4EECEE5-ACF3-4C70-A9AD-F07075576820}" srcOrd="0" destOrd="0" presId="urn:microsoft.com/office/officeart/2005/8/layout/default"/>
    <dgm:cxn modelId="{5899BAB6-6DF3-4B02-8273-17C19C90B71D}" type="presParOf" srcId="{45536AF7-17CD-4EA5-9D04-D036823C3FFC}" destId="{2FDF03D6-3DD6-4F6F-8360-A90E424E3919}" srcOrd="1" destOrd="0" presId="urn:microsoft.com/office/officeart/2005/8/layout/default"/>
    <dgm:cxn modelId="{4F51575B-9EC9-41CD-AF2E-EFA93B3092F8}" type="presParOf" srcId="{45536AF7-17CD-4EA5-9D04-D036823C3FFC}" destId="{91069E14-2EAE-45E7-9367-4FEB758BF3F8}" srcOrd="2" destOrd="0" presId="urn:microsoft.com/office/officeart/2005/8/layout/default"/>
    <dgm:cxn modelId="{3A1FDF78-AB58-4987-8632-8F15D59EC1B6}" type="presParOf" srcId="{45536AF7-17CD-4EA5-9D04-D036823C3FFC}" destId="{865021C8-E503-426B-959A-5745FFF3D466}" srcOrd="3" destOrd="0" presId="urn:microsoft.com/office/officeart/2005/8/layout/default"/>
    <dgm:cxn modelId="{8C774CCA-CB18-4547-A3CE-85AC65B20651}" type="presParOf" srcId="{45536AF7-17CD-4EA5-9D04-D036823C3FFC}" destId="{179D69C0-130A-416D-8A16-32E73F4B837F}"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ECEE5-ACF3-4C70-A9AD-F07075576820}">
      <dsp:nvSpPr>
        <dsp:cNvPr id="0" name=""/>
        <dsp:cNvSpPr/>
      </dsp:nvSpPr>
      <dsp:spPr>
        <a:xfrm>
          <a:off x="1976735" y="2525"/>
          <a:ext cx="3923109" cy="2353865"/>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vi-VN" sz="4200" kern="1200" dirty="0" smtClean="0">
              <a:latin typeface="Muli" panose="020B0604020202020204" charset="-93"/>
            </a:rPr>
            <a:t>Giao diện chức năng quản trị</a:t>
          </a:r>
          <a:endParaRPr lang="en-US" sz="4200" kern="1200" dirty="0">
            <a:latin typeface="Muli" panose="020B0604020202020204" charset="-93"/>
          </a:endParaRPr>
        </a:p>
      </dsp:txBody>
      <dsp:txXfrm>
        <a:off x="1976735" y="2525"/>
        <a:ext cx="3923109" cy="2353865"/>
      </dsp:txXfrm>
    </dsp:sp>
    <dsp:sp modelId="{91069E14-2EAE-45E7-9367-4FEB758BF3F8}">
      <dsp:nvSpPr>
        <dsp:cNvPr id="0" name=""/>
        <dsp:cNvSpPr/>
      </dsp:nvSpPr>
      <dsp:spPr>
        <a:xfrm>
          <a:off x="6292155" y="2525"/>
          <a:ext cx="3923109" cy="2353865"/>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vi-VN" sz="4200" kern="1200" dirty="0" smtClean="0">
              <a:latin typeface="Muli" panose="020B0604020202020204" charset="-93"/>
            </a:rPr>
            <a:t>Giao diện chức năng khách vãng lai</a:t>
          </a:r>
          <a:endParaRPr lang="en-US" sz="4200" kern="1200" dirty="0">
            <a:latin typeface="Muli" panose="020B0604020202020204" charset="-93"/>
          </a:endParaRPr>
        </a:p>
      </dsp:txBody>
      <dsp:txXfrm>
        <a:off x="6292155" y="2525"/>
        <a:ext cx="3923109" cy="2353865"/>
      </dsp:txXfrm>
    </dsp:sp>
    <dsp:sp modelId="{179D69C0-130A-416D-8A16-32E73F4B837F}">
      <dsp:nvSpPr>
        <dsp:cNvPr id="0" name=""/>
        <dsp:cNvSpPr/>
      </dsp:nvSpPr>
      <dsp:spPr>
        <a:xfrm>
          <a:off x="4134445" y="2748701"/>
          <a:ext cx="3923109" cy="2353865"/>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vi-VN" sz="4200" kern="1200" dirty="0" smtClean="0">
              <a:latin typeface="Muli" panose="020B0604020202020204" charset="-93"/>
            </a:rPr>
            <a:t>Giao diện chức năng khách hàng</a:t>
          </a:r>
          <a:endParaRPr lang="en-US" sz="4200" kern="1200" dirty="0">
            <a:latin typeface="Muli" panose="020B0604020202020204" charset="-93"/>
          </a:endParaRPr>
        </a:p>
      </dsp:txBody>
      <dsp:txXfrm>
        <a:off x="4134445" y="2748701"/>
        <a:ext cx="3923109" cy="235386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E3864-5D6B-45A7-8B22-A71947BD2E26}" type="datetimeFigureOut">
              <a:rPr lang="vi-VN" smtClean="0"/>
              <a:t>14/01/2025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4FA59-5882-4296-A1D4-1B4470C7FF6F}" type="slidenum">
              <a:rPr lang="vi-VN" smtClean="0"/>
              <a:t>‹#›</a:t>
            </a:fld>
            <a:endParaRPr lang="vi-VN"/>
          </a:p>
        </p:txBody>
      </p:sp>
    </p:spTree>
    <p:extLst>
      <p:ext uri="{BB962C8B-B14F-4D97-AF65-F5344CB8AC3E}">
        <p14:creationId xmlns:p14="http://schemas.microsoft.com/office/powerpoint/2010/main" val="162438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32C4FA59-5882-4296-A1D4-1B4470C7FF6F}" type="slidenum">
              <a:rPr lang="vi-VN" smtClean="0"/>
              <a:t>8</a:t>
            </a:fld>
            <a:endParaRPr lang="vi-VN"/>
          </a:p>
        </p:txBody>
      </p:sp>
    </p:spTree>
    <p:extLst>
      <p:ext uri="{BB962C8B-B14F-4D97-AF65-F5344CB8AC3E}">
        <p14:creationId xmlns:p14="http://schemas.microsoft.com/office/powerpoint/2010/main" val="229494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32C4FA59-5882-4296-A1D4-1B4470C7FF6F}" type="slidenum">
              <a:rPr lang="vi-VN" smtClean="0"/>
              <a:t>9</a:t>
            </a:fld>
            <a:endParaRPr lang="vi-VN"/>
          </a:p>
        </p:txBody>
      </p:sp>
    </p:spTree>
    <p:extLst>
      <p:ext uri="{BB962C8B-B14F-4D97-AF65-F5344CB8AC3E}">
        <p14:creationId xmlns:p14="http://schemas.microsoft.com/office/powerpoint/2010/main" val="1325433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C4FA59-5882-4296-A1D4-1B4470C7FF6F}" type="slidenum">
              <a:rPr kumimoji="0" lang="vi-VN"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vi-VN"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20745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C4FA59-5882-4296-A1D4-1B4470C7FF6F}" type="slidenum">
              <a:rPr kumimoji="0" lang="vi-VN"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vi-VN"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71906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C4FA59-5882-4296-A1D4-1B4470C7FF6F}" type="slidenum">
              <a:rPr kumimoji="0" lang="vi-VN"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vi-VN"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98737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C4FA59-5882-4296-A1D4-1B4470C7FF6F}" type="slidenum">
              <a:rPr kumimoji="0" lang="vi-VN"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vi-VN"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78438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6.xml"/><Relationship Id="rId7" Type="http://schemas.openxmlformats.org/officeDocument/2006/relationships/slide" Target="slide9.xml"/><Relationship Id="rId12"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5.xml"/><Relationship Id="rId11" Type="http://schemas.openxmlformats.org/officeDocument/2006/relationships/slide" Target="slide14.xml"/><Relationship Id="rId5" Type="http://schemas.openxmlformats.org/officeDocument/2006/relationships/slide" Target="slide8.xml"/><Relationship Id="rId10" Type="http://schemas.openxmlformats.org/officeDocument/2006/relationships/image" Target="../media/image1.png"/><Relationship Id="rId4" Type="http://schemas.openxmlformats.org/officeDocument/2006/relationships/slide" Target="slide7.xml"/><Relationship Id="rId9" Type="http://schemas.openxmlformats.org/officeDocument/2006/relationships/slide" Target="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C744"/>
        </a:solidFill>
        <a:effectLst/>
      </p:bgPr>
    </p:bg>
    <p:spTree>
      <p:nvGrpSpPr>
        <p:cNvPr id="1" name=""/>
        <p:cNvGrpSpPr/>
        <p:nvPr/>
      </p:nvGrpSpPr>
      <p:grpSpPr>
        <a:xfrm>
          <a:off x="0" y="0"/>
          <a:ext cx="0" cy="0"/>
          <a:chOff x="0" y="0"/>
          <a:chExt cx="0" cy="0"/>
        </a:xfrm>
      </p:grpSpPr>
      <p:sp>
        <p:nvSpPr>
          <p:cNvPr id="2" name="AutoShape 2"/>
          <p:cNvSpPr/>
          <p:nvPr/>
        </p:nvSpPr>
        <p:spPr>
          <a:xfrm rot="895">
            <a:off x="0" y="8014185"/>
            <a:ext cx="18288001" cy="0"/>
          </a:xfrm>
          <a:prstGeom prst="line">
            <a:avLst/>
          </a:prstGeom>
          <a:ln w="9525" cap="flat">
            <a:solidFill>
              <a:srgbClr val="000000"/>
            </a:solidFill>
            <a:prstDash val="solid"/>
            <a:headEnd type="none" w="sm" len="sm"/>
            <a:tailEnd type="none" w="sm" len="sm"/>
          </a:ln>
        </p:spPr>
      </p:sp>
      <p:sp>
        <p:nvSpPr>
          <p:cNvPr id="3" name="AutoShape 3"/>
          <p:cNvSpPr/>
          <p:nvPr/>
        </p:nvSpPr>
        <p:spPr>
          <a:xfrm rot="5400000">
            <a:off x="11819656" y="5138738"/>
            <a:ext cx="10287000" cy="0"/>
          </a:xfrm>
          <a:prstGeom prst="line">
            <a:avLst/>
          </a:prstGeom>
          <a:ln w="9525" cap="flat">
            <a:solidFill>
              <a:srgbClr val="000000"/>
            </a:solidFill>
            <a:prstDash val="solid"/>
            <a:headEnd type="none" w="sm" len="sm"/>
            <a:tailEnd type="none" w="sm" len="sm"/>
          </a:ln>
        </p:spPr>
      </p:sp>
      <p:sp>
        <p:nvSpPr>
          <p:cNvPr id="5" name="TextBox 5"/>
          <p:cNvSpPr txBox="1"/>
          <p:nvPr/>
        </p:nvSpPr>
        <p:spPr>
          <a:xfrm>
            <a:off x="2057400" y="992999"/>
            <a:ext cx="5653901" cy="897682"/>
          </a:xfrm>
          <a:prstGeom prst="rect">
            <a:avLst/>
          </a:prstGeom>
        </p:spPr>
        <p:txBody>
          <a:bodyPr wrap="square" lIns="0" tIns="0" rIns="0" bIns="0" rtlCol="0" anchor="t">
            <a:spAutoFit/>
          </a:bodyPr>
          <a:lstStyle/>
          <a:p>
            <a:pPr algn="just">
              <a:lnSpc>
                <a:spcPts val="3500"/>
              </a:lnSpc>
            </a:pPr>
            <a:r>
              <a:rPr lang="vi-VN" sz="2500" b="1" dirty="0" smtClean="0">
                <a:solidFill>
                  <a:srgbClr val="1C2120"/>
                </a:solidFill>
                <a:ea typeface="Muli"/>
                <a:cs typeface="Muli"/>
                <a:sym typeface="Muli"/>
              </a:rPr>
              <a:t>TRƯỜNG ĐẠI HỌC TRÀ VINH</a:t>
            </a:r>
          </a:p>
          <a:p>
            <a:pPr algn="just">
              <a:lnSpc>
                <a:spcPts val="3500"/>
              </a:lnSpc>
            </a:pPr>
            <a:r>
              <a:rPr lang="vi-VN" sz="2500" b="1" dirty="0" smtClean="0">
                <a:solidFill>
                  <a:srgbClr val="1C2120"/>
                </a:solidFill>
                <a:ea typeface="Muli"/>
                <a:cs typeface="Muli"/>
                <a:sym typeface="Muli"/>
              </a:rPr>
              <a:t>Khoa Kỹ thuật &amp; Công nghệ</a:t>
            </a:r>
            <a:endParaRPr lang="en-US" sz="2500" b="1" dirty="0">
              <a:solidFill>
                <a:srgbClr val="1C2120"/>
              </a:solidFill>
              <a:ea typeface="Muli"/>
              <a:cs typeface="Muli"/>
              <a:sym typeface="Muli"/>
            </a:endParaRPr>
          </a:p>
        </p:txBody>
      </p:sp>
      <p:sp>
        <p:nvSpPr>
          <p:cNvPr id="9" name="TextBox 9"/>
          <p:cNvSpPr txBox="1"/>
          <p:nvPr/>
        </p:nvSpPr>
        <p:spPr>
          <a:xfrm>
            <a:off x="1028699" y="3015925"/>
            <a:ext cx="16040100" cy="1885131"/>
          </a:xfrm>
          <a:prstGeom prst="rect">
            <a:avLst/>
          </a:prstGeom>
        </p:spPr>
        <p:txBody>
          <a:bodyPr wrap="square" lIns="0" tIns="0" rIns="0" bIns="0" rtlCol="0" anchor="t">
            <a:spAutoFit/>
          </a:bodyPr>
          <a:lstStyle/>
          <a:p>
            <a:pPr algn="l">
              <a:lnSpc>
                <a:spcPts val="14657"/>
              </a:lnSpc>
            </a:pPr>
            <a:r>
              <a:rPr lang="vi-VN" sz="8000" b="1" dirty="0" smtClean="0">
                <a:solidFill>
                  <a:srgbClr val="1C2120"/>
                </a:solidFill>
                <a:latin typeface="Cabin Semi-Bold"/>
                <a:ea typeface="Cabin Semi-Bold"/>
                <a:cs typeface="Cabin Semi-Bold"/>
                <a:sym typeface="Cabin Semi-Bold"/>
              </a:rPr>
              <a:t>THỰC TẬP ĐỒ ÁN CHUYÊN NGÀNH</a:t>
            </a:r>
            <a:endParaRPr lang="en-US" sz="8000" b="1" dirty="0">
              <a:solidFill>
                <a:srgbClr val="1C2120"/>
              </a:solidFill>
              <a:latin typeface="Cabin Semi-Bold"/>
              <a:ea typeface="Cabin Semi-Bold"/>
              <a:cs typeface="Cabin Semi-Bold"/>
              <a:sym typeface="Cabin Semi-Bold"/>
            </a:endParaRPr>
          </a:p>
        </p:txBody>
      </p:sp>
      <p:sp>
        <p:nvSpPr>
          <p:cNvPr id="10" name="TextBox 10"/>
          <p:cNvSpPr txBox="1"/>
          <p:nvPr/>
        </p:nvSpPr>
        <p:spPr>
          <a:xfrm>
            <a:off x="4052109" y="5476827"/>
            <a:ext cx="10183781" cy="538609"/>
          </a:xfrm>
          <a:prstGeom prst="rect">
            <a:avLst/>
          </a:prstGeom>
        </p:spPr>
        <p:txBody>
          <a:bodyPr wrap="square" lIns="0" tIns="0" rIns="0" bIns="0" rtlCol="0" anchor="t">
            <a:spAutoFit/>
          </a:bodyPr>
          <a:lstStyle/>
          <a:p>
            <a:pPr algn="l">
              <a:lnSpc>
                <a:spcPts val="4200"/>
              </a:lnSpc>
            </a:pPr>
            <a:r>
              <a:rPr lang="vi-VN" sz="3600" b="1" dirty="0" smtClean="0">
                <a:solidFill>
                  <a:srgbClr val="1C2120"/>
                </a:solidFill>
                <a:latin typeface="Cabin Semi-Bold"/>
                <a:ea typeface="Cabin Semi-Bold"/>
                <a:cs typeface="Cabin Semi-Bold"/>
                <a:sym typeface="Cabin Semi-Bold"/>
              </a:rPr>
              <a:t>XÂY DỰNG WEBSITE BÁN PHỤ KIỆN THỜI TRANG</a:t>
            </a:r>
            <a:endParaRPr lang="en-US" sz="3600" b="1" dirty="0">
              <a:solidFill>
                <a:srgbClr val="1C2120"/>
              </a:solidFill>
              <a:latin typeface="Cabin Semi-Bold"/>
              <a:ea typeface="Cabin Semi-Bold"/>
              <a:cs typeface="Cabin Semi-Bold"/>
              <a:sym typeface="Cabin Semi-Bold"/>
            </a:endParaRPr>
          </a:p>
        </p:txBody>
      </p:sp>
      <p:sp>
        <p:nvSpPr>
          <p:cNvPr id="11" name="TextBox 11"/>
          <p:cNvSpPr txBox="1"/>
          <p:nvPr/>
        </p:nvSpPr>
        <p:spPr>
          <a:xfrm>
            <a:off x="4537335" y="8654774"/>
            <a:ext cx="4987665" cy="763158"/>
          </a:xfrm>
          <a:prstGeom prst="rect">
            <a:avLst/>
          </a:prstGeom>
        </p:spPr>
        <p:txBody>
          <a:bodyPr wrap="square" lIns="0" tIns="0" rIns="0" bIns="0" rtlCol="0" anchor="t">
            <a:spAutoFit/>
          </a:bodyPr>
          <a:lstStyle/>
          <a:p>
            <a:pPr algn="l">
              <a:lnSpc>
                <a:spcPts val="3080"/>
              </a:lnSpc>
            </a:pPr>
            <a:r>
              <a:rPr lang="vi-VN" sz="2200" dirty="0" smtClean="0">
                <a:solidFill>
                  <a:srgbClr val="1C2120"/>
                </a:solidFill>
                <a:latin typeface="Muli"/>
                <a:ea typeface="Muli"/>
                <a:cs typeface="Muli"/>
                <a:sym typeface="Muli"/>
              </a:rPr>
              <a:t>Học Kỳ I, Năm Học 2024 - 2025</a:t>
            </a:r>
          </a:p>
          <a:p>
            <a:pPr algn="l">
              <a:lnSpc>
                <a:spcPts val="3080"/>
              </a:lnSpc>
            </a:pPr>
            <a:r>
              <a:rPr lang="vi-VN" sz="2200" dirty="0" smtClean="0">
                <a:solidFill>
                  <a:srgbClr val="1C2120"/>
                </a:solidFill>
                <a:latin typeface="Muli"/>
                <a:ea typeface="Muli"/>
                <a:cs typeface="Muli"/>
                <a:sym typeface="Muli"/>
              </a:rPr>
              <a:t>Chuyên ngành: Công nghệ thông tin</a:t>
            </a:r>
          </a:p>
        </p:txBody>
      </p:sp>
      <p:sp>
        <p:nvSpPr>
          <p:cNvPr id="12" name="TextBox 12"/>
          <p:cNvSpPr txBox="1"/>
          <p:nvPr/>
        </p:nvSpPr>
        <p:spPr>
          <a:xfrm>
            <a:off x="862099" y="8654774"/>
            <a:ext cx="3017498" cy="1192634"/>
          </a:xfrm>
          <a:prstGeom prst="rect">
            <a:avLst/>
          </a:prstGeom>
        </p:spPr>
        <p:txBody>
          <a:bodyPr lIns="0" tIns="0" rIns="0" bIns="0" rtlCol="0" anchor="t">
            <a:spAutoFit/>
          </a:bodyPr>
          <a:lstStyle/>
          <a:p>
            <a:pPr algn="l">
              <a:lnSpc>
                <a:spcPts val="3079"/>
              </a:lnSpc>
            </a:pPr>
            <a:r>
              <a:rPr lang="vi-VN" sz="2199" dirty="0" smtClean="0">
                <a:solidFill>
                  <a:srgbClr val="1C2120"/>
                </a:solidFill>
                <a:latin typeface="Muli"/>
                <a:ea typeface="Muli"/>
                <a:cs typeface="Muli"/>
                <a:sym typeface="Muli"/>
              </a:rPr>
              <a:t>Nguyễn Thị Cẩm Tiên</a:t>
            </a:r>
            <a:endParaRPr lang="vi-VN" sz="2199" dirty="0">
              <a:solidFill>
                <a:srgbClr val="1C2120"/>
              </a:solidFill>
              <a:latin typeface="Muli"/>
              <a:ea typeface="Muli"/>
              <a:cs typeface="Muli"/>
              <a:sym typeface="Muli"/>
            </a:endParaRPr>
          </a:p>
          <a:p>
            <a:pPr algn="l">
              <a:lnSpc>
                <a:spcPts val="3079"/>
              </a:lnSpc>
            </a:pPr>
            <a:r>
              <a:rPr lang="vi-VN" sz="2199" dirty="0" smtClean="0">
                <a:solidFill>
                  <a:srgbClr val="1C2120"/>
                </a:solidFill>
                <a:latin typeface="Muli"/>
                <a:ea typeface="Muli"/>
                <a:cs typeface="Muli"/>
                <a:sym typeface="Muli"/>
              </a:rPr>
              <a:t>DA21TTA</a:t>
            </a:r>
          </a:p>
          <a:p>
            <a:pPr algn="l">
              <a:lnSpc>
                <a:spcPts val="3079"/>
              </a:lnSpc>
            </a:pPr>
            <a:r>
              <a:rPr lang="vi-VN" sz="2199" dirty="0" smtClean="0">
                <a:solidFill>
                  <a:srgbClr val="1C2120"/>
                </a:solidFill>
                <a:latin typeface="Muli"/>
                <a:ea typeface="Muli"/>
                <a:cs typeface="Muli"/>
                <a:sym typeface="Muli"/>
              </a:rPr>
              <a:t>MSSV: 110121114</a:t>
            </a:r>
            <a:endParaRPr lang="en-US" sz="2199" dirty="0">
              <a:solidFill>
                <a:srgbClr val="1C2120"/>
              </a:solidFill>
              <a:latin typeface="Muli"/>
              <a:ea typeface="Muli"/>
              <a:cs typeface="Muli"/>
              <a:sym typeface="Muli"/>
            </a:endParaRPr>
          </a:p>
        </p:txBody>
      </p:sp>
      <p:sp>
        <p:nvSpPr>
          <p:cNvPr id="13" name="TextBox 13"/>
          <p:cNvSpPr txBox="1"/>
          <p:nvPr/>
        </p:nvSpPr>
        <p:spPr>
          <a:xfrm>
            <a:off x="10182738" y="8638807"/>
            <a:ext cx="4271466" cy="397545"/>
          </a:xfrm>
          <a:prstGeom prst="rect">
            <a:avLst/>
          </a:prstGeom>
        </p:spPr>
        <p:txBody>
          <a:bodyPr wrap="square" lIns="0" tIns="0" rIns="0" bIns="0" rtlCol="0" anchor="t">
            <a:spAutoFit/>
          </a:bodyPr>
          <a:lstStyle/>
          <a:p>
            <a:pPr algn="l">
              <a:lnSpc>
                <a:spcPts val="3080"/>
              </a:lnSpc>
            </a:pPr>
            <a:r>
              <a:rPr lang="en-US" sz="2200" dirty="0" smtClean="0">
                <a:solidFill>
                  <a:srgbClr val="1C2120"/>
                </a:solidFill>
                <a:latin typeface="Muli"/>
                <a:ea typeface="Muli"/>
                <a:cs typeface="Muli"/>
                <a:sym typeface="Muli"/>
              </a:rPr>
              <a:t>GVHD: </a:t>
            </a:r>
            <a:r>
              <a:rPr lang="en-US" sz="2200" dirty="0" err="1" smtClean="0">
                <a:solidFill>
                  <a:srgbClr val="1C2120"/>
                </a:solidFill>
                <a:latin typeface="Muli"/>
                <a:ea typeface="Muli"/>
                <a:cs typeface="Muli"/>
                <a:sym typeface="Muli"/>
              </a:rPr>
              <a:t>ThS</a:t>
            </a:r>
            <a:r>
              <a:rPr lang="en-US" sz="2200" dirty="0" smtClean="0">
                <a:solidFill>
                  <a:srgbClr val="1C2120"/>
                </a:solidFill>
                <a:latin typeface="Muli"/>
                <a:ea typeface="Muli"/>
                <a:cs typeface="Muli"/>
                <a:sym typeface="Muli"/>
              </a:rPr>
              <a:t>. </a:t>
            </a:r>
            <a:r>
              <a:rPr lang="vi-VN" sz="2200" dirty="0" smtClean="0">
                <a:solidFill>
                  <a:srgbClr val="1C2120"/>
                </a:solidFill>
                <a:latin typeface="Muli"/>
                <a:ea typeface="Muli"/>
                <a:cs typeface="Muli"/>
                <a:sym typeface="Muli"/>
              </a:rPr>
              <a:t>Phạm Thị Trúc Mai</a:t>
            </a:r>
            <a:endParaRPr lang="en-US" sz="2200" dirty="0">
              <a:solidFill>
                <a:srgbClr val="1C2120"/>
              </a:solidFill>
              <a:latin typeface="Muli"/>
              <a:ea typeface="Muli"/>
              <a:cs typeface="Muli"/>
              <a:sym typeface="Muli"/>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992999"/>
            <a:ext cx="937398" cy="897682"/>
          </a:xfrm>
          <a:prstGeom prst="rect">
            <a:avLst/>
          </a:prstGeom>
        </p:spPr>
      </p:pic>
      <p:sp>
        <p:nvSpPr>
          <p:cNvPr id="4" name="Rectangle 1"/>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6" name="Rectangle 2"/>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C744"/>
        </a:solidFill>
        <a:effectLst/>
      </p:bgPr>
    </p:bg>
    <p:spTree>
      <p:nvGrpSpPr>
        <p:cNvPr id="1" name=""/>
        <p:cNvGrpSpPr/>
        <p:nvPr/>
      </p:nvGrpSpPr>
      <p:grpSpPr>
        <a:xfrm>
          <a:off x="0" y="0"/>
          <a:ext cx="0" cy="0"/>
          <a:chOff x="0" y="0"/>
          <a:chExt cx="0" cy="0"/>
        </a:xfrm>
      </p:grpSpPr>
      <p:sp>
        <p:nvSpPr>
          <p:cNvPr id="2" name="AutoShape 2"/>
          <p:cNvSpPr/>
          <p:nvPr/>
        </p:nvSpPr>
        <p:spPr>
          <a:xfrm>
            <a:off x="0" y="3112889"/>
            <a:ext cx="18288000" cy="0"/>
          </a:xfrm>
          <a:prstGeom prst="line">
            <a:avLst/>
          </a:prstGeom>
          <a:ln w="9525" cap="flat">
            <a:solidFill>
              <a:srgbClr val="000000"/>
            </a:solidFill>
            <a:prstDash val="solid"/>
            <a:headEnd type="none" w="sm" len="sm"/>
            <a:tailEnd type="none" w="sm" len="sm"/>
          </a:ln>
        </p:spPr>
      </p:sp>
      <p:sp>
        <p:nvSpPr>
          <p:cNvPr id="3" name="AutoShape 3"/>
          <p:cNvSpPr/>
          <p:nvPr/>
        </p:nvSpPr>
        <p:spPr>
          <a:xfrm rot="5397909">
            <a:off x="6096729" y="6700500"/>
            <a:ext cx="7169351" cy="3648"/>
          </a:xfrm>
          <a:prstGeom prst="line">
            <a:avLst/>
          </a:prstGeom>
          <a:ln w="9525" cap="flat">
            <a:solidFill>
              <a:srgbClr val="000000"/>
            </a:solidFill>
            <a:prstDash val="solid"/>
            <a:headEnd type="none" w="sm" len="sm"/>
            <a:tailEnd type="none" w="sm" len="sm"/>
          </a:ln>
        </p:spPr>
      </p:sp>
      <p:sp>
        <p:nvSpPr>
          <p:cNvPr id="5" name="TextBox 5"/>
          <p:cNvSpPr txBox="1"/>
          <p:nvPr/>
        </p:nvSpPr>
        <p:spPr>
          <a:xfrm>
            <a:off x="923746" y="342900"/>
            <a:ext cx="14211300" cy="2769989"/>
          </a:xfrm>
          <a:prstGeom prst="rect">
            <a:avLst/>
          </a:prstGeom>
        </p:spPr>
        <p:txBody>
          <a:bodyPr wrap="square"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r>
              <a:rPr kumimoji="0" lang="vi-VN" sz="9000" b="1" i="0" u="none" strike="noStrike" kern="1200" cap="none" spc="0" normalizeH="0" baseline="0" noProof="0" dirty="0" smtClean="0">
                <a:ln>
                  <a:noFill/>
                </a:ln>
                <a:solidFill>
                  <a:srgbClr val="1C2120"/>
                </a:solidFill>
                <a:effectLst/>
                <a:uLnTx/>
                <a:uFillTx/>
                <a:latin typeface="Cabin Semi-Bold"/>
                <a:ea typeface="Cabin Semi-Bold"/>
                <a:cs typeface="Cabin Semi-Bold"/>
                <a:sym typeface="Cabin Semi-Bold"/>
              </a:rPr>
              <a:t>Chương 3: </a:t>
            </a:r>
          </a:p>
          <a:p>
            <a:pPr marL="0" marR="0" lvl="0" indent="0" algn="l" defTabSz="914400" rtl="0" eaLnBrk="1" fontAlgn="auto" latinLnBrk="0" hangingPunct="1">
              <a:lnSpc>
                <a:spcPts val="10800"/>
              </a:lnSpc>
              <a:spcBef>
                <a:spcPts val="0"/>
              </a:spcBef>
              <a:spcAft>
                <a:spcPts val="0"/>
              </a:spcAft>
              <a:buClrTx/>
              <a:buSzTx/>
              <a:buFontTx/>
              <a:buNone/>
              <a:tabLst/>
              <a:defRPr/>
            </a:pPr>
            <a:r>
              <a:rPr kumimoji="0" lang="vi-VN" sz="9000" b="1" i="0" u="none" strike="noStrike" kern="1200" cap="none" spc="0" normalizeH="0" baseline="0" noProof="0" dirty="0" smtClean="0">
                <a:ln>
                  <a:noFill/>
                </a:ln>
                <a:solidFill>
                  <a:srgbClr val="1C2120"/>
                </a:solidFill>
                <a:effectLst/>
                <a:uLnTx/>
                <a:uFillTx/>
                <a:latin typeface="Cabin Semi-Bold"/>
                <a:ea typeface="Cabin Semi-Bold"/>
                <a:cs typeface="Cabin Semi-Bold"/>
                <a:sym typeface="Cabin Semi-Bold"/>
              </a:rPr>
              <a:t>Hiện Thực Hóa Nghiên Cứu</a:t>
            </a:r>
            <a:endParaRPr kumimoji="0" lang="en-US" sz="9000" b="1" i="0" u="none" strike="noStrike" kern="1200" cap="none" spc="0" normalizeH="0" baseline="0" noProof="0" dirty="0">
              <a:ln>
                <a:noFill/>
              </a:ln>
              <a:solidFill>
                <a:srgbClr val="1C2120"/>
              </a:solidFill>
              <a:effectLst/>
              <a:uLnTx/>
              <a:uFillTx/>
              <a:latin typeface="Cabin Semi-Bold"/>
              <a:ea typeface="Cabin Semi-Bold"/>
              <a:cs typeface="Cabin Semi-Bold"/>
              <a:sym typeface="Cabin Semi-Bold"/>
            </a:endParaRPr>
          </a:p>
        </p:txBody>
      </p:sp>
      <p:sp>
        <p:nvSpPr>
          <p:cNvPr id="7" name="TextBox 7"/>
          <p:cNvSpPr txBox="1"/>
          <p:nvPr/>
        </p:nvSpPr>
        <p:spPr>
          <a:xfrm>
            <a:off x="227987" y="3238500"/>
            <a:ext cx="6553813" cy="923330"/>
          </a:xfrm>
          <a:prstGeom prst="rect">
            <a:avLst/>
          </a:prstGeom>
        </p:spPr>
        <p:txBody>
          <a:bodyPr wrap="square" lIns="0" tIns="0" rIns="0" bIns="0" rtlCol="0" anchor="t">
            <a:spAutoFit/>
          </a:bodyPr>
          <a:lstStyle/>
          <a:p>
            <a:pPr marL="0" marR="0" lvl="0" indent="0" algn="l" defTabSz="914400" rtl="0" eaLnBrk="1" fontAlgn="auto" latinLnBrk="0" hangingPunct="1">
              <a:lnSpc>
                <a:spcPts val="3600"/>
              </a:lnSpc>
              <a:spcBef>
                <a:spcPts val="0"/>
              </a:spcBef>
              <a:spcAft>
                <a:spcPts val="0"/>
              </a:spcAft>
              <a:buClrTx/>
              <a:buSzTx/>
              <a:buFontTx/>
              <a:buNone/>
              <a:tabLst/>
              <a:defRPr/>
            </a:pPr>
            <a:r>
              <a:rPr lang="vi-VN" sz="3000" b="1" dirty="0" smtClean="0">
                <a:solidFill>
                  <a:srgbClr val="1C2120"/>
                </a:solidFill>
                <a:latin typeface="Cabin Semi-Bold"/>
                <a:ea typeface="Cabin Semi-Bold"/>
                <a:cs typeface="Cabin Semi-Bold"/>
                <a:sym typeface="Cabin Semi-Bold"/>
              </a:rPr>
              <a:t>Sơ đồ use case</a:t>
            </a:r>
          </a:p>
          <a:p>
            <a:pPr marL="0" marR="0" lvl="0" indent="0" algn="l" defTabSz="914400" rtl="0" eaLnBrk="1" fontAlgn="auto" latinLnBrk="0" hangingPunct="1">
              <a:lnSpc>
                <a:spcPts val="3600"/>
              </a:lnSpc>
              <a:spcBef>
                <a:spcPts val="0"/>
              </a:spcBef>
              <a:spcAft>
                <a:spcPts val="0"/>
              </a:spcAft>
              <a:buClrTx/>
              <a:buSzTx/>
              <a:buFontTx/>
              <a:buNone/>
              <a:tabLst/>
              <a:defRPr/>
            </a:pPr>
            <a:r>
              <a:rPr kumimoji="0" lang="vi-VN" sz="3000" b="1" i="0" u="none" strike="noStrike" kern="1200" cap="none" spc="0" normalizeH="0" baseline="0" noProof="0" dirty="0">
                <a:ln>
                  <a:noFill/>
                </a:ln>
                <a:solidFill>
                  <a:srgbClr val="1C2120"/>
                </a:solidFill>
                <a:effectLst/>
                <a:uLnTx/>
                <a:uFillTx/>
                <a:latin typeface="Cabin Semi-Bold"/>
                <a:ea typeface="Cabin Semi-Bold"/>
                <a:cs typeface="Cabin Semi-Bold"/>
                <a:sym typeface="Cabin Semi-Bold"/>
              </a:rPr>
              <a:t>	</a:t>
            </a:r>
            <a:r>
              <a:rPr kumimoji="0" lang="vi-VN" sz="2400" i="0" u="none" strike="noStrike" kern="1200" cap="none" spc="0" normalizeH="0" baseline="0" noProof="0" dirty="0" smtClean="0">
                <a:ln>
                  <a:noFill/>
                </a:ln>
                <a:solidFill>
                  <a:srgbClr val="1C2120"/>
                </a:solidFill>
                <a:effectLst/>
                <a:uLnTx/>
                <a:uFillTx/>
                <a:latin typeface="Muli" panose="020B0604020202020204" charset="-93"/>
                <a:ea typeface="Cabin Semi-Bold"/>
                <a:cs typeface="Cabin Semi-Bold"/>
                <a:sym typeface="Cabin Semi-Bold"/>
              </a:rPr>
              <a:t>Use case tổng quát của hệ thống</a:t>
            </a:r>
            <a:endParaRPr kumimoji="0" lang="en-US" sz="2400" i="0" u="none" strike="noStrike" kern="1200" cap="none" spc="0" normalizeH="0" baseline="0" noProof="0" dirty="0">
              <a:ln>
                <a:noFill/>
              </a:ln>
              <a:solidFill>
                <a:srgbClr val="1C2120"/>
              </a:solidFill>
              <a:effectLst/>
              <a:uLnTx/>
              <a:uFillTx/>
              <a:latin typeface="Muli" panose="020B0604020202020204" charset="-93"/>
              <a:ea typeface="Cabin Semi-Bold"/>
              <a:cs typeface="Cabin Semi-Bold"/>
              <a:sym typeface="Cabin Semi-Bold"/>
            </a:endParaRPr>
          </a:p>
        </p:txBody>
      </p:sp>
      <p:pic>
        <p:nvPicPr>
          <p:cNvPr id="30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87" y="4287440"/>
            <a:ext cx="9162037" cy="566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7"/>
          <p:cNvSpPr txBox="1"/>
          <p:nvPr/>
        </p:nvSpPr>
        <p:spPr>
          <a:xfrm>
            <a:off x="9972784" y="3700165"/>
            <a:ext cx="6553813" cy="461665"/>
          </a:xfrm>
          <a:prstGeom prst="rect">
            <a:avLst/>
          </a:prstGeom>
        </p:spPr>
        <p:txBody>
          <a:bodyPr wrap="square" lIns="0" tIns="0" rIns="0" bIns="0" rtlCol="0" anchor="t">
            <a:spAutoFit/>
          </a:bodyPr>
          <a:lstStyle/>
          <a:p>
            <a:pPr marL="0" marR="0" lvl="0" indent="0" algn="l" defTabSz="914400" rtl="0" eaLnBrk="1" fontAlgn="auto" latinLnBrk="0" hangingPunct="1">
              <a:lnSpc>
                <a:spcPts val="3600"/>
              </a:lnSpc>
              <a:spcBef>
                <a:spcPts val="0"/>
              </a:spcBef>
              <a:spcAft>
                <a:spcPts val="0"/>
              </a:spcAft>
              <a:buClrTx/>
              <a:buSzTx/>
              <a:buFontTx/>
              <a:buNone/>
              <a:tabLst/>
              <a:defRPr/>
            </a:pPr>
            <a:r>
              <a:rPr kumimoji="0" lang="vi-VN" sz="2400" i="0" u="none" strike="noStrike" kern="1200" cap="none" spc="0" normalizeH="0" baseline="0" noProof="0" dirty="0" smtClean="0">
                <a:ln>
                  <a:noFill/>
                </a:ln>
                <a:solidFill>
                  <a:srgbClr val="1C2120"/>
                </a:solidFill>
                <a:effectLst/>
                <a:uLnTx/>
                <a:uFillTx/>
                <a:latin typeface="Muli" panose="020B0604020202020204" charset="-93"/>
                <a:ea typeface="Cabin Semi-Bold"/>
                <a:cs typeface="Cabin Semi-Bold"/>
                <a:sym typeface="Cabin Semi-Bold"/>
              </a:rPr>
              <a:t>Use case phân rã chức năng Admin</a:t>
            </a:r>
            <a:endParaRPr kumimoji="0" lang="en-US" sz="2400" i="0" u="none" strike="noStrike" kern="1200" cap="none" spc="0" normalizeH="0" baseline="0" noProof="0" dirty="0">
              <a:ln>
                <a:noFill/>
              </a:ln>
              <a:solidFill>
                <a:srgbClr val="1C2120"/>
              </a:solidFill>
              <a:effectLst/>
              <a:uLnTx/>
              <a:uFillTx/>
              <a:latin typeface="Muli" panose="020B0604020202020204" charset="-93"/>
              <a:ea typeface="Cabin Semi-Bold"/>
              <a:cs typeface="Cabin Semi-Bold"/>
              <a:sym typeface="Cabin Semi-Bold"/>
            </a:endParaRPr>
          </a:p>
        </p:txBody>
      </p:sp>
      <p:pic>
        <p:nvPicPr>
          <p:cNvPr id="307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2784" y="4287440"/>
            <a:ext cx="8010416" cy="566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868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C744"/>
        </a:solidFill>
        <a:effectLst/>
      </p:bgPr>
    </p:bg>
    <p:spTree>
      <p:nvGrpSpPr>
        <p:cNvPr id="1" name=""/>
        <p:cNvGrpSpPr/>
        <p:nvPr/>
      </p:nvGrpSpPr>
      <p:grpSpPr>
        <a:xfrm>
          <a:off x="0" y="0"/>
          <a:ext cx="0" cy="0"/>
          <a:chOff x="0" y="0"/>
          <a:chExt cx="0" cy="0"/>
        </a:xfrm>
      </p:grpSpPr>
      <p:sp>
        <p:nvSpPr>
          <p:cNvPr id="2" name="AutoShape 2"/>
          <p:cNvSpPr/>
          <p:nvPr/>
        </p:nvSpPr>
        <p:spPr>
          <a:xfrm>
            <a:off x="0" y="3112889"/>
            <a:ext cx="18288000" cy="0"/>
          </a:xfrm>
          <a:prstGeom prst="line">
            <a:avLst/>
          </a:prstGeom>
          <a:ln w="9525" cap="flat">
            <a:solidFill>
              <a:srgbClr val="000000"/>
            </a:solidFill>
            <a:prstDash val="solid"/>
            <a:headEnd type="none" w="sm" len="sm"/>
            <a:tailEnd type="none" w="sm" len="sm"/>
          </a:ln>
        </p:spPr>
      </p:sp>
      <p:sp>
        <p:nvSpPr>
          <p:cNvPr id="3" name="AutoShape 3"/>
          <p:cNvSpPr/>
          <p:nvPr/>
        </p:nvSpPr>
        <p:spPr>
          <a:xfrm rot="5397909">
            <a:off x="6096729" y="6700500"/>
            <a:ext cx="7169351" cy="3648"/>
          </a:xfrm>
          <a:prstGeom prst="line">
            <a:avLst/>
          </a:prstGeom>
          <a:ln w="9525" cap="flat">
            <a:solidFill>
              <a:srgbClr val="000000"/>
            </a:solidFill>
            <a:prstDash val="solid"/>
            <a:headEnd type="none" w="sm" len="sm"/>
            <a:tailEnd type="none" w="sm" len="sm"/>
          </a:ln>
        </p:spPr>
      </p:sp>
      <p:sp>
        <p:nvSpPr>
          <p:cNvPr id="5" name="TextBox 5"/>
          <p:cNvSpPr txBox="1"/>
          <p:nvPr/>
        </p:nvSpPr>
        <p:spPr>
          <a:xfrm>
            <a:off x="923746" y="342900"/>
            <a:ext cx="14211300" cy="2769989"/>
          </a:xfrm>
          <a:prstGeom prst="rect">
            <a:avLst/>
          </a:prstGeom>
        </p:spPr>
        <p:txBody>
          <a:bodyPr wrap="square"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r>
              <a:rPr kumimoji="0" lang="vi-VN" sz="9000" b="1" i="0" u="none" strike="noStrike" kern="1200" cap="none" spc="0" normalizeH="0" baseline="0" noProof="0" dirty="0" smtClean="0">
                <a:ln>
                  <a:noFill/>
                </a:ln>
                <a:solidFill>
                  <a:srgbClr val="1C2120"/>
                </a:solidFill>
                <a:effectLst/>
                <a:uLnTx/>
                <a:uFillTx/>
                <a:latin typeface="Cabin Semi-Bold"/>
                <a:ea typeface="Cabin Semi-Bold"/>
                <a:cs typeface="Cabin Semi-Bold"/>
                <a:sym typeface="Cabin Semi-Bold"/>
              </a:rPr>
              <a:t>Chương 3: </a:t>
            </a:r>
          </a:p>
          <a:p>
            <a:pPr marL="0" marR="0" lvl="0" indent="0" algn="l" defTabSz="914400" rtl="0" eaLnBrk="1" fontAlgn="auto" latinLnBrk="0" hangingPunct="1">
              <a:lnSpc>
                <a:spcPts val="10800"/>
              </a:lnSpc>
              <a:spcBef>
                <a:spcPts val="0"/>
              </a:spcBef>
              <a:spcAft>
                <a:spcPts val="0"/>
              </a:spcAft>
              <a:buClrTx/>
              <a:buSzTx/>
              <a:buFontTx/>
              <a:buNone/>
              <a:tabLst/>
              <a:defRPr/>
            </a:pPr>
            <a:r>
              <a:rPr kumimoji="0" lang="vi-VN" sz="9000" b="1" i="0" u="none" strike="noStrike" kern="1200" cap="none" spc="0" normalizeH="0" baseline="0" noProof="0" dirty="0" smtClean="0">
                <a:ln>
                  <a:noFill/>
                </a:ln>
                <a:solidFill>
                  <a:srgbClr val="1C2120"/>
                </a:solidFill>
                <a:effectLst/>
                <a:uLnTx/>
                <a:uFillTx/>
                <a:latin typeface="Cabin Semi-Bold"/>
                <a:ea typeface="Cabin Semi-Bold"/>
                <a:cs typeface="Cabin Semi-Bold"/>
                <a:sym typeface="Cabin Semi-Bold"/>
              </a:rPr>
              <a:t>Hiện Thực Hóa Nghiên Cứu</a:t>
            </a:r>
            <a:endParaRPr kumimoji="0" lang="en-US" sz="9000" b="1" i="0" u="none" strike="noStrike" kern="1200" cap="none" spc="0" normalizeH="0" baseline="0" noProof="0" dirty="0">
              <a:ln>
                <a:noFill/>
              </a:ln>
              <a:solidFill>
                <a:srgbClr val="1C2120"/>
              </a:solidFill>
              <a:effectLst/>
              <a:uLnTx/>
              <a:uFillTx/>
              <a:latin typeface="Cabin Semi-Bold"/>
              <a:ea typeface="Cabin Semi-Bold"/>
              <a:cs typeface="Cabin Semi-Bold"/>
              <a:sym typeface="Cabin Semi-Bold"/>
            </a:endParaRPr>
          </a:p>
        </p:txBody>
      </p:sp>
      <p:sp>
        <p:nvSpPr>
          <p:cNvPr id="7" name="TextBox 7"/>
          <p:cNvSpPr txBox="1"/>
          <p:nvPr/>
        </p:nvSpPr>
        <p:spPr>
          <a:xfrm>
            <a:off x="227987" y="3238500"/>
            <a:ext cx="7163413" cy="923330"/>
          </a:xfrm>
          <a:prstGeom prst="rect">
            <a:avLst/>
          </a:prstGeom>
        </p:spPr>
        <p:txBody>
          <a:bodyPr wrap="square" lIns="0" tIns="0" rIns="0" bIns="0" rtlCol="0" anchor="t">
            <a:spAutoFit/>
          </a:bodyPr>
          <a:lstStyle/>
          <a:p>
            <a:pPr marL="0" marR="0" lvl="0" indent="0" algn="l" defTabSz="914400" rtl="0" eaLnBrk="1" fontAlgn="auto" latinLnBrk="0" hangingPunct="1">
              <a:lnSpc>
                <a:spcPts val="3600"/>
              </a:lnSpc>
              <a:spcBef>
                <a:spcPts val="0"/>
              </a:spcBef>
              <a:spcAft>
                <a:spcPts val="0"/>
              </a:spcAft>
              <a:buClrTx/>
              <a:buSzTx/>
              <a:buFontTx/>
              <a:buNone/>
              <a:tabLst/>
              <a:defRPr/>
            </a:pPr>
            <a:r>
              <a:rPr kumimoji="0" lang="vi-VN" sz="3000" b="1" i="0" u="none" strike="noStrike" kern="1200" cap="none" spc="0" normalizeH="0" baseline="0" noProof="0" dirty="0" smtClean="0">
                <a:ln>
                  <a:noFill/>
                </a:ln>
                <a:solidFill>
                  <a:srgbClr val="1C2120"/>
                </a:solidFill>
                <a:effectLst/>
                <a:uLnTx/>
                <a:uFillTx/>
                <a:latin typeface="Cabin Semi-Bold"/>
                <a:ea typeface="Cabin Semi-Bold"/>
                <a:cs typeface="Cabin Semi-Bold"/>
                <a:sym typeface="Cabin Semi-Bold"/>
              </a:rPr>
              <a:t>Sơ đồ use case</a:t>
            </a:r>
          </a:p>
          <a:p>
            <a:pPr marL="0" marR="0" lvl="0" indent="0" algn="l" defTabSz="914400" rtl="0" eaLnBrk="1" fontAlgn="auto" latinLnBrk="0" hangingPunct="1">
              <a:lnSpc>
                <a:spcPts val="3600"/>
              </a:lnSpc>
              <a:spcBef>
                <a:spcPts val="0"/>
              </a:spcBef>
              <a:spcAft>
                <a:spcPts val="0"/>
              </a:spcAft>
              <a:buClrTx/>
              <a:buSzTx/>
              <a:buFontTx/>
              <a:buNone/>
              <a:tabLst/>
              <a:defRPr/>
            </a:pPr>
            <a:r>
              <a:rPr kumimoji="0" lang="vi-VN" sz="3000" b="1" i="0" u="none" strike="noStrike" kern="1200" cap="none" spc="0" normalizeH="0" baseline="0" noProof="0" dirty="0">
                <a:ln>
                  <a:noFill/>
                </a:ln>
                <a:solidFill>
                  <a:srgbClr val="1C2120"/>
                </a:solidFill>
                <a:effectLst/>
                <a:uLnTx/>
                <a:uFillTx/>
                <a:latin typeface="Cabin Semi-Bold"/>
                <a:ea typeface="Cabin Semi-Bold"/>
                <a:cs typeface="Cabin Semi-Bold"/>
                <a:sym typeface="Cabin Semi-Bold"/>
              </a:rPr>
              <a:t>	</a:t>
            </a:r>
            <a:r>
              <a:rPr kumimoji="0" lang="vi-VN" sz="2400" b="0" i="0" u="none" strike="noStrike" kern="1200" cap="none" spc="0" normalizeH="0" baseline="0" noProof="0" dirty="0" smtClean="0">
                <a:ln>
                  <a:noFill/>
                </a:ln>
                <a:solidFill>
                  <a:srgbClr val="1C2120"/>
                </a:solidFill>
                <a:effectLst/>
                <a:uLnTx/>
                <a:uFillTx/>
                <a:latin typeface="Muli" panose="020B0604020202020204" charset="-93"/>
                <a:ea typeface="Cabin Semi-Bold"/>
                <a:cs typeface="Cabin Semi-Bold"/>
                <a:sym typeface="Cabin Semi-Bold"/>
              </a:rPr>
              <a:t>Use case phân rã chức năng khách hàng</a:t>
            </a:r>
            <a:endParaRPr kumimoji="0" lang="en-US" sz="2400" b="0" i="0" u="none" strike="noStrike" kern="1200" cap="none" spc="0" normalizeH="0" baseline="0" noProof="0" dirty="0">
              <a:ln>
                <a:noFill/>
              </a:ln>
              <a:solidFill>
                <a:srgbClr val="1C2120"/>
              </a:solidFill>
              <a:effectLst/>
              <a:uLnTx/>
              <a:uFillTx/>
              <a:latin typeface="Muli" panose="020B0604020202020204" charset="-93"/>
              <a:ea typeface="Cabin Semi-Bold"/>
              <a:cs typeface="Cabin Semi-Bold"/>
              <a:sym typeface="Cabin Semi-Bold"/>
            </a:endParaRPr>
          </a:p>
        </p:txBody>
      </p:sp>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87" y="4287440"/>
            <a:ext cx="9162038" cy="566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p:cNvPicPr>
            <a:picLocks noChangeAspect="1" noChangeArrowheads="1"/>
          </p:cNvPicPr>
          <p:nvPr/>
        </p:nvPicPr>
        <p:blipFill>
          <a:blip r:embed="rId4">
            <a:extLst>
              <a:ext uri="{28A0092B-C50C-407E-A947-70E740481C1C}">
                <a14:useLocalDpi xmlns:a14="http://schemas.microsoft.com/office/drawing/2010/main" val="0"/>
              </a:ext>
            </a:extLst>
          </a:blip>
          <a:srcRect t="2716"/>
          <a:stretch>
            <a:fillRect/>
          </a:stretch>
        </p:blipFill>
        <p:spPr bwMode="auto">
          <a:xfrm>
            <a:off x="9968459" y="4282682"/>
            <a:ext cx="8014741" cy="567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7"/>
          <p:cNvSpPr txBox="1"/>
          <p:nvPr/>
        </p:nvSpPr>
        <p:spPr>
          <a:xfrm>
            <a:off x="8991600" y="3238500"/>
            <a:ext cx="7577591" cy="923330"/>
          </a:xfrm>
          <a:prstGeom prst="rect">
            <a:avLst/>
          </a:prstGeom>
        </p:spPr>
        <p:txBody>
          <a:bodyPr wrap="square" lIns="0" tIns="0" rIns="0" bIns="0" rtlCol="0" anchor="t">
            <a:spAutoFit/>
          </a:bodyPr>
          <a:lstStyle/>
          <a:p>
            <a:pPr marL="0" marR="0" lvl="0" indent="0" algn="l" defTabSz="914400" rtl="0" eaLnBrk="1" fontAlgn="auto" latinLnBrk="0" hangingPunct="1">
              <a:lnSpc>
                <a:spcPts val="3600"/>
              </a:lnSpc>
              <a:spcBef>
                <a:spcPts val="0"/>
              </a:spcBef>
              <a:spcAft>
                <a:spcPts val="0"/>
              </a:spcAft>
              <a:buClrTx/>
              <a:buSzTx/>
              <a:buFontTx/>
              <a:buNone/>
              <a:tabLst/>
              <a:defRPr/>
            </a:pPr>
            <a:r>
              <a:rPr kumimoji="0" lang="vi-VN" sz="3000" b="1" i="0" u="none" strike="noStrike" kern="1200" cap="none" spc="0" normalizeH="0" baseline="0" noProof="0" dirty="0">
                <a:ln>
                  <a:noFill/>
                </a:ln>
                <a:solidFill>
                  <a:srgbClr val="1C2120"/>
                </a:solidFill>
                <a:effectLst/>
                <a:uLnTx/>
                <a:uFillTx/>
                <a:latin typeface="Cabin Semi-Bold"/>
                <a:ea typeface="Cabin Semi-Bold"/>
                <a:cs typeface="Cabin Semi-Bold"/>
                <a:sym typeface="Cabin Semi-Bold"/>
              </a:rPr>
              <a:t>	</a:t>
            </a:r>
            <a:r>
              <a:rPr kumimoji="0" lang="vi-VN" sz="3000" b="1" i="0" u="none" strike="noStrike" kern="1200" cap="none" spc="0" normalizeH="0" baseline="0" noProof="0" dirty="0" smtClean="0">
                <a:ln>
                  <a:noFill/>
                </a:ln>
                <a:solidFill>
                  <a:srgbClr val="1C2120"/>
                </a:solidFill>
                <a:effectLst/>
                <a:uLnTx/>
                <a:uFillTx/>
                <a:latin typeface="Cabin Semi-Bold"/>
                <a:ea typeface="Cabin Semi-Bold"/>
                <a:cs typeface="Cabin Semi-Bold"/>
                <a:sym typeface="Cabin Semi-Bold"/>
              </a:rPr>
              <a:t>Sơ đồ phân rã chức năng</a:t>
            </a:r>
          </a:p>
          <a:p>
            <a:pPr marL="0" marR="0" lvl="0" indent="0" algn="l" defTabSz="914400" rtl="0" eaLnBrk="1" fontAlgn="auto" latinLnBrk="0" hangingPunct="1">
              <a:lnSpc>
                <a:spcPts val="3600"/>
              </a:lnSpc>
              <a:spcBef>
                <a:spcPts val="0"/>
              </a:spcBef>
              <a:spcAft>
                <a:spcPts val="0"/>
              </a:spcAft>
              <a:buClrTx/>
              <a:buSzTx/>
              <a:buFontTx/>
              <a:buNone/>
              <a:tabLst/>
              <a:defRPr/>
            </a:pPr>
            <a:r>
              <a:rPr lang="vi-VN" sz="2400" dirty="0" smtClean="0">
                <a:solidFill>
                  <a:srgbClr val="1C2120"/>
                </a:solidFill>
                <a:latin typeface="Muli" panose="020B0604020202020204" charset="-93"/>
                <a:ea typeface="Cabin Semi-Bold"/>
                <a:cs typeface="Cabin Semi-Bold"/>
                <a:sym typeface="Cabin Semi-Bold"/>
              </a:rPr>
              <a:t>		Sơ đồ</a:t>
            </a:r>
            <a:r>
              <a:rPr kumimoji="0" lang="vi-VN" sz="2400" b="0" i="0" u="none" strike="noStrike" kern="1200" cap="none" spc="0" normalizeH="0" baseline="0" noProof="0" dirty="0" smtClean="0">
                <a:ln>
                  <a:noFill/>
                </a:ln>
                <a:solidFill>
                  <a:srgbClr val="1C2120"/>
                </a:solidFill>
                <a:effectLst/>
                <a:uLnTx/>
                <a:uFillTx/>
                <a:latin typeface="Muli" panose="020B0604020202020204" charset="-93"/>
                <a:ea typeface="Cabin Semi-Bold"/>
                <a:cs typeface="Cabin Semi-Bold"/>
                <a:sym typeface="Cabin Semi-Bold"/>
              </a:rPr>
              <a:t> phân rã chức năng quản trị viên</a:t>
            </a:r>
            <a:endParaRPr kumimoji="0" lang="en-US" sz="2400" b="0" i="0" u="none" strike="noStrike" kern="1200" cap="none" spc="0" normalizeH="0" baseline="0" noProof="0" dirty="0">
              <a:ln>
                <a:noFill/>
              </a:ln>
              <a:solidFill>
                <a:srgbClr val="1C2120"/>
              </a:solidFill>
              <a:effectLst/>
              <a:uLnTx/>
              <a:uFillTx/>
              <a:latin typeface="Muli" panose="020B0604020202020204" charset="-93"/>
              <a:ea typeface="Cabin Semi-Bold"/>
              <a:cs typeface="Cabin Semi-Bold"/>
              <a:sym typeface="Cabin Semi-Bold"/>
            </a:endParaRPr>
          </a:p>
        </p:txBody>
      </p:sp>
    </p:spTree>
    <p:extLst>
      <p:ext uri="{BB962C8B-B14F-4D97-AF65-F5344CB8AC3E}">
        <p14:creationId xmlns:p14="http://schemas.microsoft.com/office/powerpoint/2010/main" val="257495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C744"/>
        </a:solidFill>
        <a:effectLst/>
      </p:bgPr>
    </p:bg>
    <p:spTree>
      <p:nvGrpSpPr>
        <p:cNvPr id="1" name=""/>
        <p:cNvGrpSpPr/>
        <p:nvPr/>
      </p:nvGrpSpPr>
      <p:grpSpPr>
        <a:xfrm>
          <a:off x="0" y="0"/>
          <a:ext cx="0" cy="0"/>
          <a:chOff x="0" y="0"/>
          <a:chExt cx="0" cy="0"/>
        </a:xfrm>
      </p:grpSpPr>
      <p:sp>
        <p:nvSpPr>
          <p:cNvPr id="2" name="AutoShape 2"/>
          <p:cNvSpPr/>
          <p:nvPr/>
        </p:nvSpPr>
        <p:spPr>
          <a:xfrm>
            <a:off x="0" y="3112889"/>
            <a:ext cx="18288000" cy="0"/>
          </a:xfrm>
          <a:prstGeom prst="line">
            <a:avLst/>
          </a:prstGeom>
          <a:ln w="9525" cap="flat">
            <a:solidFill>
              <a:srgbClr val="000000"/>
            </a:solidFill>
            <a:prstDash val="solid"/>
            <a:headEnd type="none" w="sm" len="sm"/>
            <a:tailEnd type="none" w="sm" len="sm"/>
          </a:ln>
        </p:spPr>
      </p:sp>
      <p:sp>
        <p:nvSpPr>
          <p:cNvPr id="3" name="AutoShape 3"/>
          <p:cNvSpPr/>
          <p:nvPr/>
        </p:nvSpPr>
        <p:spPr>
          <a:xfrm rot="5397909">
            <a:off x="6096729" y="6700500"/>
            <a:ext cx="7169351" cy="3648"/>
          </a:xfrm>
          <a:prstGeom prst="line">
            <a:avLst/>
          </a:prstGeom>
          <a:ln w="9525" cap="flat">
            <a:solidFill>
              <a:srgbClr val="000000"/>
            </a:solidFill>
            <a:prstDash val="solid"/>
            <a:headEnd type="none" w="sm" len="sm"/>
            <a:tailEnd type="none" w="sm" len="sm"/>
          </a:ln>
        </p:spPr>
      </p:sp>
      <p:sp>
        <p:nvSpPr>
          <p:cNvPr id="5" name="TextBox 5"/>
          <p:cNvSpPr txBox="1"/>
          <p:nvPr/>
        </p:nvSpPr>
        <p:spPr>
          <a:xfrm>
            <a:off x="923746" y="342900"/>
            <a:ext cx="14211300" cy="2769989"/>
          </a:xfrm>
          <a:prstGeom prst="rect">
            <a:avLst/>
          </a:prstGeom>
        </p:spPr>
        <p:txBody>
          <a:bodyPr wrap="square"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r>
              <a:rPr kumimoji="0" lang="vi-VN" sz="9000" b="1" i="0" u="none" strike="noStrike" kern="1200" cap="none" spc="0" normalizeH="0" baseline="0" noProof="0" dirty="0" smtClean="0">
                <a:ln>
                  <a:noFill/>
                </a:ln>
                <a:solidFill>
                  <a:srgbClr val="1C2120"/>
                </a:solidFill>
                <a:effectLst/>
                <a:uLnTx/>
                <a:uFillTx/>
                <a:latin typeface="Cabin Semi-Bold"/>
                <a:ea typeface="Cabin Semi-Bold"/>
                <a:cs typeface="Cabin Semi-Bold"/>
                <a:sym typeface="Cabin Semi-Bold"/>
              </a:rPr>
              <a:t>Chương 3: </a:t>
            </a:r>
          </a:p>
          <a:p>
            <a:pPr marL="0" marR="0" lvl="0" indent="0" algn="l" defTabSz="914400" rtl="0" eaLnBrk="1" fontAlgn="auto" latinLnBrk="0" hangingPunct="1">
              <a:lnSpc>
                <a:spcPts val="10800"/>
              </a:lnSpc>
              <a:spcBef>
                <a:spcPts val="0"/>
              </a:spcBef>
              <a:spcAft>
                <a:spcPts val="0"/>
              </a:spcAft>
              <a:buClrTx/>
              <a:buSzTx/>
              <a:buFontTx/>
              <a:buNone/>
              <a:tabLst/>
              <a:defRPr/>
            </a:pPr>
            <a:r>
              <a:rPr kumimoji="0" lang="vi-VN" sz="9000" b="1" i="0" u="none" strike="noStrike" kern="1200" cap="none" spc="0" normalizeH="0" baseline="0" noProof="0" dirty="0" smtClean="0">
                <a:ln>
                  <a:noFill/>
                </a:ln>
                <a:solidFill>
                  <a:srgbClr val="1C2120"/>
                </a:solidFill>
                <a:effectLst/>
                <a:uLnTx/>
                <a:uFillTx/>
                <a:latin typeface="Cabin Semi-Bold"/>
                <a:ea typeface="Cabin Semi-Bold"/>
                <a:cs typeface="Cabin Semi-Bold"/>
                <a:sym typeface="Cabin Semi-Bold"/>
              </a:rPr>
              <a:t>Hiện Thực Hóa Nghiên Cứu</a:t>
            </a:r>
            <a:endParaRPr kumimoji="0" lang="en-US" sz="9000" b="1" i="0" u="none" strike="noStrike" kern="1200" cap="none" spc="0" normalizeH="0" baseline="0" noProof="0" dirty="0">
              <a:ln>
                <a:noFill/>
              </a:ln>
              <a:solidFill>
                <a:srgbClr val="1C2120"/>
              </a:solidFill>
              <a:effectLst/>
              <a:uLnTx/>
              <a:uFillTx/>
              <a:latin typeface="Cabin Semi-Bold"/>
              <a:ea typeface="Cabin Semi-Bold"/>
              <a:cs typeface="Cabin Semi-Bold"/>
              <a:sym typeface="Cabin Semi-Bold"/>
            </a:endParaRPr>
          </a:p>
        </p:txBody>
      </p:sp>
      <p:sp>
        <p:nvSpPr>
          <p:cNvPr id="7" name="TextBox 7"/>
          <p:cNvSpPr txBox="1"/>
          <p:nvPr/>
        </p:nvSpPr>
        <p:spPr>
          <a:xfrm>
            <a:off x="227987" y="3238500"/>
            <a:ext cx="7163413" cy="923330"/>
          </a:xfrm>
          <a:prstGeom prst="rect">
            <a:avLst/>
          </a:prstGeom>
        </p:spPr>
        <p:txBody>
          <a:bodyPr wrap="square" lIns="0" tIns="0" rIns="0" bIns="0" rtlCol="0" anchor="t">
            <a:spAutoFit/>
          </a:bodyPr>
          <a:lstStyle/>
          <a:p>
            <a:pPr marL="0" marR="0" lvl="0" indent="0" algn="l" defTabSz="914400" rtl="0" eaLnBrk="1" fontAlgn="auto" latinLnBrk="0" hangingPunct="1">
              <a:lnSpc>
                <a:spcPts val="3600"/>
              </a:lnSpc>
              <a:spcBef>
                <a:spcPts val="0"/>
              </a:spcBef>
              <a:spcAft>
                <a:spcPts val="0"/>
              </a:spcAft>
              <a:buClrTx/>
              <a:buSzTx/>
              <a:buFontTx/>
              <a:buNone/>
              <a:tabLst/>
              <a:defRPr/>
            </a:pPr>
            <a:r>
              <a:rPr kumimoji="0" lang="vi-VN" sz="3000" b="1" i="0" u="none" strike="noStrike" kern="1200" cap="none" spc="0" normalizeH="0" baseline="0" noProof="0" dirty="0" smtClean="0">
                <a:ln>
                  <a:noFill/>
                </a:ln>
                <a:solidFill>
                  <a:srgbClr val="1C2120"/>
                </a:solidFill>
                <a:effectLst/>
                <a:uLnTx/>
                <a:uFillTx/>
                <a:latin typeface="Cabin Semi-Bold"/>
                <a:ea typeface="Cabin Semi-Bold"/>
                <a:cs typeface="Cabin Semi-Bold"/>
                <a:sym typeface="Cabin Semi-Bold"/>
              </a:rPr>
              <a:t>Sơ đồ phân rã chức năng</a:t>
            </a:r>
          </a:p>
          <a:p>
            <a:pPr marL="0" marR="0" lvl="0" indent="0" algn="l" defTabSz="914400" rtl="0" eaLnBrk="1" fontAlgn="auto" latinLnBrk="0" hangingPunct="1">
              <a:lnSpc>
                <a:spcPts val="3600"/>
              </a:lnSpc>
              <a:spcBef>
                <a:spcPts val="0"/>
              </a:spcBef>
              <a:spcAft>
                <a:spcPts val="0"/>
              </a:spcAft>
              <a:buClrTx/>
              <a:buSzTx/>
              <a:buFontTx/>
              <a:buNone/>
              <a:tabLst/>
              <a:defRPr/>
            </a:pPr>
            <a:r>
              <a:rPr kumimoji="0" lang="vi-VN" sz="3000" b="1" i="0" u="none" strike="noStrike" kern="1200" cap="none" spc="0" normalizeH="0" baseline="0" noProof="0" dirty="0">
                <a:ln>
                  <a:noFill/>
                </a:ln>
                <a:solidFill>
                  <a:srgbClr val="1C2120"/>
                </a:solidFill>
                <a:effectLst/>
                <a:uLnTx/>
                <a:uFillTx/>
                <a:latin typeface="Cabin Semi-Bold"/>
                <a:ea typeface="Cabin Semi-Bold"/>
                <a:cs typeface="Cabin Semi-Bold"/>
                <a:sym typeface="Cabin Semi-Bold"/>
              </a:rPr>
              <a:t>	</a:t>
            </a:r>
            <a:r>
              <a:rPr lang="vi-VN" sz="2400" dirty="0" smtClean="0">
                <a:solidFill>
                  <a:srgbClr val="1C2120"/>
                </a:solidFill>
                <a:latin typeface="Muli" panose="020B0604020202020204" charset="-93"/>
                <a:ea typeface="Cabin Semi-Bold"/>
                <a:cs typeface="Cabin Semi-Bold"/>
                <a:sym typeface="Cabin Semi-Bold"/>
              </a:rPr>
              <a:t>Sơ đồ phân rã chức năng khách hàng</a:t>
            </a:r>
            <a:endParaRPr kumimoji="0" lang="en-US" sz="2400" b="0" i="0" u="none" strike="noStrike" kern="1200" cap="none" spc="0" normalizeH="0" baseline="0" noProof="0" dirty="0">
              <a:ln>
                <a:noFill/>
              </a:ln>
              <a:solidFill>
                <a:srgbClr val="1C2120"/>
              </a:solidFill>
              <a:effectLst/>
              <a:uLnTx/>
              <a:uFillTx/>
              <a:latin typeface="Muli" panose="020B0604020202020204" charset="-93"/>
              <a:ea typeface="Cabin Semi-Bold"/>
              <a:cs typeface="Cabin Semi-Bold"/>
              <a:sym typeface="Cabin Semi-Bold"/>
            </a:endParaRPr>
          </a:p>
        </p:txBody>
      </p:sp>
      <p:sp>
        <p:nvSpPr>
          <p:cNvPr id="11" name="TextBox 7"/>
          <p:cNvSpPr txBox="1"/>
          <p:nvPr/>
        </p:nvSpPr>
        <p:spPr>
          <a:xfrm>
            <a:off x="8991600" y="3238500"/>
            <a:ext cx="7577591" cy="923330"/>
          </a:xfrm>
          <a:prstGeom prst="rect">
            <a:avLst/>
          </a:prstGeom>
        </p:spPr>
        <p:txBody>
          <a:bodyPr wrap="square" lIns="0" tIns="0" rIns="0" bIns="0" rtlCol="0" anchor="t">
            <a:spAutoFit/>
          </a:bodyPr>
          <a:lstStyle/>
          <a:p>
            <a:pPr marL="0" marR="0" lvl="0" indent="0" algn="l" defTabSz="914400" rtl="0" eaLnBrk="1" fontAlgn="auto" latinLnBrk="0" hangingPunct="1">
              <a:lnSpc>
                <a:spcPts val="3600"/>
              </a:lnSpc>
              <a:spcBef>
                <a:spcPts val="0"/>
              </a:spcBef>
              <a:spcAft>
                <a:spcPts val="0"/>
              </a:spcAft>
              <a:buClrTx/>
              <a:buSzTx/>
              <a:buFontTx/>
              <a:buNone/>
              <a:tabLst/>
              <a:defRPr/>
            </a:pPr>
            <a:r>
              <a:rPr kumimoji="0" lang="vi-VN" sz="3000" b="1" i="0" u="none" strike="noStrike" kern="1200" cap="none" spc="0" normalizeH="0" baseline="0" noProof="0" dirty="0">
                <a:ln>
                  <a:noFill/>
                </a:ln>
                <a:solidFill>
                  <a:srgbClr val="1C2120"/>
                </a:solidFill>
                <a:effectLst/>
                <a:uLnTx/>
                <a:uFillTx/>
                <a:latin typeface="Cabin Semi-Bold"/>
                <a:ea typeface="Cabin Semi-Bold"/>
                <a:cs typeface="Cabin Semi-Bold"/>
                <a:sym typeface="Cabin Semi-Bold"/>
              </a:rPr>
              <a:t>	</a:t>
            </a:r>
            <a:r>
              <a:rPr kumimoji="0" lang="vi-VN" sz="3000" b="1" i="0" u="none" strike="noStrike" kern="1200" cap="none" spc="0" normalizeH="0" baseline="0" noProof="0" dirty="0" smtClean="0">
                <a:ln>
                  <a:noFill/>
                </a:ln>
                <a:solidFill>
                  <a:srgbClr val="1C2120"/>
                </a:solidFill>
                <a:effectLst/>
                <a:uLnTx/>
                <a:uFillTx/>
                <a:latin typeface="Cabin Semi-Bold"/>
                <a:ea typeface="Cabin Semi-Bold"/>
                <a:cs typeface="Cabin Semi-Bold"/>
                <a:sym typeface="Cabin Semi-Bold"/>
              </a:rPr>
              <a:t>Sơ đồ phân rã chức năng</a:t>
            </a:r>
          </a:p>
          <a:p>
            <a:pPr marL="0" marR="0" lvl="0" indent="0" algn="l" defTabSz="914400" rtl="0" eaLnBrk="1" fontAlgn="auto" latinLnBrk="0" hangingPunct="1">
              <a:lnSpc>
                <a:spcPts val="3600"/>
              </a:lnSpc>
              <a:spcBef>
                <a:spcPts val="0"/>
              </a:spcBef>
              <a:spcAft>
                <a:spcPts val="0"/>
              </a:spcAft>
              <a:buClrTx/>
              <a:buSzTx/>
              <a:buFontTx/>
              <a:buNone/>
              <a:tabLst/>
              <a:defRPr/>
            </a:pPr>
            <a:r>
              <a:rPr kumimoji="0" lang="vi-VN" sz="2400" b="0" i="0" u="none" strike="noStrike" kern="1200" cap="none" spc="0" normalizeH="0" baseline="0" noProof="0" dirty="0" smtClean="0">
                <a:ln>
                  <a:noFill/>
                </a:ln>
                <a:solidFill>
                  <a:srgbClr val="1C2120"/>
                </a:solidFill>
                <a:effectLst/>
                <a:uLnTx/>
                <a:uFillTx/>
                <a:latin typeface="Muli" panose="020B0604020202020204" charset="-93"/>
                <a:ea typeface="Cabin Semi-Bold"/>
                <a:cs typeface="Cabin Semi-Bold"/>
                <a:sym typeface="Cabin Semi-Bold"/>
              </a:rPr>
              <a:t>		Sơ đồ phân rã chức năng Khách vãn lai</a:t>
            </a:r>
            <a:endParaRPr kumimoji="0" lang="en-US" sz="2400" b="0" i="0" u="none" strike="noStrike" kern="1200" cap="none" spc="0" normalizeH="0" baseline="0" noProof="0" dirty="0">
              <a:ln>
                <a:noFill/>
              </a:ln>
              <a:solidFill>
                <a:srgbClr val="1C2120"/>
              </a:solidFill>
              <a:effectLst/>
              <a:uLnTx/>
              <a:uFillTx/>
              <a:latin typeface="Muli" panose="020B0604020202020204" charset="-93"/>
              <a:ea typeface="Cabin Semi-Bold"/>
              <a:cs typeface="Cabin Semi-Bold"/>
              <a:sym typeface="Cabin Semi-Bo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87" y="4282682"/>
            <a:ext cx="9068413" cy="573761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6409" y="4282680"/>
            <a:ext cx="7983645" cy="5737619"/>
          </a:xfrm>
          <a:prstGeom prst="rect">
            <a:avLst/>
          </a:prstGeom>
        </p:spPr>
      </p:pic>
    </p:spTree>
    <p:extLst>
      <p:ext uri="{BB962C8B-B14F-4D97-AF65-F5344CB8AC3E}">
        <p14:creationId xmlns:p14="http://schemas.microsoft.com/office/powerpoint/2010/main" val="353797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C744"/>
        </a:solidFill>
        <a:effectLst/>
      </p:bgPr>
    </p:bg>
    <p:spTree>
      <p:nvGrpSpPr>
        <p:cNvPr id="1" name=""/>
        <p:cNvGrpSpPr/>
        <p:nvPr/>
      </p:nvGrpSpPr>
      <p:grpSpPr>
        <a:xfrm>
          <a:off x="0" y="0"/>
          <a:ext cx="0" cy="0"/>
          <a:chOff x="0" y="0"/>
          <a:chExt cx="0" cy="0"/>
        </a:xfrm>
      </p:grpSpPr>
      <p:sp>
        <p:nvSpPr>
          <p:cNvPr id="2" name="AutoShape 2"/>
          <p:cNvSpPr/>
          <p:nvPr/>
        </p:nvSpPr>
        <p:spPr>
          <a:xfrm>
            <a:off x="0" y="3112889"/>
            <a:ext cx="18288000" cy="0"/>
          </a:xfrm>
          <a:prstGeom prst="line">
            <a:avLst/>
          </a:prstGeom>
          <a:ln w="9525" cap="flat">
            <a:solidFill>
              <a:srgbClr val="000000"/>
            </a:solidFill>
            <a:prstDash val="solid"/>
            <a:headEnd type="none" w="sm" len="sm"/>
            <a:tailEnd type="none" w="sm" len="sm"/>
          </a:ln>
        </p:spPr>
      </p:sp>
      <p:sp>
        <p:nvSpPr>
          <p:cNvPr id="3" name="AutoShape 3"/>
          <p:cNvSpPr/>
          <p:nvPr/>
        </p:nvSpPr>
        <p:spPr>
          <a:xfrm rot="5397909">
            <a:off x="6096729" y="6700500"/>
            <a:ext cx="7169351" cy="3648"/>
          </a:xfrm>
          <a:prstGeom prst="line">
            <a:avLst/>
          </a:prstGeom>
          <a:ln w="9525" cap="flat">
            <a:solidFill>
              <a:srgbClr val="000000"/>
            </a:solidFill>
            <a:prstDash val="solid"/>
            <a:headEnd type="none" w="sm" len="sm"/>
            <a:tailEnd type="none" w="sm" len="sm"/>
          </a:ln>
        </p:spPr>
      </p:sp>
      <p:sp>
        <p:nvSpPr>
          <p:cNvPr id="5" name="TextBox 5"/>
          <p:cNvSpPr txBox="1"/>
          <p:nvPr/>
        </p:nvSpPr>
        <p:spPr>
          <a:xfrm>
            <a:off x="923746" y="342900"/>
            <a:ext cx="14211300" cy="2769989"/>
          </a:xfrm>
          <a:prstGeom prst="rect">
            <a:avLst/>
          </a:prstGeom>
        </p:spPr>
        <p:txBody>
          <a:bodyPr wrap="square"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r>
              <a:rPr kumimoji="0" lang="vi-VN" sz="9000" b="1" i="0" u="none" strike="noStrike" kern="1200" cap="none" spc="0" normalizeH="0" baseline="0" noProof="0" dirty="0" smtClean="0">
                <a:ln>
                  <a:noFill/>
                </a:ln>
                <a:solidFill>
                  <a:srgbClr val="1C2120"/>
                </a:solidFill>
                <a:effectLst/>
                <a:uLnTx/>
                <a:uFillTx/>
                <a:latin typeface="Cabin Semi-Bold"/>
                <a:ea typeface="Cabin Semi-Bold"/>
                <a:cs typeface="Cabin Semi-Bold"/>
                <a:sym typeface="Cabin Semi-Bold"/>
              </a:rPr>
              <a:t>Chương 3: </a:t>
            </a:r>
          </a:p>
          <a:p>
            <a:pPr marL="0" marR="0" lvl="0" indent="0" algn="l" defTabSz="914400" rtl="0" eaLnBrk="1" fontAlgn="auto" latinLnBrk="0" hangingPunct="1">
              <a:lnSpc>
                <a:spcPts val="10800"/>
              </a:lnSpc>
              <a:spcBef>
                <a:spcPts val="0"/>
              </a:spcBef>
              <a:spcAft>
                <a:spcPts val="0"/>
              </a:spcAft>
              <a:buClrTx/>
              <a:buSzTx/>
              <a:buFontTx/>
              <a:buNone/>
              <a:tabLst/>
              <a:defRPr/>
            </a:pPr>
            <a:r>
              <a:rPr kumimoji="0" lang="vi-VN" sz="9000" b="1" i="0" u="none" strike="noStrike" kern="1200" cap="none" spc="0" normalizeH="0" baseline="0" noProof="0" dirty="0" smtClean="0">
                <a:ln>
                  <a:noFill/>
                </a:ln>
                <a:solidFill>
                  <a:srgbClr val="1C2120"/>
                </a:solidFill>
                <a:effectLst/>
                <a:uLnTx/>
                <a:uFillTx/>
                <a:latin typeface="Cabin Semi-Bold"/>
                <a:ea typeface="Cabin Semi-Bold"/>
                <a:cs typeface="Cabin Semi-Bold"/>
                <a:sym typeface="Cabin Semi-Bold"/>
              </a:rPr>
              <a:t>Hiện Thực Hóa Nghiên Cứu</a:t>
            </a:r>
            <a:endParaRPr kumimoji="0" lang="en-US" sz="9000" b="1" i="0" u="none" strike="noStrike" kern="1200" cap="none" spc="0" normalizeH="0" baseline="0" noProof="0" dirty="0">
              <a:ln>
                <a:noFill/>
              </a:ln>
              <a:solidFill>
                <a:srgbClr val="1C2120"/>
              </a:solidFill>
              <a:effectLst/>
              <a:uLnTx/>
              <a:uFillTx/>
              <a:latin typeface="Cabin Semi-Bold"/>
              <a:ea typeface="Cabin Semi-Bold"/>
              <a:cs typeface="Cabin Semi-Bold"/>
              <a:sym typeface="Cabin Semi-Bold"/>
            </a:endParaRPr>
          </a:p>
        </p:txBody>
      </p:sp>
      <p:sp>
        <p:nvSpPr>
          <p:cNvPr id="7" name="TextBox 7"/>
          <p:cNvSpPr txBox="1"/>
          <p:nvPr/>
        </p:nvSpPr>
        <p:spPr>
          <a:xfrm>
            <a:off x="227987" y="3238500"/>
            <a:ext cx="7163413" cy="923330"/>
          </a:xfrm>
          <a:prstGeom prst="rect">
            <a:avLst/>
          </a:prstGeom>
        </p:spPr>
        <p:txBody>
          <a:bodyPr wrap="square" lIns="0" tIns="0" rIns="0" bIns="0" rtlCol="0" anchor="t">
            <a:spAutoFit/>
          </a:bodyPr>
          <a:lstStyle/>
          <a:p>
            <a:pPr marL="0" marR="0" lvl="0" indent="0" algn="l" defTabSz="914400" rtl="0" eaLnBrk="1" fontAlgn="auto" latinLnBrk="0" hangingPunct="1">
              <a:lnSpc>
                <a:spcPts val="3600"/>
              </a:lnSpc>
              <a:spcBef>
                <a:spcPts val="0"/>
              </a:spcBef>
              <a:spcAft>
                <a:spcPts val="0"/>
              </a:spcAft>
              <a:buClrTx/>
              <a:buSzTx/>
              <a:buFontTx/>
              <a:buNone/>
              <a:tabLst/>
              <a:defRPr/>
            </a:pPr>
            <a:r>
              <a:rPr kumimoji="0" lang="vi-VN" sz="3000" b="1" i="0" u="none" strike="noStrike" kern="1200" cap="none" spc="0" normalizeH="0" baseline="0" noProof="0" dirty="0" smtClean="0">
                <a:ln>
                  <a:noFill/>
                </a:ln>
                <a:solidFill>
                  <a:srgbClr val="1C2120"/>
                </a:solidFill>
                <a:effectLst/>
                <a:uLnTx/>
                <a:uFillTx/>
                <a:latin typeface="Cabin Semi-Bold"/>
                <a:ea typeface="Cabin Semi-Bold"/>
                <a:cs typeface="Cabin Semi-Bold"/>
                <a:sym typeface="Cabin Semi-Bold"/>
              </a:rPr>
              <a:t>Mô tả cơ sở dữ liệu</a:t>
            </a:r>
          </a:p>
          <a:p>
            <a:pPr marL="0" marR="0" lvl="0" indent="0" algn="l" defTabSz="914400" rtl="0" eaLnBrk="1" fontAlgn="auto" latinLnBrk="0" hangingPunct="1">
              <a:lnSpc>
                <a:spcPts val="3600"/>
              </a:lnSpc>
              <a:spcBef>
                <a:spcPts val="0"/>
              </a:spcBef>
              <a:spcAft>
                <a:spcPts val="0"/>
              </a:spcAft>
              <a:buClrTx/>
              <a:buSzTx/>
              <a:buFontTx/>
              <a:buNone/>
              <a:tabLst/>
              <a:defRPr/>
            </a:pPr>
            <a:r>
              <a:rPr kumimoji="0" lang="vi-VN" sz="3000" b="1" i="0" u="none" strike="noStrike" kern="1200" cap="none" spc="0" normalizeH="0" baseline="0" noProof="0" dirty="0">
                <a:ln>
                  <a:noFill/>
                </a:ln>
                <a:solidFill>
                  <a:srgbClr val="1C2120"/>
                </a:solidFill>
                <a:effectLst/>
                <a:uLnTx/>
                <a:uFillTx/>
                <a:latin typeface="Cabin Semi-Bold"/>
                <a:ea typeface="Cabin Semi-Bold"/>
                <a:cs typeface="Cabin Semi-Bold"/>
                <a:sym typeface="Cabin Semi-Bold"/>
              </a:rPr>
              <a:t>	</a:t>
            </a:r>
            <a:endParaRPr kumimoji="0" lang="en-US" sz="2400" b="0" i="0" u="none" strike="noStrike" kern="1200" cap="none" spc="0" normalizeH="0" baseline="0" noProof="0" dirty="0">
              <a:ln>
                <a:noFill/>
              </a:ln>
              <a:solidFill>
                <a:srgbClr val="1C2120"/>
              </a:solidFill>
              <a:effectLst/>
              <a:uLnTx/>
              <a:uFillTx/>
              <a:latin typeface="Muli" panose="020B0604020202020204" charset="-93"/>
              <a:ea typeface="Cabin Semi-Bold"/>
              <a:cs typeface="Cabin Semi-Bold"/>
              <a:sym typeface="Cabin Semi-Bold"/>
            </a:endParaRPr>
          </a:p>
        </p:txBody>
      </p:sp>
      <p:graphicFrame>
        <p:nvGraphicFramePr>
          <p:cNvPr id="10" name="Table 9"/>
          <p:cNvGraphicFramePr>
            <a:graphicFrameLocks noGrp="1"/>
          </p:cNvGraphicFramePr>
          <p:nvPr>
            <p:extLst>
              <p:ext uri="{D42A27DB-BD31-4B8C-83A1-F6EECF244321}">
                <p14:modId xmlns:p14="http://schemas.microsoft.com/office/powerpoint/2010/main" val="458275380"/>
              </p:ext>
            </p:extLst>
          </p:nvPr>
        </p:nvGraphicFramePr>
        <p:xfrm>
          <a:off x="163245" y="4124979"/>
          <a:ext cx="4713556" cy="3566160"/>
        </p:xfrm>
        <a:graphic>
          <a:graphicData uri="http://schemas.openxmlformats.org/drawingml/2006/table">
            <a:tbl>
              <a:tblPr firstRow="1" firstCol="1" bandRow="1">
                <a:tableStyleId>{5C22544A-7EE6-4342-B048-85BDC9FD1C3A}</a:tableStyleId>
              </a:tblPr>
              <a:tblGrid>
                <a:gridCol w="1014956">
                  <a:extLst>
                    <a:ext uri="{9D8B030D-6E8A-4147-A177-3AD203B41FA5}">
                      <a16:colId xmlns:a16="http://schemas.microsoft.com/office/drawing/2014/main" val="784542571"/>
                    </a:ext>
                  </a:extLst>
                </a:gridCol>
                <a:gridCol w="1386975">
                  <a:extLst>
                    <a:ext uri="{9D8B030D-6E8A-4147-A177-3AD203B41FA5}">
                      <a16:colId xmlns:a16="http://schemas.microsoft.com/office/drawing/2014/main" val="1606286788"/>
                    </a:ext>
                  </a:extLst>
                </a:gridCol>
                <a:gridCol w="1078758">
                  <a:extLst>
                    <a:ext uri="{9D8B030D-6E8A-4147-A177-3AD203B41FA5}">
                      <a16:colId xmlns:a16="http://schemas.microsoft.com/office/drawing/2014/main" val="2041709017"/>
                    </a:ext>
                  </a:extLst>
                </a:gridCol>
                <a:gridCol w="1232867">
                  <a:extLst>
                    <a:ext uri="{9D8B030D-6E8A-4147-A177-3AD203B41FA5}">
                      <a16:colId xmlns:a16="http://schemas.microsoft.com/office/drawing/2014/main" val="1656593021"/>
                    </a:ext>
                  </a:extLst>
                </a:gridCol>
              </a:tblGrid>
              <a:tr h="0">
                <a:tc>
                  <a:txBody>
                    <a:bodyPr/>
                    <a:lstStyle/>
                    <a:p>
                      <a:pPr>
                        <a:spcAft>
                          <a:spcPts val="0"/>
                        </a:spcAft>
                      </a:pPr>
                      <a:r>
                        <a:rPr lang="vi-VN" sz="1300">
                          <a:effectLst/>
                        </a:rPr>
                        <a:t>Tên cột</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Kiểu</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Ràng buộc</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Ghi chú</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4055067"/>
                  </a:ext>
                </a:extLst>
              </a:tr>
              <a:tr h="0">
                <a:tc>
                  <a:txBody>
                    <a:bodyPr/>
                    <a:lstStyle/>
                    <a:p>
                      <a:pPr>
                        <a:spcAft>
                          <a:spcPts val="0"/>
                        </a:spcAft>
                      </a:pPr>
                      <a:r>
                        <a:rPr lang="vi-VN" sz="1300" dirty="0">
                          <a:effectLst/>
                        </a:rPr>
                        <a:t>iduser</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PK, NOT NULL, Tự tăng</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Mã tài khoản</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0584193"/>
                  </a:ext>
                </a:extLst>
              </a:tr>
              <a:tr h="0">
                <a:tc>
                  <a:txBody>
                    <a:bodyPr/>
                    <a:lstStyle/>
                    <a:p>
                      <a:pPr>
                        <a:spcAft>
                          <a:spcPts val="0"/>
                        </a:spcAft>
                      </a:pPr>
                      <a:r>
                        <a:rPr lang="vi-VN" sz="1300">
                          <a:effectLst/>
                        </a:rPr>
                        <a:t>user </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VARCHAR(50)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Tên đăng nhập</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6757303"/>
                  </a:ext>
                </a:extLst>
              </a:tr>
              <a:tr h="0">
                <a:tc>
                  <a:txBody>
                    <a:bodyPr/>
                    <a:lstStyle/>
                    <a:p>
                      <a:pPr>
                        <a:spcAft>
                          <a:spcPts val="0"/>
                        </a:spcAft>
                      </a:pPr>
                      <a:r>
                        <a:rPr lang="vi-VN" sz="1300">
                          <a:effectLst/>
                        </a:rPr>
                        <a:t>Pass</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VARCHAR(50)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Mật khẩu</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5883801"/>
                  </a:ext>
                </a:extLst>
              </a:tr>
              <a:tr h="171450">
                <a:tc>
                  <a:txBody>
                    <a:bodyPr/>
                    <a:lstStyle/>
                    <a:p>
                      <a:pPr>
                        <a:spcAft>
                          <a:spcPts val="0"/>
                        </a:spcAft>
                      </a:pPr>
                      <a:r>
                        <a:rPr lang="vi-VN" sz="1300">
                          <a:effectLst/>
                        </a:rPr>
                        <a:t>hoten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VARCHAR(50)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Họ tên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1125564"/>
                  </a:ext>
                </a:extLst>
              </a:tr>
              <a:tr h="0">
                <a:tc>
                  <a:txBody>
                    <a:bodyPr/>
                    <a:lstStyle/>
                    <a:p>
                      <a:pPr>
                        <a:spcAft>
                          <a:spcPts val="0"/>
                        </a:spcAft>
                      </a:pPr>
                      <a:r>
                        <a:rPr lang="vi-VN" sz="1300">
                          <a:effectLst/>
                        </a:rPr>
                        <a:t>email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VARCHAR(255)</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Email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4151921"/>
                  </a:ext>
                </a:extLst>
              </a:tr>
              <a:tr h="0">
                <a:tc>
                  <a:txBody>
                    <a:bodyPr/>
                    <a:lstStyle/>
                    <a:p>
                      <a:pPr>
                        <a:spcAft>
                          <a:spcPts val="0"/>
                        </a:spcAft>
                      </a:pPr>
                      <a:r>
                        <a:rPr lang="vi-VN" sz="1300">
                          <a:effectLst/>
                        </a:rPr>
                        <a:t>address</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VARCHAR(255)</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Địa chỉ</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1045657"/>
                  </a:ext>
                </a:extLst>
              </a:tr>
              <a:tr h="0">
                <a:tc>
                  <a:txBody>
                    <a:bodyPr/>
                    <a:lstStyle/>
                    <a:p>
                      <a:pPr>
                        <a:spcAft>
                          <a:spcPts val="0"/>
                        </a:spcAft>
                      </a:pPr>
                      <a:r>
                        <a:rPr lang="vi-VN" sz="1300">
                          <a:effectLst/>
                        </a:rPr>
                        <a:t>tel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VARCHAR(20)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Số điện thoại</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3411742"/>
                  </a:ext>
                </a:extLst>
              </a:tr>
              <a:tr h="0">
                <a:tc>
                  <a:txBody>
                    <a:bodyPr/>
                    <a:lstStyle/>
                    <a:p>
                      <a:pPr>
                        <a:spcAft>
                          <a:spcPts val="0"/>
                        </a:spcAft>
                      </a:pPr>
                      <a:r>
                        <a:rPr lang="vi-VN" sz="1300">
                          <a:effectLst/>
                        </a:rPr>
                        <a:t>role</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TINYINT(4)</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NOT NULL, DEFAULT 0</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Vai trò </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09653489"/>
                  </a:ext>
                </a:extLst>
              </a:tr>
              <a:tr h="0">
                <a:tc>
                  <a:txBody>
                    <a:bodyPr/>
                    <a:lstStyle/>
                    <a:p>
                      <a:pPr>
                        <a:spcAft>
                          <a:spcPts val="0"/>
                        </a:spcAft>
                      </a:pPr>
                      <a:r>
                        <a:rPr lang="vi-VN" sz="1300">
                          <a:effectLst/>
                        </a:rPr>
                        <a:t>trang_thai</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VARCHAR(50)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DEFAULT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Trạng thái khóa và mở khóa</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42010332"/>
                  </a:ext>
                </a:extLst>
              </a:tr>
              <a:tr h="0">
                <a:tc>
                  <a:txBody>
                    <a:bodyPr/>
                    <a:lstStyle/>
                    <a:p>
                      <a:pPr>
                        <a:spcAft>
                          <a:spcPts val="0"/>
                        </a:spcAft>
                      </a:pPr>
                      <a:r>
                        <a:rPr lang="vi-VN" sz="1300">
                          <a:effectLst/>
                        </a:rPr>
                        <a:t>otp</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DEFAULT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Mã otp của email</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11345704"/>
                  </a:ext>
                </a:extLst>
              </a:tr>
            </a:tbl>
          </a:graphicData>
        </a:graphic>
      </p:graphicFrame>
      <p:sp>
        <p:nvSpPr>
          <p:cNvPr id="12" name="TextBox 11"/>
          <p:cNvSpPr txBox="1"/>
          <p:nvPr/>
        </p:nvSpPr>
        <p:spPr>
          <a:xfrm>
            <a:off x="1348629" y="3713233"/>
            <a:ext cx="1851771" cy="369332"/>
          </a:xfrm>
          <a:prstGeom prst="rect">
            <a:avLst/>
          </a:prstGeom>
          <a:noFill/>
        </p:spPr>
        <p:txBody>
          <a:bodyPr wrap="square" rtlCol="0">
            <a:spAutoFit/>
          </a:bodyPr>
          <a:lstStyle/>
          <a:p>
            <a:r>
              <a:rPr lang="vi-VN" dirty="0" smtClean="0"/>
              <a:t>Bảng tài khoản</a:t>
            </a:r>
            <a:endParaRPr lang="vi-VN" dirty="0"/>
          </a:p>
        </p:txBody>
      </p:sp>
      <p:graphicFrame>
        <p:nvGraphicFramePr>
          <p:cNvPr id="13" name="Table 12"/>
          <p:cNvGraphicFramePr>
            <a:graphicFrameLocks noGrp="1"/>
          </p:cNvGraphicFramePr>
          <p:nvPr>
            <p:extLst>
              <p:ext uri="{D42A27DB-BD31-4B8C-83A1-F6EECF244321}">
                <p14:modId xmlns:p14="http://schemas.microsoft.com/office/powerpoint/2010/main" val="2877607968"/>
              </p:ext>
            </p:extLst>
          </p:nvPr>
        </p:nvGraphicFramePr>
        <p:xfrm>
          <a:off x="163245" y="8238868"/>
          <a:ext cx="4362838" cy="1188720"/>
        </p:xfrm>
        <a:graphic>
          <a:graphicData uri="http://schemas.openxmlformats.org/drawingml/2006/table">
            <a:tbl>
              <a:tblPr firstRow="1" firstCol="1" bandRow="1">
                <a:tableStyleId>{5C22544A-7EE6-4342-B048-85BDC9FD1C3A}</a:tableStyleId>
              </a:tblPr>
              <a:tblGrid>
                <a:gridCol w="630253">
                  <a:extLst>
                    <a:ext uri="{9D8B030D-6E8A-4147-A177-3AD203B41FA5}">
                      <a16:colId xmlns:a16="http://schemas.microsoft.com/office/drawing/2014/main" val="2374847300"/>
                    </a:ext>
                  </a:extLst>
                </a:gridCol>
                <a:gridCol w="1388226">
                  <a:extLst>
                    <a:ext uri="{9D8B030D-6E8A-4147-A177-3AD203B41FA5}">
                      <a16:colId xmlns:a16="http://schemas.microsoft.com/office/drawing/2014/main" val="2779067558"/>
                    </a:ext>
                  </a:extLst>
                </a:gridCol>
                <a:gridCol w="1063053">
                  <a:extLst>
                    <a:ext uri="{9D8B030D-6E8A-4147-A177-3AD203B41FA5}">
                      <a16:colId xmlns:a16="http://schemas.microsoft.com/office/drawing/2014/main" val="538246849"/>
                    </a:ext>
                  </a:extLst>
                </a:gridCol>
                <a:gridCol w="1281306">
                  <a:extLst>
                    <a:ext uri="{9D8B030D-6E8A-4147-A177-3AD203B41FA5}">
                      <a16:colId xmlns:a16="http://schemas.microsoft.com/office/drawing/2014/main" val="4161797973"/>
                    </a:ext>
                  </a:extLst>
                </a:gridCol>
              </a:tblGrid>
              <a:tr h="0">
                <a:tc>
                  <a:txBody>
                    <a:bodyPr/>
                    <a:lstStyle/>
                    <a:p>
                      <a:pPr>
                        <a:spcAft>
                          <a:spcPts val="0"/>
                        </a:spcAft>
                      </a:pPr>
                      <a:r>
                        <a:rPr lang="vi-VN" sz="1300">
                          <a:effectLst/>
                        </a:rPr>
                        <a:t>Tên cột</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Kiểu</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Ràng buộc</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Ghi chú</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70147710"/>
                  </a:ext>
                </a:extLst>
              </a:tr>
              <a:tr h="0">
                <a:tc>
                  <a:txBody>
                    <a:bodyPr/>
                    <a:lstStyle/>
                    <a:p>
                      <a:pPr>
                        <a:spcAft>
                          <a:spcPts val="0"/>
                        </a:spcAft>
                      </a:pPr>
                      <a:r>
                        <a:rPr lang="vi-VN" sz="1300" dirty="0">
                          <a:effectLst/>
                        </a:rPr>
                        <a:t>iddm</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PK, NOT NULL, Tự tăng</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Mã danh mục</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83861665"/>
                  </a:ext>
                </a:extLst>
              </a:tr>
              <a:tr h="0">
                <a:tc>
                  <a:txBody>
                    <a:bodyPr/>
                    <a:lstStyle/>
                    <a:p>
                      <a:pPr>
                        <a:spcAft>
                          <a:spcPts val="0"/>
                        </a:spcAft>
                      </a:pPr>
                      <a:r>
                        <a:rPr lang="vi-VN" sz="1300">
                          <a:effectLst/>
                        </a:rPr>
                        <a:t>name</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VARCHAR(255)</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Tên danh mục</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8818987"/>
                  </a:ext>
                </a:extLst>
              </a:tr>
            </a:tbl>
          </a:graphicData>
        </a:graphic>
      </p:graphicFrame>
      <p:sp>
        <p:nvSpPr>
          <p:cNvPr id="14" name="TextBox 13"/>
          <p:cNvSpPr txBox="1"/>
          <p:nvPr/>
        </p:nvSpPr>
        <p:spPr>
          <a:xfrm>
            <a:off x="1093414" y="7831320"/>
            <a:ext cx="2362200" cy="369332"/>
          </a:xfrm>
          <a:prstGeom prst="rect">
            <a:avLst/>
          </a:prstGeom>
          <a:noFill/>
        </p:spPr>
        <p:txBody>
          <a:bodyPr wrap="square" rtlCol="0">
            <a:spAutoFit/>
          </a:bodyPr>
          <a:lstStyle/>
          <a:p>
            <a:r>
              <a:rPr lang="vi-VN" dirty="0" smtClean="0"/>
              <a:t>Bảng danh mục</a:t>
            </a:r>
            <a:endParaRPr lang="vi-VN" dirty="0"/>
          </a:p>
        </p:txBody>
      </p:sp>
      <p:sp>
        <p:nvSpPr>
          <p:cNvPr id="15" name="TextBox 14"/>
          <p:cNvSpPr txBox="1"/>
          <p:nvPr/>
        </p:nvSpPr>
        <p:spPr>
          <a:xfrm>
            <a:off x="6400800" y="3713233"/>
            <a:ext cx="1950917" cy="369332"/>
          </a:xfrm>
          <a:prstGeom prst="rect">
            <a:avLst/>
          </a:prstGeom>
          <a:noFill/>
        </p:spPr>
        <p:txBody>
          <a:bodyPr wrap="square" rtlCol="0">
            <a:spAutoFit/>
          </a:bodyPr>
          <a:lstStyle/>
          <a:p>
            <a:r>
              <a:rPr lang="vi-VN" dirty="0" smtClean="0"/>
              <a:t>Bảng sản phẩm</a:t>
            </a:r>
            <a:endParaRPr lang="vi-VN" dirty="0"/>
          </a:p>
        </p:txBody>
      </p:sp>
      <p:graphicFrame>
        <p:nvGraphicFramePr>
          <p:cNvPr id="16" name="Table 15"/>
          <p:cNvGraphicFramePr>
            <a:graphicFrameLocks noGrp="1"/>
          </p:cNvGraphicFramePr>
          <p:nvPr>
            <p:extLst>
              <p:ext uri="{D42A27DB-BD31-4B8C-83A1-F6EECF244321}">
                <p14:modId xmlns:p14="http://schemas.microsoft.com/office/powerpoint/2010/main" val="2056240573"/>
              </p:ext>
            </p:extLst>
          </p:nvPr>
        </p:nvGraphicFramePr>
        <p:xfrm>
          <a:off x="5105400" y="4118108"/>
          <a:ext cx="4429787" cy="3399790"/>
        </p:xfrm>
        <a:graphic>
          <a:graphicData uri="http://schemas.openxmlformats.org/drawingml/2006/table">
            <a:tbl>
              <a:tblPr firstRow="1" firstCol="1" bandRow="1">
                <a:tableStyleId>{5C22544A-7EE6-4342-B048-85BDC9FD1C3A}</a:tableStyleId>
              </a:tblPr>
              <a:tblGrid>
                <a:gridCol w="867178">
                  <a:extLst>
                    <a:ext uri="{9D8B030D-6E8A-4147-A177-3AD203B41FA5}">
                      <a16:colId xmlns:a16="http://schemas.microsoft.com/office/drawing/2014/main" val="1827750463"/>
                    </a:ext>
                  </a:extLst>
                </a:gridCol>
                <a:gridCol w="1372225">
                  <a:extLst>
                    <a:ext uri="{9D8B030D-6E8A-4147-A177-3AD203B41FA5}">
                      <a16:colId xmlns:a16="http://schemas.microsoft.com/office/drawing/2014/main" val="1147805806"/>
                    </a:ext>
                  </a:extLst>
                </a:gridCol>
                <a:gridCol w="1110949">
                  <a:extLst>
                    <a:ext uri="{9D8B030D-6E8A-4147-A177-3AD203B41FA5}">
                      <a16:colId xmlns:a16="http://schemas.microsoft.com/office/drawing/2014/main" val="243402089"/>
                    </a:ext>
                  </a:extLst>
                </a:gridCol>
                <a:gridCol w="1079435">
                  <a:extLst>
                    <a:ext uri="{9D8B030D-6E8A-4147-A177-3AD203B41FA5}">
                      <a16:colId xmlns:a16="http://schemas.microsoft.com/office/drawing/2014/main" val="1148572280"/>
                    </a:ext>
                  </a:extLst>
                </a:gridCol>
              </a:tblGrid>
              <a:tr h="0">
                <a:tc>
                  <a:txBody>
                    <a:bodyPr/>
                    <a:lstStyle/>
                    <a:p>
                      <a:pPr>
                        <a:spcAft>
                          <a:spcPts val="0"/>
                        </a:spcAft>
                      </a:pPr>
                      <a:r>
                        <a:rPr lang="vi-VN" sz="1300">
                          <a:effectLst/>
                        </a:rPr>
                        <a:t>Tên cột</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Kiểu</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Ràng buộc</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Ghi chú</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4558421"/>
                  </a:ext>
                </a:extLst>
              </a:tr>
              <a:tr h="0">
                <a:tc>
                  <a:txBody>
                    <a:bodyPr/>
                    <a:lstStyle/>
                    <a:p>
                      <a:pPr>
                        <a:spcAft>
                          <a:spcPts val="0"/>
                        </a:spcAft>
                      </a:pPr>
                      <a:r>
                        <a:rPr lang="vi-VN" sz="1300">
                          <a:effectLst/>
                        </a:rPr>
                        <a:t>idpro</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PK, NOT NULL, Tự tăng</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Mã  sản phẩm</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37898783"/>
                  </a:ext>
                </a:extLst>
              </a:tr>
              <a:tr h="0">
                <a:tc>
                  <a:txBody>
                    <a:bodyPr/>
                    <a:lstStyle/>
                    <a:p>
                      <a:pPr>
                        <a:spcAft>
                          <a:spcPts val="0"/>
                        </a:spcAft>
                      </a:pPr>
                      <a:r>
                        <a:rPr lang="vi-VN" sz="1300">
                          <a:effectLst/>
                        </a:rPr>
                        <a:t>name</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VARCHAR(255)</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Tên sản phẩm</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7940485"/>
                  </a:ext>
                </a:extLst>
              </a:tr>
              <a:tr h="0">
                <a:tc>
                  <a:txBody>
                    <a:bodyPr/>
                    <a:lstStyle/>
                    <a:p>
                      <a:pPr>
                        <a:spcAft>
                          <a:spcPts val="0"/>
                        </a:spcAft>
                      </a:pPr>
                      <a:r>
                        <a:rPr lang="vi-VN" sz="1300">
                          <a:effectLst/>
                        </a:rPr>
                        <a:t>price</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DOUBLE(10,2)</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DEFAULT 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Đơn giá</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1042028"/>
                  </a:ext>
                </a:extLst>
              </a:tr>
              <a:tr h="0">
                <a:tc>
                  <a:txBody>
                    <a:bodyPr/>
                    <a:lstStyle/>
                    <a:p>
                      <a:pPr>
                        <a:spcAft>
                          <a:spcPts val="0"/>
                        </a:spcAft>
                      </a:pPr>
                      <a:r>
                        <a:rPr lang="vi-VN" sz="1300">
                          <a:effectLst/>
                        </a:rPr>
                        <a:t>img</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VARCHAR(255)</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DEFAULT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Hình ảnh</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5006814"/>
                  </a:ext>
                </a:extLst>
              </a:tr>
              <a:tr h="0">
                <a:tc>
                  <a:txBody>
                    <a:bodyPr/>
                    <a:lstStyle/>
                    <a:p>
                      <a:pPr>
                        <a:spcAft>
                          <a:spcPts val="0"/>
                        </a:spcAft>
                      </a:pPr>
                      <a:r>
                        <a:rPr lang="vi-VN" sz="1300">
                          <a:effectLst/>
                        </a:rPr>
                        <a:t>mota</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TEXT </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DEFAULT NULL</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 </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7209890"/>
                  </a:ext>
                </a:extLst>
              </a:tr>
              <a:tr h="0">
                <a:tc>
                  <a:txBody>
                    <a:bodyPr/>
                    <a:lstStyle/>
                    <a:p>
                      <a:pPr>
                        <a:spcAft>
                          <a:spcPts val="0"/>
                        </a:spcAft>
                      </a:pPr>
                      <a:r>
                        <a:rPr lang="vi-VN" sz="1300">
                          <a:effectLst/>
                        </a:rPr>
                        <a:t>iddm</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FK, 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Mã danh mục</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5371904"/>
                  </a:ext>
                </a:extLst>
              </a:tr>
              <a:tr h="213995">
                <a:tc>
                  <a:txBody>
                    <a:bodyPr/>
                    <a:lstStyle/>
                    <a:p>
                      <a:pPr>
                        <a:spcAft>
                          <a:spcPts val="0"/>
                        </a:spcAft>
                      </a:pPr>
                      <a:r>
                        <a:rPr lang="vi-VN" sz="1300">
                          <a:effectLst/>
                        </a:rPr>
                        <a:t>soluong</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Số lượng</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797293"/>
                  </a:ext>
                </a:extLst>
              </a:tr>
              <a:tr h="213995">
                <a:tc>
                  <a:txBody>
                    <a:bodyPr/>
                    <a:lstStyle/>
                    <a:p>
                      <a:pPr>
                        <a:spcAft>
                          <a:spcPts val="0"/>
                        </a:spcAft>
                      </a:pPr>
                      <a:r>
                        <a:rPr lang="vi-VN" sz="1300">
                          <a:effectLst/>
                        </a:rPr>
                        <a:t>luotxem</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NOT NULL DEFAULT 0</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Lượt xem</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7093947"/>
                  </a:ext>
                </a:extLst>
              </a:tr>
              <a:tr h="213995">
                <a:tc>
                  <a:txBody>
                    <a:bodyPr/>
                    <a:lstStyle/>
                    <a:p>
                      <a:pPr>
                        <a:spcAft>
                          <a:spcPts val="0"/>
                        </a:spcAft>
                      </a:pPr>
                      <a:r>
                        <a:rPr lang="vi-VN" sz="1300">
                          <a:effectLst/>
                        </a:rPr>
                        <a:t>giamgia</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NOT NULL</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Giảm giá</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80930243"/>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58391982"/>
              </p:ext>
            </p:extLst>
          </p:nvPr>
        </p:nvGraphicFramePr>
        <p:xfrm>
          <a:off x="5096655" y="8200652"/>
          <a:ext cx="4438531" cy="1981200"/>
        </p:xfrm>
        <a:graphic>
          <a:graphicData uri="http://schemas.openxmlformats.org/drawingml/2006/table">
            <a:tbl>
              <a:tblPr firstRow="1" firstCol="1" bandRow="1">
                <a:tableStyleId>{5C22544A-7EE6-4342-B048-85BDC9FD1C3A}</a:tableStyleId>
              </a:tblPr>
              <a:tblGrid>
                <a:gridCol w="962945">
                  <a:extLst>
                    <a:ext uri="{9D8B030D-6E8A-4147-A177-3AD203B41FA5}">
                      <a16:colId xmlns:a16="http://schemas.microsoft.com/office/drawing/2014/main" val="1157576821"/>
                    </a:ext>
                  </a:extLst>
                </a:gridCol>
                <a:gridCol w="1255854">
                  <a:extLst>
                    <a:ext uri="{9D8B030D-6E8A-4147-A177-3AD203B41FA5}">
                      <a16:colId xmlns:a16="http://schemas.microsoft.com/office/drawing/2014/main" val="1824185105"/>
                    </a:ext>
                  </a:extLst>
                </a:gridCol>
                <a:gridCol w="1061203">
                  <a:extLst>
                    <a:ext uri="{9D8B030D-6E8A-4147-A177-3AD203B41FA5}">
                      <a16:colId xmlns:a16="http://schemas.microsoft.com/office/drawing/2014/main" val="667346770"/>
                    </a:ext>
                  </a:extLst>
                </a:gridCol>
                <a:gridCol w="1158529">
                  <a:extLst>
                    <a:ext uri="{9D8B030D-6E8A-4147-A177-3AD203B41FA5}">
                      <a16:colId xmlns:a16="http://schemas.microsoft.com/office/drawing/2014/main" val="2451050016"/>
                    </a:ext>
                  </a:extLst>
                </a:gridCol>
              </a:tblGrid>
              <a:tr h="0">
                <a:tc>
                  <a:txBody>
                    <a:bodyPr/>
                    <a:lstStyle/>
                    <a:p>
                      <a:pPr>
                        <a:spcAft>
                          <a:spcPts val="0"/>
                        </a:spcAft>
                      </a:pPr>
                      <a:r>
                        <a:rPr lang="vi-VN" sz="1300">
                          <a:effectLst/>
                        </a:rPr>
                        <a:t>Tên cột</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Kiểu</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Ràng buộc</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Ghi chú</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56154278"/>
                  </a:ext>
                </a:extLst>
              </a:tr>
              <a:tr h="0">
                <a:tc>
                  <a:txBody>
                    <a:bodyPr/>
                    <a:lstStyle/>
                    <a:p>
                      <a:pPr>
                        <a:spcAft>
                          <a:spcPts val="0"/>
                        </a:spcAft>
                      </a:pPr>
                      <a:r>
                        <a:rPr lang="vi-VN" sz="1300">
                          <a:effectLst/>
                        </a:rPr>
                        <a:t>idpro</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FK, NOT NULL</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Mã sản phẩm</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0076893"/>
                  </a:ext>
                </a:extLst>
              </a:tr>
              <a:tr h="0">
                <a:tc>
                  <a:txBody>
                    <a:bodyPr/>
                    <a:lstStyle/>
                    <a:p>
                      <a:pPr>
                        <a:spcAft>
                          <a:spcPts val="0"/>
                        </a:spcAft>
                      </a:pPr>
                      <a:r>
                        <a:rPr lang="vi-VN" sz="1300">
                          <a:effectLst/>
                        </a:rPr>
                        <a:t>iduser</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FK, 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Mã tài khoản</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3224012"/>
                  </a:ext>
                </a:extLst>
              </a:tr>
              <a:tr h="0">
                <a:tc>
                  <a:txBody>
                    <a:bodyPr/>
                    <a:lstStyle/>
                    <a:p>
                      <a:pPr>
                        <a:spcAft>
                          <a:spcPts val="0"/>
                        </a:spcAft>
                      </a:pPr>
                      <a:r>
                        <a:rPr lang="vi-VN" sz="1300">
                          <a:effectLst/>
                        </a:rPr>
                        <a:t>danhgia</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PK, NOT NULL, Tự tăng</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Mã đánh giá</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3671413"/>
                  </a:ext>
                </a:extLst>
              </a:tr>
              <a:tr h="0">
                <a:tc>
                  <a:txBody>
                    <a:bodyPr/>
                    <a:lstStyle/>
                    <a:p>
                      <a:pPr>
                        <a:spcAft>
                          <a:spcPts val="0"/>
                        </a:spcAft>
                      </a:pPr>
                      <a:r>
                        <a:rPr lang="vi-VN" sz="1300">
                          <a:effectLst/>
                        </a:rPr>
                        <a:t>ngaydanhgia</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VARCHAR(50)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Ngày đánh giá</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479733"/>
                  </a:ext>
                </a:extLst>
              </a:tr>
            </a:tbl>
          </a:graphicData>
        </a:graphic>
      </p:graphicFrame>
      <p:sp>
        <p:nvSpPr>
          <p:cNvPr id="18" name="Rectangle 17"/>
          <p:cNvSpPr/>
          <p:nvPr/>
        </p:nvSpPr>
        <p:spPr>
          <a:xfrm>
            <a:off x="6455721" y="7752484"/>
            <a:ext cx="1672253" cy="369332"/>
          </a:xfrm>
          <a:prstGeom prst="rect">
            <a:avLst/>
          </a:prstGeom>
        </p:spPr>
        <p:txBody>
          <a:bodyPr wrap="none">
            <a:spAutoFit/>
          </a:bodyPr>
          <a:lstStyle/>
          <a:p>
            <a:r>
              <a:rPr lang="vi-VN" dirty="0"/>
              <a:t>Bảng </a:t>
            </a:r>
            <a:r>
              <a:rPr lang="vi-VN" dirty="0" smtClean="0"/>
              <a:t>đánh giá</a:t>
            </a:r>
            <a:endParaRPr lang="vi-VN" dirty="0"/>
          </a:p>
        </p:txBody>
      </p:sp>
      <p:graphicFrame>
        <p:nvGraphicFramePr>
          <p:cNvPr id="19" name="Table 18"/>
          <p:cNvGraphicFramePr>
            <a:graphicFrameLocks noGrp="1"/>
          </p:cNvGraphicFramePr>
          <p:nvPr>
            <p:extLst>
              <p:ext uri="{D42A27DB-BD31-4B8C-83A1-F6EECF244321}">
                <p14:modId xmlns:p14="http://schemas.microsoft.com/office/powerpoint/2010/main" val="3022985825"/>
              </p:ext>
            </p:extLst>
          </p:nvPr>
        </p:nvGraphicFramePr>
        <p:xfrm>
          <a:off x="13133014" y="8015986"/>
          <a:ext cx="5002884" cy="2179320"/>
        </p:xfrm>
        <a:graphic>
          <a:graphicData uri="http://schemas.openxmlformats.org/drawingml/2006/table">
            <a:tbl>
              <a:tblPr firstRow="1" firstCol="1" bandRow="1">
                <a:tableStyleId>{5C22544A-7EE6-4342-B048-85BDC9FD1C3A}</a:tableStyleId>
              </a:tblPr>
              <a:tblGrid>
                <a:gridCol w="1268786">
                  <a:extLst>
                    <a:ext uri="{9D8B030D-6E8A-4147-A177-3AD203B41FA5}">
                      <a16:colId xmlns:a16="http://schemas.microsoft.com/office/drawing/2014/main" val="2130311461"/>
                    </a:ext>
                  </a:extLst>
                </a:gridCol>
                <a:gridCol w="1371600">
                  <a:extLst>
                    <a:ext uri="{9D8B030D-6E8A-4147-A177-3AD203B41FA5}">
                      <a16:colId xmlns:a16="http://schemas.microsoft.com/office/drawing/2014/main" val="642055332"/>
                    </a:ext>
                  </a:extLst>
                </a:gridCol>
                <a:gridCol w="1066800">
                  <a:extLst>
                    <a:ext uri="{9D8B030D-6E8A-4147-A177-3AD203B41FA5}">
                      <a16:colId xmlns:a16="http://schemas.microsoft.com/office/drawing/2014/main" val="1672970595"/>
                    </a:ext>
                  </a:extLst>
                </a:gridCol>
                <a:gridCol w="1295698">
                  <a:extLst>
                    <a:ext uri="{9D8B030D-6E8A-4147-A177-3AD203B41FA5}">
                      <a16:colId xmlns:a16="http://schemas.microsoft.com/office/drawing/2014/main" val="3052897789"/>
                    </a:ext>
                  </a:extLst>
                </a:gridCol>
              </a:tblGrid>
              <a:tr h="181687">
                <a:tc>
                  <a:txBody>
                    <a:bodyPr/>
                    <a:lstStyle/>
                    <a:p>
                      <a:pPr>
                        <a:spcAft>
                          <a:spcPts val="0"/>
                        </a:spcAft>
                      </a:pPr>
                      <a:r>
                        <a:rPr lang="vi-VN" sz="1300">
                          <a:effectLst/>
                        </a:rPr>
                        <a:t>Tên cột</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Kiểu</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Ràng buộc</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Ghi chú</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6950747"/>
                  </a:ext>
                </a:extLst>
              </a:tr>
              <a:tr h="545061">
                <a:tc>
                  <a:txBody>
                    <a:bodyPr/>
                    <a:lstStyle/>
                    <a:p>
                      <a:pPr>
                        <a:spcAft>
                          <a:spcPts val="0"/>
                        </a:spcAft>
                      </a:pPr>
                      <a:r>
                        <a:rPr lang="vi-VN" sz="1300" dirty="0">
                          <a:effectLst/>
                        </a:rPr>
                        <a:t>idbinhluan</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PK, NOT NULL, Tự tăng</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Mã bình luận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100322"/>
                  </a:ext>
                </a:extLst>
              </a:tr>
              <a:tr h="363374">
                <a:tc>
                  <a:txBody>
                    <a:bodyPr/>
                    <a:lstStyle/>
                    <a:p>
                      <a:pPr>
                        <a:spcAft>
                          <a:spcPts val="0"/>
                        </a:spcAft>
                      </a:pPr>
                      <a:r>
                        <a:rPr lang="vi-VN" sz="1300">
                          <a:effectLst/>
                        </a:rPr>
                        <a:t>noidung</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VARCHAR(255)</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Nội dung bình luận</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4226355"/>
                  </a:ext>
                </a:extLst>
              </a:tr>
              <a:tr h="363374">
                <a:tc>
                  <a:txBody>
                    <a:bodyPr/>
                    <a:lstStyle/>
                    <a:p>
                      <a:pPr>
                        <a:spcAft>
                          <a:spcPts val="0"/>
                        </a:spcAft>
                      </a:pPr>
                      <a:r>
                        <a:rPr lang="vi-VN" sz="1300">
                          <a:effectLst/>
                        </a:rPr>
                        <a:t>iduser</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FK, NOT NULL</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Mã tài khoản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2004308"/>
                  </a:ext>
                </a:extLst>
              </a:tr>
              <a:tr h="363374">
                <a:tc>
                  <a:txBody>
                    <a:bodyPr/>
                    <a:lstStyle/>
                    <a:p>
                      <a:pPr>
                        <a:spcAft>
                          <a:spcPts val="0"/>
                        </a:spcAft>
                      </a:pPr>
                      <a:r>
                        <a:rPr lang="vi-VN" sz="1300">
                          <a:effectLst/>
                        </a:rPr>
                        <a:t>idpro</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FK, NOT NULL</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Mã sản phẩm</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4110381"/>
                  </a:ext>
                </a:extLst>
              </a:tr>
              <a:tr h="181687">
                <a:tc>
                  <a:txBody>
                    <a:bodyPr/>
                    <a:lstStyle/>
                    <a:p>
                      <a:pPr>
                        <a:spcAft>
                          <a:spcPts val="0"/>
                        </a:spcAft>
                      </a:pPr>
                      <a:r>
                        <a:rPr lang="vi-VN" sz="1300">
                          <a:effectLst/>
                        </a:rPr>
                        <a:t>ngaybinhluan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VARCHAR(30)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Ngày bình luận</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7440124"/>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547305253"/>
              </p:ext>
            </p:extLst>
          </p:nvPr>
        </p:nvGraphicFramePr>
        <p:xfrm>
          <a:off x="9750152" y="8641738"/>
          <a:ext cx="3264679" cy="1554480"/>
        </p:xfrm>
        <a:graphic>
          <a:graphicData uri="http://schemas.openxmlformats.org/drawingml/2006/table">
            <a:tbl>
              <a:tblPr firstRow="1" firstCol="1" bandRow="1">
                <a:tableStyleId>{5C22544A-7EE6-4342-B048-85BDC9FD1C3A}</a:tableStyleId>
              </a:tblPr>
              <a:tblGrid>
                <a:gridCol w="806054">
                  <a:extLst>
                    <a:ext uri="{9D8B030D-6E8A-4147-A177-3AD203B41FA5}">
                      <a16:colId xmlns:a16="http://schemas.microsoft.com/office/drawing/2014/main" val="1400728795"/>
                    </a:ext>
                  </a:extLst>
                </a:gridCol>
                <a:gridCol w="754357">
                  <a:extLst>
                    <a:ext uri="{9D8B030D-6E8A-4147-A177-3AD203B41FA5}">
                      <a16:colId xmlns:a16="http://schemas.microsoft.com/office/drawing/2014/main" val="3453333236"/>
                    </a:ext>
                  </a:extLst>
                </a:gridCol>
                <a:gridCol w="852134">
                  <a:extLst>
                    <a:ext uri="{9D8B030D-6E8A-4147-A177-3AD203B41FA5}">
                      <a16:colId xmlns:a16="http://schemas.microsoft.com/office/drawing/2014/main" val="1147085133"/>
                    </a:ext>
                  </a:extLst>
                </a:gridCol>
                <a:gridCol w="852134">
                  <a:extLst>
                    <a:ext uri="{9D8B030D-6E8A-4147-A177-3AD203B41FA5}">
                      <a16:colId xmlns:a16="http://schemas.microsoft.com/office/drawing/2014/main" val="3508534144"/>
                    </a:ext>
                  </a:extLst>
                </a:gridCol>
              </a:tblGrid>
              <a:tr h="0">
                <a:tc>
                  <a:txBody>
                    <a:bodyPr/>
                    <a:lstStyle/>
                    <a:p>
                      <a:pPr>
                        <a:spcAft>
                          <a:spcPts val="0"/>
                        </a:spcAft>
                      </a:pPr>
                      <a:r>
                        <a:rPr lang="vi-VN" sz="1200">
                          <a:effectLst/>
                        </a:rPr>
                        <a:t>Tên cột</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200">
                          <a:effectLst/>
                        </a:rPr>
                        <a:t>Kiểu</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200" dirty="0">
                          <a:effectLst/>
                        </a:rPr>
                        <a:t>Ràng buộc</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200">
                          <a:effectLst/>
                        </a:rPr>
                        <a:t>Ghi chú</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75695683"/>
                  </a:ext>
                </a:extLst>
              </a:tr>
              <a:tr h="0">
                <a:tc>
                  <a:txBody>
                    <a:bodyPr/>
                    <a:lstStyle/>
                    <a:p>
                      <a:pPr>
                        <a:spcAft>
                          <a:spcPts val="0"/>
                        </a:spcAft>
                      </a:pPr>
                      <a:r>
                        <a:rPr lang="vi-VN" sz="1300">
                          <a:effectLst/>
                        </a:rPr>
                        <a:t>idpro</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FK, NOT NULL</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Mã sản phẩm</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2069000"/>
                  </a:ext>
                </a:extLst>
              </a:tr>
              <a:tr h="0">
                <a:tc>
                  <a:txBody>
                    <a:bodyPr/>
                    <a:lstStyle/>
                    <a:p>
                      <a:pPr>
                        <a:spcAft>
                          <a:spcPts val="0"/>
                        </a:spcAft>
                      </a:pPr>
                      <a:r>
                        <a:rPr lang="vi-VN" sz="1300">
                          <a:effectLst/>
                        </a:rPr>
                        <a:t>iduser</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INT(11)</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FK, 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Mã tài khoản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5290153"/>
                  </a:ext>
                </a:extLst>
              </a:tr>
              <a:tr h="0">
                <a:tc>
                  <a:txBody>
                    <a:bodyPr/>
                    <a:lstStyle/>
                    <a:p>
                      <a:pPr>
                        <a:spcAft>
                          <a:spcPts val="0"/>
                        </a:spcAft>
                      </a:pPr>
                      <a:r>
                        <a:rPr lang="vi-VN" sz="1300">
                          <a:effectLst/>
                        </a:rPr>
                        <a:t>luotxem</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NOT NULL</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Lượt xem</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8092148"/>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963963323"/>
              </p:ext>
            </p:extLst>
          </p:nvPr>
        </p:nvGraphicFramePr>
        <p:xfrm>
          <a:off x="9750152" y="3472680"/>
          <a:ext cx="4823352" cy="4358640"/>
        </p:xfrm>
        <a:graphic>
          <a:graphicData uri="http://schemas.openxmlformats.org/drawingml/2006/table">
            <a:tbl>
              <a:tblPr firstRow="1" firstCol="1" bandRow="1">
                <a:tableStyleId>{5C22544A-7EE6-4342-B048-85BDC9FD1C3A}</a:tableStyleId>
              </a:tblPr>
              <a:tblGrid>
                <a:gridCol w="1046433">
                  <a:extLst>
                    <a:ext uri="{9D8B030D-6E8A-4147-A177-3AD203B41FA5}">
                      <a16:colId xmlns:a16="http://schemas.microsoft.com/office/drawing/2014/main" val="3613105628"/>
                    </a:ext>
                  </a:extLst>
                </a:gridCol>
                <a:gridCol w="1258973">
                  <a:extLst>
                    <a:ext uri="{9D8B030D-6E8A-4147-A177-3AD203B41FA5}">
                      <a16:colId xmlns:a16="http://schemas.microsoft.com/office/drawing/2014/main" val="3694151370"/>
                    </a:ext>
                  </a:extLst>
                </a:gridCol>
                <a:gridCol w="1258973">
                  <a:extLst>
                    <a:ext uri="{9D8B030D-6E8A-4147-A177-3AD203B41FA5}">
                      <a16:colId xmlns:a16="http://schemas.microsoft.com/office/drawing/2014/main" val="2973562649"/>
                    </a:ext>
                  </a:extLst>
                </a:gridCol>
                <a:gridCol w="1258973">
                  <a:extLst>
                    <a:ext uri="{9D8B030D-6E8A-4147-A177-3AD203B41FA5}">
                      <a16:colId xmlns:a16="http://schemas.microsoft.com/office/drawing/2014/main" val="2434729339"/>
                    </a:ext>
                  </a:extLst>
                </a:gridCol>
              </a:tblGrid>
              <a:tr h="191748">
                <a:tc>
                  <a:txBody>
                    <a:bodyPr/>
                    <a:lstStyle/>
                    <a:p>
                      <a:pPr>
                        <a:spcAft>
                          <a:spcPts val="0"/>
                        </a:spcAft>
                      </a:pPr>
                      <a:r>
                        <a:rPr lang="vi-VN" sz="1300">
                          <a:effectLst/>
                        </a:rPr>
                        <a:t>Tên cột</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Kiểu</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Ràng buộc</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Ghi chú</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7666194"/>
                  </a:ext>
                </a:extLst>
              </a:tr>
              <a:tr h="383496">
                <a:tc>
                  <a:txBody>
                    <a:bodyPr/>
                    <a:lstStyle/>
                    <a:p>
                      <a:pPr>
                        <a:spcAft>
                          <a:spcPts val="0"/>
                        </a:spcAft>
                      </a:pPr>
                      <a:r>
                        <a:rPr lang="vi-VN" sz="1300">
                          <a:effectLst/>
                        </a:rPr>
                        <a:t>idhoadon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PK, NOT NULL, Tự tăng</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Mã hóa đơn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2133868"/>
                  </a:ext>
                </a:extLst>
              </a:tr>
              <a:tr h="383496">
                <a:tc>
                  <a:txBody>
                    <a:bodyPr/>
                    <a:lstStyle/>
                    <a:p>
                      <a:pPr>
                        <a:spcAft>
                          <a:spcPts val="0"/>
                        </a:spcAft>
                      </a:pPr>
                      <a:r>
                        <a:rPr lang="vi-VN" sz="1300">
                          <a:effectLst/>
                        </a:rPr>
                        <a:t>iduser</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FK, DEFAULT 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Mã tài khoản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6220979"/>
                  </a:ext>
                </a:extLst>
              </a:tr>
              <a:tr h="383496">
                <a:tc>
                  <a:txBody>
                    <a:bodyPr/>
                    <a:lstStyle/>
                    <a:p>
                      <a:pPr>
                        <a:spcAft>
                          <a:spcPts val="0"/>
                        </a:spcAft>
                      </a:pPr>
                      <a:r>
                        <a:rPr lang="vi-VN" sz="1300">
                          <a:effectLst/>
                        </a:rPr>
                        <a:t>bill_name</a:t>
                      </a:r>
                      <a:endParaRPr lang="vi-VN" sz="1200">
                        <a:effectLst/>
                      </a:endParaRPr>
                    </a:p>
                    <a:p>
                      <a:pPr>
                        <a:spcAft>
                          <a:spcPts val="0"/>
                        </a:spcAft>
                      </a:pPr>
                      <a:r>
                        <a:rPr lang="vi-VN" sz="1300">
                          <a:effectLst/>
                        </a:rPr>
                        <a:t> </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VARCHAR(255)</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Tên hóa đơn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7459245"/>
                  </a:ext>
                </a:extLst>
              </a:tr>
              <a:tr h="383496">
                <a:tc>
                  <a:txBody>
                    <a:bodyPr/>
                    <a:lstStyle/>
                    <a:p>
                      <a:pPr>
                        <a:spcAft>
                          <a:spcPts val="0"/>
                        </a:spcAft>
                      </a:pPr>
                      <a:r>
                        <a:rPr lang="vi-VN" sz="1300">
                          <a:effectLst/>
                        </a:rPr>
                        <a:t>bill_address</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VARCHAR(255)</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Địa chỉ của hóa đơn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1903242"/>
                  </a:ext>
                </a:extLst>
              </a:tr>
              <a:tr h="383496">
                <a:tc>
                  <a:txBody>
                    <a:bodyPr/>
                    <a:lstStyle/>
                    <a:p>
                      <a:pPr>
                        <a:spcAft>
                          <a:spcPts val="0"/>
                        </a:spcAft>
                      </a:pPr>
                      <a:r>
                        <a:rPr lang="vi-VN" sz="1300">
                          <a:effectLst/>
                        </a:rPr>
                        <a:t>bill_tel</a:t>
                      </a:r>
                      <a:endParaRPr lang="vi-VN" sz="1200">
                        <a:effectLst/>
                      </a:endParaRPr>
                    </a:p>
                    <a:p>
                      <a:pPr>
                        <a:spcAft>
                          <a:spcPts val="0"/>
                        </a:spcAft>
                      </a:pPr>
                      <a:r>
                        <a:rPr lang="vi-VN" sz="1300">
                          <a:effectLst/>
                        </a:rPr>
                        <a:t> </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VARCHAR(50)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NOT NULl</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Số điện thoại của  hóa đơn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7754294"/>
                  </a:ext>
                </a:extLst>
              </a:tr>
              <a:tr h="383496">
                <a:tc>
                  <a:txBody>
                    <a:bodyPr/>
                    <a:lstStyle/>
                    <a:p>
                      <a:pPr>
                        <a:spcAft>
                          <a:spcPts val="0"/>
                        </a:spcAft>
                      </a:pPr>
                      <a:r>
                        <a:rPr lang="vi-VN" sz="1300">
                          <a:effectLst/>
                        </a:rPr>
                        <a:t>bill_email</a:t>
                      </a:r>
                      <a:endParaRPr lang="vi-VN" sz="1200">
                        <a:effectLst/>
                      </a:endParaRPr>
                    </a:p>
                    <a:p>
                      <a:pPr>
                        <a:spcAft>
                          <a:spcPts val="0"/>
                        </a:spcAft>
                      </a:pPr>
                      <a:r>
                        <a:rPr lang="vi-VN" sz="1300">
                          <a:effectLst/>
                        </a:rPr>
                        <a:t> </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VARCHAR(100)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Email của hóa đơn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17278832"/>
                  </a:ext>
                </a:extLst>
              </a:tr>
              <a:tr h="575244">
                <a:tc>
                  <a:txBody>
                    <a:bodyPr/>
                    <a:lstStyle/>
                    <a:p>
                      <a:pPr>
                        <a:spcAft>
                          <a:spcPts val="0"/>
                        </a:spcAft>
                      </a:pPr>
                      <a:r>
                        <a:rPr lang="vi-VN" sz="1300">
                          <a:effectLst/>
                        </a:rPr>
                        <a:t>bill_pttt</a:t>
                      </a:r>
                      <a:endParaRPr lang="vi-VN" sz="1200">
                        <a:effectLst/>
                      </a:endParaRPr>
                    </a:p>
                    <a:p>
                      <a:pPr>
                        <a:spcAft>
                          <a:spcPts val="0"/>
                        </a:spcAft>
                      </a:pPr>
                      <a:r>
                        <a:rPr lang="vi-VN" sz="1300">
                          <a:effectLst/>
                        </a:rPr>
                        <a:t> </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TINYINT(1)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NOT NULL DEFAULT 1</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Phương thức thanh toán của hóa đơn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3056185"/>
                  </a:ext>
                </a:extLst>
              </a:tr>
              <a:tr h="383496">
                <a:tc>
                  <a:txBody>
                    <a:bodyPr/>
                    <a:lstStyle/>
                    <a:p>
                      <a:pPr>
                        <a:spcAft>
                          <a:spcPts val="0"/>
                        </a:spcAft>
                      </a:pPr>
                      <a:r>
                        <a:rPr lang="vi-VN" sz="1300">
                          <a:effectLst/>
                        </a:rPr>
                        <a:t>ngaydathang</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DATE</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DEFAULT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Ngày đặt hàng</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522935"/>
                  </a:ext>
                </a:extLst>
              </a:tr>
              <a:tr h="383496">
                <a:tc>
                  <a:txBody>
                    <a:bodyPr/>
                    <a:lstStyle/>
                    <a:p>
                      <a:pPr>
                        <a:spcAft>
                          <a:spcPts val="0"/>
                        </a:spcAft>
                      </a:pPr>
                      <a:r>
                        <a:rPr lang="vi-VN" sz="1300">
                          <a:effectLst/>
                        </a:rPr>
                        <a:t>total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 DEFAULT 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Tổng hóa đơn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81832184"/>
                  </a:ext>
                </a:extLst>
              </a:tr>
              <a:tr h="383496">
                <a:tc>
                  <a:txBody>
                    <a:bodyPr/>
                    <a:lstStyle/>
                    <a:p>
                      <a:pPr>
                        <a:spcAft>
                          <a:spcPts val="0"/>
                        </a:spcAft>
                      </a:pPr>
                      <a:r>
                        <a:rPr lang="vi-VN" sz="1300" dirty="0">
                          <a:effectLst/>
                        </a:rPr>
                        <a:t>bill_status</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TINYINT(1)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DEFAULT 0</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Trạng thái hóa đơn</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6465881"/>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4072343279"/>
              </p:ext>
            </p:extLst>
          </p:nvPr>
        </p:nvGraphicFramePr>
        <p:xfrm>
          <a:off x="14788469" y="3467100"/>
          <a:ext cx="3347431" cy="4085046"/>
        </p:xfrm>
        <a:graphic>
          <a:graphicData uri="http://schemas.openxmlformats.org/drawingml/2006/table">
            <a:tbl>
              <a:tblPr firstRow="1" firstCol="1" bandRow="1">
                <a:tableStyleId>{5C22544A-7EE6-4342-B048-85BDC9FD1C3A}</a:tableStyleId>
              </a:tblPr>
              <a:tblGrid>
                <a:gridCol w="1061131">
                  <a:extLst>
                    <a:ext uri="{9D8B030D-6E8A-4147-A177-3AD203B41FA5}">
                      <a16:colId xmlns:a16="http://schemas.microsoft.com/office/drawing/2014/main" val="399127846"/>
                    </a:ext>
                  </a:extLst>
                </a:gridCol>
                <a:gridCol w="762000">
                  <a:extLst>
                    <a:ext uri="{9D8B030D-6E8A-4147-A177-3AD203B41FA5}">
                      <a16:colId xmlns:a16="http://schemas.microsoft.com/office/drawing/2014/main" val="4261347600"/>
                    </a:ext>
                  </a:extLst>
                </a:gridCol>
                <a:gridCol w="838200">
                  <a:extLst>
                    <a:ext uri="{9D8B030D-6E8A-4147-A177-3AD203B41FA5}">
                      <a16:colId xmlns:a16="http://schemas.microsoft.com/office/drawing/2014/main" val="3175526050"/>
                    </a:ext>
                  </a:extLst>
                </a:gridCol>
                <a:gridCol w="686100">
                  <a:extLst>
                    <a:ext uri="{9D8B030D-6E8A-4147-A177-3AD203B41FA5}">
                      <a16:colId xmlns:a16="http://schemas.microsoft.com/office/drawing/2014/main" val="2091876221"/>
                    </a:ext>
                  </a:extLst>
                </a:gridCol>
              </a:tblGrid>
              <a:tr h="377371">
                <a:tc>
                  <a:txBody>
                    <a:bodyPr/>
                    <a:lstStyle/>
                    <a:p>
                      <a:pPr>
                        <a:spcAft>
                          <a:spcPts val="0"/>
                        </a:spcAft>
                      </a:pPr>
                      <a:r>
                        <a:rPr lang="vi-VN" sz="1300">
                          <a:effectLst/>
                        </a:rPr>
                        <a:t>Tên cột</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Kiểu</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Ràng buộc</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Ghi chú</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1232420"/>
                  </a:ext>
                </a:extLst>
              </a:tr>
              <a:tr h="943429">
                <a:tc>
                  <a:txBody>
                    <a:bodyPr/>
                    <a:lstStyle/>
                    <a:p>
                      <a:pPr>
                        <a:spcAft>
                          <a:spcPts val="0"/>
                        </a:spcAft>
                      </a:pPr>
                      <a:r>
                        <a:rPr lang="vi-VN" sz="1300">
                          <a:effectLst/>
                        </a:rPr>
                        <a:t>idcthoadon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INT(10)</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PK, NOT NULL, Tự tăng</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Mã chi tiết hóa đơn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10686650"/>
                  </a:ext>
                </a:extLst>
              </a:tr>
              <a:tr h="566057">
                <a:tc>
                  <a:txBody>
                    <a:bodyPr/>
                    <a:lstStyle/>
                    <a:p>
                      <a:pPr>
                        <a:spcAft>
                          <a:spcPts val="0"/>
                        </a:spcAft>
                      </a:pPr>
                      <a:r>
                        <a:rPr lang="vi-VN" sz="1300">
                          <a:effectLst/>
                        </a:rPr>
                        <a:t>idhoadon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INT(10)</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FK, 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Mã hóa đơn</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6599012"/>
                  </a:ext>
                </a:extLst>
              </a:tr>
              <a:tr h="566057">
                <a:tc>
                  <a:txBody>
                    <a:bodyPr/>
                    <a:lstStyle/>
                    <a:p>
                      <a:pPr>
                        <a:spcAft>
                          <a:spcPts val="0"/>
                        </a:spcAft>
                      </a:pPr>
                      <a:r>
                        <a:rPr lang="vi-VN" sz="1300">
                          <a:effectLst/>
                        </a:rPr>
                        <a:t>idpro</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FK, 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Mã sản phẩm</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2389226"/>
                  </a:ext>
                </a:extLst>
              </a:tr>
              <a:tr h="754743">
                <a:tc>
                  <a:txBody>
                    <a:bodyPr/>
                    <a:lstStyle/>
                    <a:p>
                      <a:pPr>
                        <a:spcAft>
                          <a:spcPts val="0"/>
                        </a:spcAft>
                      </a:pPr>
                      <a:r>
                        <a:rPr lang="vi-VN" sz="1300">
                          <a:effectLst/>
                        </a:rPr>
                        <a:t>price</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 DEFAULT 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Đơn giá</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3655901"/>
                  </a:ext>
                </a:extLst>
              </a:tr>
              <a:tr h="377371">
                <a:tc>
                  <a:txBody>
                    <a:bodyPr/>
                    <a:lstStyle/>
                    <a:p>
                      <a:pPr>
                        <a:spcAft>
                          <a:spcPts val="0"/>
                        </a:spcAft>
                      </a:pPr>
                      <a:r>
                        <a:rPr lang="vi-VN" sz="1300">
                          <a:effectLst/>
                        </a:rPr>
                        <a:t>soluong</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INT(3)</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Số lượng</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8962288"/>
                  </a:ext>
                </a:extLst>
              </a:tr>
              <a:tr h="377371">
                <a:tc>
                  <a:txBody>
                    <a:bodyPr/>
                    <a:lstStyle/>
                    <a:p>
                      <a:pPr>
                        <a:spcAft>
                          <a:spcPts val="0"/>
                        </a:spcAft>
                      </a:pPr>
                      <a:r>
                        <a:rPr lang="vi-VN" sz="1300">
                          <a:effectLst/>
                        </a:rPr>
                        <a:t>tongtien</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INT(10)</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NOT NULL</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Tổng tiền</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6863583"/>
                  </a:ext>
                </a:extLst>
              </a:tr>
            </a:tbl>
          </a:graphicData>
        </a:graphic>
      </p:graphicFrame>
      <p:sp>
        <p:nvSpPr>
          <p:cNvPr id="23" name="Rectangle 22"/>
          <p:cNvSpPr/>
          <p:nvPr/>
        </p:nvSpPr>
        <p:spPr>
          <a:xfrm>
            <a:off x="11234835" y="3112889"/>
            <a:ext cx="1643399" cy="369332"/>
          </a:xfrm>
          <a:prstGeom prst="rect">
            <a:avLst/>
          </a:prstGeom>
        </p:spPr>
        <p:txBody>
          <a:bodyPr wrap="none">
            <a:spAutoFit/>
          </a:bodyPr>
          <a:lstStyle/>
          <a:p>
            <a:r>
              <a:rPr lang="vi-VN" dirty="0" smtClean="0"/>
              <a:t>Bảng hóa đơn</a:t>
            </a:r>
            <a:endParaRPr lang="vi-VN" dirty="0"/>
          </a:p>
        </p:txBody>
      </p:sp>
      <p:sp>
        <p:nvSpPr>
          <p:cNvPr id="24" name="Rectangle 23"/>
          <p:cNvSpPr/>
          <p:nvPr/>
        </p:nvSpPr>
        <p:spPr>
          <a:xfrm>
            <a:off x="10228206" y="8272406"/>
            <a:ext cx="1707519" cy="369332"/>
          </a:xfrm>
          <a:prstGeom prst="rect">
            <a:avLst/>
          </a:prstGeom>
        </p:spPr>
        <p:txBody>
          <a:bodyPr wrap="none">
            <a:spAutoFit/>
          </a:bodyPr>
          <a:lstStyle/>
          <a:p>
            <a:r>
              <a:rPr lang="vi-VN" dirty="0"/>
              <a:t>Bảng </a:t>
            </a:r>
            <a:r>
              <a:rPr lang="vi-VN" dirty="0" smtClean="0"/>
              <a:t>lượt xem</a:t>
            </a:r>
            <a:endParaRPr lang="vi-VN" dirty="0"/>
          </a:p>
        </p:txBody>
      </p:sp>
      <p:sp>
        <p:nvSpPr>
          <p:cNvPr id="25" name="Rectangle 24"/>
          <p:cNvSpPr/>
          <p:nvPr/>
        </p:nvSpPr>
        <p:spPr>
          <a:xfrm>
            <a:off x="15006948" y="7646653"/>
            <a:ext cx="1723549" cy="369332"/>
          </a:xfrm>
          <a:prstGeom prst="rect">
            <a:avLst/>
          </a:prstGeom>
        </p:spPr>
        <p:txBody>
          <a:bodyPr wrap="none">
            <a:spAutoFit/>
          </a:bodyPr>
          <a:lstStyle/>
          <a:p>
            <a:r>
              <a:rPr lang="vi-VN" dirty="0"/>
              <a:t>Bảng </a:t>
            </a:r>
            <a:r>
              <a:rPr lang="vi-VN" dirty="0" smtClean="0"/>
              <a:t>bình luận</a:t>
            </a:r>
            <a:endParaRPr lang="vi-VN" dirty="0"/>
          </a:p>
        </p:txBody>
      </p:sp>
      <p:sp>
        <p:nvSpPr>
          <p:cNvPr id="26" name="Rectangle 25"/>
          <p:cNvSpPr/>
          <p:nvPr/>
        </p:nvSpPr>
        <p:spPr>
          <a:xfrm>
            <a:off x="15656114" y="3137805"/>
            <a:ext cx="2351926" cy="369332"/>
          </a:xfrm>
          <a:prstGeom prst="rect">
            <a:avLst/>
          </a:prstGeom>
        </p:spPr>
        <p:txBody>
          <a:bodyPr wrap="none">
            <a:spAutoFit/>
          </a:bodyPr>
          <a:lstStyle/>
          <a:p>
            <a:r>
              <a:rPr lang="vi-VN" dirty="0"/>
              <a:t>Bảng </a:t>
            </a:r>
            <a:r>
              <a:rPr lang="vi-VN" dirty="0" smtClean="0"/>
              <a:t>chi tiết hóa đơn</a:t>
            </a:r>
            <a:endParaRPr lang="vi-VN" dirty="0"/>
          </a:p>
        </p:txBody>
      </p:sp>
    </p:spTree>
    <p:extLst>
      <p:ext uri="{BB962C8B-B14F-4D97-AF65-F5344CB8AC3E}">
        <p14:creationId xmlns:p14="http://schemas.microsoft.com/office/powerpoint/2010/main" val="2836599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C74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0706100" cy="2769989"/>
          </a:xfrm>
          <a:prstGeom prst="rect">
            <a:avLst/>
          </a:prstGeom>
        </p:spPr>
        <p:txBody>
          <a:bodyPr wrap="square" lIns="0" tIns="0" rIns="0" bIns="0" rtlCol="0" anchor="t">
            <a:spAutoFit/>
          </a:bodyPr>
          <a:lstStyle/>
          <a:p>
            <a:pPr algn="l">
              <a:lnSpc>
                <a:spcPts val="10800"/>
              </a:lnSpc>
            </a:pPr>
            <a:r>
              <a:rPr lang="vi-VN" sz="9000" b="1" dirty="0" smtClean="0">
                <a:solidFill>
                  <a:srgbClr val="1C2120"/>
                </a:solidFill>
                <a:latin typeface="Cabin Semi-Bold"/>
                <a:ea typeface="Cabin Semi-Bold"/>
                <a:cs typeface="Cabin Semi-Bold"/>
                <a:sym typeface="Cabin Semi-Bold"/>
              </a:rPr>
              <a:t>Chương 4: </a:t>
            </a:r>
          </a:p>
          <a:p>
            <a:pPr algn="l">
              <a:lnSpc>
                <a:spcPts val="10800"/>
              </a:lnSpc>
            </a:pPr>
            <a:r>
              <a:rPr lang="vi-VN" sz="9000" b="1" dirty="0" smtClean="0">
                <a:solidFill>
                  <a:srgbClr val="1C2120"/>
                </a:solidFill>
                <a:latin typeface="Cabin Semi-Bold"/>
                <a:ea typeface="Cabin Semi-Bold"/>
                <a:cs typeface="Cabin Semi-Bold"/>
                <a:sym typeface="Cabin Semi-Bold"/>
              </a:rPr>
              <a:t>Kết Quả Nghiên Cứu</a:t>
            </a:r>
            <a:endParaRPr lang="en-US" sz="9000" b="1" dirty="0">
              <a:solidFill>
                <a:srgbClr val="1C2120"/>
              </a:solidFill>
              <a:latin typeface="Cabin Semi-Bold"/>
              <a:ea typeface="Cabin Semi-Bold"/>
              <a:cs typeface="Cabin Semi-Bold"/>
              <a:sym typeface="Cabin Semi-Bold"/>
            </a:endParaRPr>
          </a:p>
        </p:txBody>
      </p:sp>
      <p:sp>
        <p:nvSpPr>
          <p:cNvPr id="7" name="AutoShape 7"/>
          <p:cNvSpPr/>
          <p:nvPr/>
        </p:nvSpPr>
        <p:spPr>
          <a:xfrm flipV="1">
            <a:off x="0" y="4152900"/>
            <a:ext cx="18288000" cy="76200"/>
          </a:xfrm>
          <a:prstGeom prst="line">
            <a:avLst/>
          </a:prstGeom>
          <a:ln w="9525" cap="flat">
            <a:solidFill>
              <a:srgbClr val="000000"/>
            </a:solidFill>
            <a:prstDash val="solid"/>
            <a:headEnd type="none" w="sm" len="sm"/>
            <a:tailEnd type="none" w="sm" len="sm"/>
          </a:ln>
        </p:spPr>
      </p:sp>
      <p:graphicFrame>
        <p:nvGraphicFramePr>
          <p:cNvPr id="12" name="Diagram 11"/>
          <p:cNvGraphicFramePr/>
          <p:nvPr>
            <p:extLst>
              <p:ext uri="{D42A27DB-BD31-4B8C-83A1-F6EECF244321}">
                <p14:modId xmlns:p14="http://schemas.microsoft.com/office/powerpoint/2010/main" val="185078954"/>
              </p:ext>
            </p:extLst>
          </p:nvPr>
        </p:nvGraphicFramePr>
        <p:xfrm>
          <a:off x="3505200" y="4534207"/>
          <a:ext cx="12192000" cy="5105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ight Arrow 12"/>
          <p:cNvSpPr/>
          <p:nvPr/>
        </p:nvSpPr>
        <p:spPr>
          <a:xfrm>
            <a:off x="1600200" y="6819900"/>
            <a:ext cx="3352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TextBox 13"/>
          <p:cNvSpPr txBox="1"/>
          <p:nvPr/>
        </p:nvSpPr>
        <p:spPr>
          <a:xfrm>
            <a:off x="2647950" y="7129790"/>
            <a:ext cx="1257300" cy="523220"/>
          </a:xfrm>
          <a:prstGeom prst="rect">
            <a:avLst/>
          </a:prstGeom>
          <a:noFill/>
        </p:spPr>
        <p:txBody>
          <a:bodyPr wrap="square" rtlCol="0">
            <a:spAutoFit/>
          </a:bodyPr>
          <a:lstStyle/>
          <a:p>
            <a:r>
              <a:rPr lang="vi-VN" sz="2800" dirty="0" smtClean="0">
                <a:latin typeface="Muli" panose="020B0604020202020204" charset="-93"/>
              </a:rPr>
              <a:t>Demo</a:t>
            </a:r>
            <a:endParaRPr lang="vi-VN" sz="2800" dirty="0">
              <a:latin typeface="Muli" panose="020B0604020202020204" charset="-93"/>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0" y="2445908"/>
            <a:ext cx="18422794" cy="0"/>
          </a:xfrm>
          <a:prstGeom prst="line">
            <a:avLst/>
          </a:prstGeom>
          <a:ln w="9525" cap="flat">
            <a:solidFill>
              <a:srgbClr val="000000"/>
            </a:solidFill>
            <a:prstDash val="solid"/>
            <a:headEnd type="none" w="sm" len="sm"/>
            <a:tailEnd type="none" w="sm" len="sm"/>
          </a:ln>
        </p:spPr>
      </p:sp>
      <p:sp>
        <p:nvSpPr>
          <p:cNvPr id="3" name="AutoShape 3"/>
          <p:cNvSpPr/>
          <p:nvPr/>
        </p:nvSpPr>
        <p:spPr>
          <a:xfrm rot="5397909">
            <a:off x="2187359" y="6366457"/>
            <a:ext cx="7831569" cy="0"/>
          </a:xfrm>
          <a:prstGeom prst="line">
            <a:avLst/>
          </a:prstGeom>
          <a:ln w="9525" cap="flat">
            <a:solidFill>
              <a:srgbClr val="000000"/>
            </a:solidFill>
            <a:prstDash val="solid"/>
            <a:headEnd type="none" w="sm" len="sm"/>
            <a:tailEnd type="none" w="sm" len="sm"/>
          </a:ln>
        </p:spPr>
      </p:sp>
      <p:sp>
        <p:nvSpPr>
          <p:cNvPr id="4" name="AutoShape 4"/>
          <p:cNvSpPr/>
          <p:nvPr/>
        </p:nvSpPr>
        <p:spPr>
          <a:xfrm rot="5397909">
            <a:off x="8283359" y="6366457"/>
            <a:ext cx="7831569" cy="0"/>
          </a:xfrm>
          <a:prstGeom prst="line">
            <a:avLst/>
          </a:prstGeom>
          <a:ln w="9525" cap="flat">
            <a:solidFill>
              <a:srgbClr val="000000"/>
            </a:solidFill>
            <a:prstDash val="solid"/>
            <a:headEnd type="none" w="sm" len="sm"/>
            <a:tailEnd type="none" w="sm" len="sm"/>
          </a:ln>
        </p:spPr>
      </p:sp>
      <p:sp>
        <p:nvSpPr>
          <p:cNvPr id="11" name="TextBox 11"/>
          <p:cNvSpPr txBox="1"/>
          <p:nvPr/>
        </p:nvSpPr>
        <p:spPr>
          <a:xfrm>
            <a:off x="1028700" y="1028700"/>
            <a:ext cx="15582900" cy="1077218"/>
          </a:xfrm>
          <a:prstGeom prst="rect">
            <a:avLst/>
          </a:prstGeom>
        </p:spPr>
        <p:txBody>
          <a:bodyPr wrap="square" lIns="0" tIns="0" rIns="0" bIns="0" rtlCol="0" anchor="t">
            <a:spAutoFit/>
          </a:bodyPr>
          <a:lstStyle/>
          <a:p>
            <a:pPr>
              <a:lnSpc>
                <a:spcPts val="8399"/>
              </a:lnSpc>
            </a:pPr>
            <a:r>
              <a:rPr lang="vi-VN" sz="6999" b="1" dirty="0" smtClean="0">
                <a:solidFill>
                  <a:srgbClr val="1C2120"/>
                </a:solidFill>
                <a:latin typeface="Cabin Semi-Bold"/>
                <a:ea typeface="Cabin Semi-Bold"/>
                <a:cs typeface="Cabin Semi-Bold"/>
                <a:sym typeface="Cabin Semi-Bold"/>
              </a:rPr>
              <a:t>Chương 5:</a:t>
            </a:r>
            <a:r>
              <a:rPr lang="en-US" sz="6999" b="1" dirty="0" smtClean="0">
                <a:solidFill>
                  <a:srgbClr val="1C2120"/>
                </a:solidFill>
                <a:latin typeface="Cabin Semi-Bold"/>
                <a:ea typeface="Cabin Semi-Bold"/>
                <a:cs typeface="Cabin Semi-Bold"/>
                <a:sym typeface="Cabin Semi-Bold"/>
              </a:rPr>
              <a:t> </a:t>
            </a:r>
            <a:r>
              <a:rPr lang="vi-VN" sz="6999" b="1" dirty="0" smtClean="0">
                <a:solidFill>
                  <a:srgbClr val="1C2120"/>
                </a:solidFill>
                <a:latin typeface="Cabin Semi-Bold"/>
                <a:ea typeface="Cabin Semi-Bold"/>
                <a:cs typeface="Cabin Semi-Bold"/>
                <a:sym typeface="Cabin Semi-Bold"/>
              </a:rPr>
              <a:t>Kết Luận Và Hướng Phát Triển</a:t>
            </a:r>
            <a:endParaRPr lang="en-US" sz="6999" b="1" dirty="0">
              <a:solidFill>
                <a:srgbClr val="1C2120"/>
              </a:solidFill>
              <a:latin typeface="Cabin Semi-Bold"/>
              <a:ea typeface="Cabin Semi-Bold"/>
              <a:cs typeface="Cabin Semi-Bold"/>
              <a:sym typeface="Cabin Semi-Bold"/>
            </a:endParaRPr>
          </a:p>
        </p:txBody>
      </p:sp>
      <p:grpSp>
        <p:nvGrpSpPr>
          <p:cNvPr id="12" name="Group 12"/>
          <p:cNvGrpSpPr/>
          <p:nvPr/>
        </p:nvGrpSpPr>
        <p:grpSpPr>
          <a:xfrm>
            <a:off x="946184" y="3112822"/>
            <a:ext cx="4584126" cy="3279130"/>
            <a:chOff x="-1" y="0"/>
            <a:chExt cx="6112167" cy="4372173"/>
          </a:xfrm>
        </p:grpSpPr>
        <p:sp>
          <p:nvSpPr>
            <p:cNvPr id="13" name="TextBox 13"/>
            <p:cNvSpPr txBox="1"/>
            <p:nvPr/>
          </p:nvSpPr>
          <p:spPr>
            <a:xfrm>
              <a:off x="0" y="0"/>
              <a:ext cx="6112166" cy="581356"/>
            </a:xfrm>
            <a:prstGeom prst="rect">
              <a:avLst/>
            </a:prstGeom>
          </p:spPr>
          <p:txBody>
            <a:bodyPr lIns="0" tIns="0" rIns="0" bIns="0" rtlCol="0" anchor="t">
              <a:spAutoFit/>
            </a:bodyPr>
            <a:lstStyle/>
            <a:p>
              <a:pPr algn="l">
                <a:lnSpc>
                  <a:spcPts val="3359"/>
                </a:lnSpc>
              </a:pPr>
              <a:r>
                <a:rPr lang="vi-VN" sz="3000" b="1" dirty="0" smtClean="0">
                  <a:solidFill>
                    <a:srgbClr val="1C2120"/>
                  </a:solidFill>
                  <a:latin typeface="Cabin Semi-Bold"/>
                  <a:ea typeface="Cabin Semi-Bold"/>
                  <a:cs typeface="Cabin Semi-Bold"/>
                  <a:sym typeface="Cabin Semi-Bold"/>
                </a:rPr>
                <a:t>Kết quả đạt được</a:t>
              </a:r>
              <a:endParaRPr lang="en-US" sz="3000" b="1" dirty="0">
                <a:solidFill>
                  <a:srgbClr val="1C2120"/>
                </a:solidFill>
                <a:latin typeface="Cabin Semi-Bold"/>
                <a:ea typeface="Cabin Semi-Bold"/>
                <a:cs typeface="Cabin Semi-Bold"/>
                <a:sym typeface="Cabin Semi-Bold"/>
              </a:endParaRPr>
            </a:p>
          </p:txBody>
        </p:sp>
        <p:sp>
          <p:nvSpPr>
            <p:cNvPr id="14" name="TextBox 14"/>
            <p:cNvSpPr txBox="1"/>
            <p:nvPr/>
          </p:nvSpPr>
          <p:spPr>
            <a:xfrm>
              <a:off x="-1" y="1020828"/>
              <a:ext cx="6112164" cy="3351345"/>
            </a:xfrm>
            <a:prstGeom prst="rect">
              <a:avLst/>
            </a:prstGeom>
          </p:spPr>
          <p:txBody>
            <a:bodyPr lIns="0" tIns="0" rIns="0" bIns="0" rtlCol="0" anchor="t">
              <a:spAutoFit/>
            </a:bodyPr>
            <a:lstStyle/>
            <a:p>
              <a:pPr algn="just">
                <a:lnSpc>
                  <a:spcPts val="2800"/>
                </a:lnSpc>
                <a:spcBef>
                  <a:spcPct val="0"/>
                </a:spcBef>
              </a:pPr>
              <a:r>
                <a:rPr lang="vi-VN" sz="2400" u="none" dirty="0" smtClean="0">
                  <a:solidFill>
                    <a:srgbClr val="1C2120"/>
                  </a:solidFill>
                  <a:latin typeface="Muli" panose="020B0604020202020204" charset="-93"/>
                  <a:ea typeface="Muli"/>
                  <a:cs typeface="Muli"/>
                  <a:sym typeface="Muli"/>
                </a:rPr>
                <a:t>Xây </a:t>
              </a:r>
              <a:r>
                <a:rPr lang="vi-VN" sz="2400" dirty="0">
                  <a:latin typeface="Muli" panose="020B0604020202020204" charset="-93"/>
                </a:rPr>
                <a:t>dựng thành công website bán phụ kiện thời trang với các chức năng như hiển thị thông tin sản phẩm, tiềm kiếm, bán hàng, giỏ hàng, đánh giá, bình luận và liên hệ hỗ trợ trực tuyến.</a:t>
              </a:r>
            </a:p>
            <a:p>
              <a:pPr marL="0" lvl="0" indent="0" algn="l">
                <a:lnSpc>
                  <a:spcPts val="2800"/>
                </a:lnSpc>
                <a:spcBef>
                  <a:spcPct val="0"/>
                </a:spcBef>
              </a:pPr>
              <a:r>
                <a:rPr lang="vi-VN" sz="2000" u="none" dirty="0" smtClean="0">
                  <a:solidFill>
                    <a:srgbClr val="1C2120"/>
                  </a:solidFill>
                  <a:latin typeface="Muli"/>
                  <a:ea typeface="Muli"/>
                  <a:cs typeface="Muli"/>
                  <a:sym typeface="Muli"/>
                </a:rPr>
                <a:t> </a:t>
              </a:r>
              <a:endParaRPr lang="en-US" sz="2000" u="none" dirty="0">
                <a:solidFill>
                  <a:srgbClr val="1C2120"/>
                </a:solidFill>
                <a:latin typeface="Muli"/>
                <a:ea typeface="Muli"/>
                <a:cs typeface="Muli"/>
                <a:sym typeface="Muli"/>
              </a:endParaRPr>
            </a:p>
          </p:txBody>
        </p:sp>
      </p:grpSp>
      <p:grpSp>
        <p:nvGrpSpPr>
          <p:cNvPr id="22" name="Group 12"/>
          <p:cNvGrpSpPr/>
          <p:nvPr/>
        </p:nvGrpSpPr>
        <p:grpSpPr>
          <a:xfrm>
            <a:off x="6859080" y="3112822"/>
            <a:ext cx="4584126" cy="3350944"/>
            <a:chOff x="-1" y="0"/>
            <a:chExt cx="6112167" cy="4467925"/>
          </a:xfrm>
        </p:grpSpPr>
        <p:sp>
          <p:nvSpPr>
            <p:cNvPr id="23" name="TextBox 13"/>
            <p:cNvSpPr txBox="1"/>
            <p:nvPr/>
          </p:nvSpPr>
          <p:spPr>
            <a:xfrm>
              <a:off x="0" y="0"/>
              <a:ext cx="6112166" cy="581356"/>
            </a:xfrm>
            <a:prstGeom prst="rect">
              <a:avLst/>
            </a:prstGeom>
          </p:spPr>
          <p:txBody>
            <a:bodyPr lIns="0" tIns="0" rIns="0" bIns="0" rtlCol="0" anchor="t">
              <a:spAutoFit/>
            </a:bodyPr>
            <a:lstStyle/>
            <a:p>
              <a:pPr algn="l">
                <a:lnSpc>
                  <a:spcPts val="3359"/>
                </a:lnSpc>
              </a:pPr>
              <a:r>
                <a:rPr lang="vi-VN" sz="3000" b="1" dirty="0" smtClean="0">
                  <a:solidFill>
                    <a:srgbClr val="1C2120"/>
                  </a:solidFill>
                  <a:latin typeface="Cabin Semi-Bold"/>
                  <a:ea typeface="Cabin Semi-Bold"/>
                  <a:cs typeface="Cabin Semi-Bold"/>
                  <a:sym typeface="Cabin Semi-Bold"/>
                </a:rPr>
                <a:t>Hạn chế</a:t>
              </a:r>
              <a:endParaRPr lang="en-US" sz="3000" b="1" dirty="0">
                <a:solidFill>
                  <a:srgbClr val="1C2120"/>
                </a:solidFill>
                <a:latin typeface="Cabin Semi-Bold"/>
                <a:ea typeface="Cabin Semi-Bold"/>
                <a:cs typeface="Cabin Semi-Bold"/>
                <a:sym typeface="Cabin Semi-Bold"/>
              </a:endParaRPr>
            </a:p>
          </p:txBody>
        </p:sp>
        <p:sp>
          <p:nvSpPr>
            <p:cNvPr id="24" name="TextBox 14"/>
            <p:cNvSpPr txBox="1"/>
            <p:nvPr/>
          </p:nvSpPr>
          <p:spPr>
            <a:xfrm>
              <a:off x="-1" y="1020828"/>
              <a:ext cx="6112164" cy="3447097"/>
            </a:xfrm>
            <a:prstGeom prst="rect">
              <a:avLst/>
            </a:prstGeom>
          </p:spPr>
          <p:txBody>
            <a:bodyPr lIns="0" tIns="0" rIns="0" bIns="0" rtlCol="0" anchor="t">
              <a:spAutoFit/>
            </a:bodyPr>
            <a:lstStyle/>
            <a:p>
              <a:pPr algn="just"/>
              <a:r>
                <a:rPr lang="vi-VN" sz="2400" dirty="0">
                  <a:latin typeface="Muli" panose="020B0604020202020204" charset="-93"/>
                </a:rPr>
                <a:t>Do thời gian có hạn, cũng như khả năng lập trình vẫn chưa đủ, nên một vài chức năng vẫn chưa hoàn thiện:</a:t>
              </a:r>
            </a:p>
            <a:p>
              <a:pPr algn="just"/>
              <a:r>
                <a:rPr lang="vi-VN" sz="2400" dirty="0">
                  <a:latin typeface="Muli" panose="020B0604020202020204" charset="-93"/>
                </a:rPr>
                <a:t>Mặt hiển thị chưa thật tốt. Chưa tích hợp tính năng thanh toán trực tuyến.</a:t>
              </a:r>
              <a:r>
                <a:rPr lang="vi-VN" sz="2400" u="none" dirty="0" smtClean="0">
                  <a:solidFill>
                    <a:srgbClr val="1C2120"/>
                  </a:solidFill>
                  <a:latin typeface="Muli" panose="020B0604020202020204" charset="-93"/>
                  <a:ea typeface="Muli"/>
                  <a:cs typeface="Muli"/>
                  <a:sym typeface="Muli"/>
                </a:rPr>
                <a:t> </a:t>
              </a:r>
              <a:endParaRPr lang="en-US" sz="2400" u="none" dirty="0">
                <a:solidFill>
                  <a:srgbClr val="1C2120"/>
                </a:solidFill>
                <a:latin typeface="Muli" panose="020B0604020202020204" charset="-93"/>
                <a:ea typeface="Muli"/>
                <a:cs typeface="Muli"/>
                <a:sym typeface="Muli"/>
              </a:endParaRPr>
            </a:p>
          </p:txBody>
        </p:sp>
      </p:grpSp>
      <p:grpSp>
        <p:nvGrpSpPr>
          <p:cNvPr id="25" name="Group 12"/>
          <p:cNvGrpSpPr/>
          <p:nvPr/>
        </p:nvGrpSpPr>
        <p:grpSpPr>
          <a:xfrm>
            <a:off x="12950313" y="3112822"/>
            <a:ext cx="4584126" cy="5874712"/>
            <a:chOff x="-1" y="0"/>
            <a:chExt cx="6112167" cy="7832949"/>
          </a:xfrm>
        </p:grpSpPr>
        <p:sp>
          <p:nvSpPr>
            <p:cNvPr id="26" name="TextBox 13"/>
            <p:cNvSpPr txBox="1"/>
            <p:nvPr/>
          </p:nvSpPr>
          <p:spPr>
            <a:xfrm>
              <a:off x="0" y="0"/>
              <a:ext cx="6112166" cy="581356"/>
            </a:xfrm>
            <a:prstGeom prst="rect">
              <a:avLst/>
            </a:prstGeom>
          </p:spPr>
          <p:txBody>
            <a:bodyPr lIns="0" tIns="0" rIns="0" bIns="0" rtlCol="0" anchor="t">
              <a:spAutoFit/>
            </a:bodyPr>
            <a:lstStyle/>
            <a:p>
              <a:pPr algn="l">
                <a:lnSpc>
                  <a:spcPts val="3359"/>
                </a:lnSpc>
              </a:pPr>
              <a:r>
                <a:rPr lang="vi-VN" sz="3000" b="1" dirty="0" smtClean="0">
                  <a:solidFill>
                    <a:srgbClr val="1C2120"/>
                  </a:solidFill>
                  <a:latin typeface="Cabin Semi-Bold"/>
                  <a:ea typeface="Cabin Semi-Bold"/>
                  <a:cs typeface="Cabin Semi-Bold"/>
                  <a:sym typeface="Cabin Semi-Bold"/>
                </a:rPr>
                <a:t>Hướng phát triển</a:t>
              </a:r>
              <a:endParaRPr lang="en-US" sz="3000" b="1" dirty="0">
                <a:solidFill>
                  <a:srgbClr val="1C2120"/>
                </a:solidFill>
                <a:latin typeface="Cabin Semi-Bold"/>
                <a:ea typeface="Cabin Semi-Bold"/>
                <a:cs typeface="Cabin Semi-Bold"/>
                <a:sym typeface="Cabin Semi-Bold"/>
              </a:endParaRPr>
            </a:p>
          </p:txBody>
        </p:sp>
        <p:sp>
          <p:nvSpPr>
            <p:cNvPr id="27" name="TextBox 14"/>
            <p:cNvSpPr txBox="1"/>
            <p:nvPr/>
          </p:nvSpPr>
          <p:spPr>
            <a:xfrm>
              <a:off x="-1" y="1020828"/>
              <a:ext cx="6112164" cy="6812121"/>
            </a:xfrm>
            <a:prstGeom prst="rect">
              <a:avLst/>
            </a:prstGeom>
          </p:spPr>
          <p:txBody>
            <a:bodyPr lIns="0" tIns="0" rIns="0" bIns="0" rtlCol="0" anchor="t">
              <a:spAutoFit/>
            </a:bodyPr>
            <a:lstStyle/>
            <a:p>
              <a:pPr algn="just"/>
              <a:r>
                <a:rPr lang="vi-VN" sz="2400" dirty="0">
                  <a:latin typeface="Muli" panose="020B0604020202020204" charset="-93"/>
                </a:rPr>
                <a:t>Tìm hiểu về các phương pháp quản lý bán hàng khác:</a:t>
              </a:r>
            </a:p>
            <a:p>
              <a:pPr algn="just"/>
              <a:r>
                <a:rPr lang="vi-VN" sz="2400" dirty="0">
                  <a:latin typeface="Muli" panose="020B0604020202020204" charset="-93"/>
                </a:rPr>
                <a:t>Tích hợp tính năng thanh toán trực tuyến và phát triển tính năng theo dõi lịch sử mua hàng.</a:t>
              </a:r>
            </a:p>
            <a:p>
              <a:pPr algn="just"/>
              <a:r>
                <a:rPr lang="vi-VN" sz="2400" dirty="0">
                  <a:latin typeface="Muli" panose="020B0604020202020204" charset="-93"/>
                </a:rPr>
                <a:t>Xây dựng các chương trình tích điểm, giảm giá hoặc ưu đãi đặc biệt cho khách hàng thường xuyên để tăng sự gắn bó và khuyến khích họ mua sắm nhiều hơn.</a:t>
              </a:r>
            </a:p>
            <a:p>
              <a:pPr algn="just"/>
              <a:r>
                <a:rPr lang="vi-VN" sz="2400" dirty="0">
                  <a:latin typeface="Muli" panose="020B0604020202020204" charset="-93"/>
                </a:rPr>
                <a:t>Áp dụng gợi ý nhập sản phẩm dựa trên hành vi người dùng.</a:t>
              </a:r>
            </a:p>
            <a:p>
              <a:r>
                <a:rPr lang="vi-VN" sz="2000" dirty="0" smtClean="0">
                  <a:latin typeface="Muli" panose="020B0604020202020204" charset="-93"/>
                </a:rPr>
                <a:t>.</a:t>
              </a:r>
              <a:r>
                <a:rPr lang="vi-VN" sz="2000" u="none" dirty="0" smtClean="0">
                  <a:solidFill>
                    <a:srgbClr val="1C2120"/>
                  </a:solidFill>
                  <a:latin typeface="Muli" panose="020B0604020202020204" charset="-93"/>
                  <a:ea typeface="Muli"/>
                  <a:cs typeface="Muli"/>
                  <a:sym typeface="Muli"/>
                </a:rPr>
                <a:t> </a:t>
              </a:r>
              <a:endParaRPr lang="en-US" sz="2000" u="none" dirty="0">
                <a:solidFill>
                  <a:srgbClr val="1C2120"/>
                </a:solidFill>
                <a:latin typeface="Muli" panose="020B0604020202020204" charset="-93"/>
                <a:ea typeface="Muli"/>
                <a:cs typeface="Muli"/>
                <a:sym typeface="Muli"/>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C744"/>
        </a:solidFill>
        <a:effectLst/>
      </p:bgPr>
    </p:bg>
    <p:spTree>
      <p:nvGrpSpPr>
        <p:cNvPr id="1" name=""/>
        <p:cNvGrpSpPr/>
        <p:nvPr/>
      </p:nvGrpSpPr>
      <p:grpSpPr>
        <a:xfrm>
          <a:off x="0" y="0"/>
          <a:ext cx="0" cy="0"/>
          <a:chOff x="0" y="0"/>
          <a:chExt cx="0" cy="0"/>
        </a:xfrm>
      </p:grpSpPr>
      <p:sp>
        <p:nvSpPr>
          <p:cNvPr id="7" name="AutoShape 7"/>
          <p:cNvSpPr/>
          <p:nvPr/>
        </p:nvSpPr>
        <p:spPr>
          <a:xfrm rot="895">
            <a:off x="0" y="2448289"/>
            <a:ext cx="18288001"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1028700" y="1019175"/>
            <a:ext cx="8479404" cy="1228675"/>
          </a:xfrm>
          <a:prstGeom prst="rect">
            <a:avLst/>
          </a:prstGeom>
        </p:spPr>
        <p:txBody>
          <a:bodyPr lIns="0" tIns="0" rIns="0" bIns="0" rtlCol="0" anchor="t">
            <a:spAutoFit/>
          </a:bodyPr>
          <a:lstStyle/>
          <a:p>
            <a:pPr algn="l">
              <a:lnSpc>
                <a:spcPts val="9600"/>
              </a:lnSpc>
            </a:pPr>
            <a:r>
              <a:rPr lang="en-US" sz="8000" b="1">
                <a:solidFill>
                  <a:srgbClr val="1C2120"/>
                </a:solidFill>
                <a:latin typeface="Cabin Semi-Bold"/>
                <a:ea typeface="Cabin Semi-Bold"/>
                <a:cs typeface="Cabin Semi-Bold"/>
                <a:sym typeface="Cabin Semi-Bold"/>
              </a:rPr>
              <a:t>Tài liệu Tham khảo</a:t>
            </a:r>
          </a:p>
        </p:txBody>
      </p:sp>
      <p:graphicFrame>
        <p:nvGraphicFramePr>
          <p:cNvPr id="16" name="Table 15"/>
          <p:cNvGraphicFramePr>
            <a:graphicFrameLocks noGrp="1"/>
          </p:cNvGraphicFramePr>
          <p:nvPr>
            <p:extLst>
              <p:ext uri="{D42A27DB-BD31-4B8C-83A1-F6EECF244321}">
                <p14:modId xmlns:p14="http://schemas.microsoft.com/office/powerpoint/2010/main" val="235351611"/>
              </p:ext>
            </p:extLst>
          </p:nvPr>
        </p:nvGraphicFramePr>
        <p:xfrm>
          <a:off x="4551458" y="3619500"/>
          <a:ext cx="9185084" cy="5383480"/>
        </p:xfrm>
        <a:graphic>
          <a:graphicData uri="http://schemas.openxmlformats.org/drawingml/2006/table">
            <a:tbl>
              <a:tblPr firstRow="1" firstCol="1" bandRow="1">
                <a:tableStyleId>{2D5ABB26-0587-4C30-8999-92F81FD0307C}</a:tableStyleId>
              </a:tblPr>
              <a:tblGrid>
                <a:gridCol w="477742">
                  <a:extLst>
                    <a:ext uri="{9D8B030D-6E8A-4147-A177-3AD203B41FA5}">
                      <a16:colId xmlns:a16="http://schemas.microsoft.com/office/drawing/2014/main" val="2327946968"/>
                    </a:ext>
                  </a:extLst>
                </a:gridCol>
                <a:gridCol w="8707342">
                  <a:extLst>
                    <a:ext uri="{9D8B030D-6E8A-4147-A177-3AD203B41FA5}">
                      <a16:colId xmlns:a16="http://schemas.microsoft.com/office/drawing/2014/main" val="416018182"/>
                    </a:ext>
                  </a:extLst>
                </a:gridCol>
              </a:tblGrid>
              <a:tr h="663744">
                <a:tc>
                  <a:txBody>
                    <a:bodyPr/>
                    <a:lstStyle/>
                    <a:p>
                      <a:pPr>
                        <a:spcAft>
                          <a:spcPts val="0"/>
                        </a:spcAft>
                      </a:pPr>
                      <a:r>
                        <a:rPr lang="en-US" sz="2400">
                          <a:effectLst/>
                          <a:latin typeface="Muli" panose="020B0604020202020204" charset="-93"/>
                        </a:rPr>
                        <a:t>[</a:t>
                      </a:r>
                      <a:r>
                        <a:rPr lang="vi-VN" sz="2400">
                          <a:effectLst/>
                          <a:latin typeface="Muli" panose="020B0604020202020204" charset="-93"/>
                        </a:rPr>
                        <a:t>1</a:t>
                      </a:r>
                      <a:r>
                        <a:rPr lang="en-US" sz="2400">
                          <a:effectLst/>
                          <a:latin typeface="Muli" panose="020B0604020202020204" charset="-93"/>
                        </a:rPr>
                        <a:t>] </a:t>
                      </a:r>
                      <a:endParaRPr lang="vi-VN" sz="2400">
                        <a:effectLst/>
                        <a:latin typeface="Muli" panose="020B0604020202020204" charset="-93"/>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vi-VN" sz="2400" dirty="0">
                          <a:effectLst/>
                          <a:latin typeface="Muli" panose="020B0604020202020204" charset="-93"/>
                        </a:rPr>
                        <a:t>Đoàn Phước Miền</a:t>
                      </a:r>
                      <a:r>
                        <a:rPr lang="en-US" sz="2400" dirty="0">
                          <a:effectLst/>
                          <a:latin typeface="Muli" panose="020B0604020202020204" charset="-93"/>
                        </a:rPr>
                        <a:t> &amp; </a:t>
                      </a:r>
                      <a:r>
                        <a:rPr lang="vi-VN" sz="2400" dirty="0">
                          <a:effectLst/>
                          <a:latin typeface="Muli" panose="020B0604020202020204" charset="-93"/>
                        </a:rPr>
                        <a:t>Phạm Thị Trúc</a:t>
                      </a:r>
                      <a:r>
                        <a:rPr lang="en-US" sz="2400" dirty="0">
                          <a:effectLst/>
                          <a:latin typeface="Muli" panose="020B0604020202020204" charset="-93"/>
                        </a:rPr>
                        <a:t> Mai, </a:t>
                      </a:r>
                      <a:r>
                        <a:rPr lang="vi-VN" sz="2400" dirty="0" smtClean="0">
                          <a:effectLst/>
                          <a:latin typeface="Muli" panose="020B0604020202020204" charset="-93"/>
                        </a:rPr>
                        <a:t>Thiết kế và lập trình </a:t>
                      </a:r>
                      <a:r>
                        <a:rPr lang="en-US" sz="2400" dirty="0" smtClean="0">
                          <a:effectLst/>
                          <a:latin typeface="Muli" panose="020B0604020202020204" charset="-93"/>
                        </a:rPr>
                        <a:t>web</a:t>
                      </a:r>
                      <a:r>
                        <a:rPr lang="en-US" sz="2400" dirty="0">
                          <a:effectLst/>
                          <a:latin typeface="Muli" panose="020B0604020202020204" charset="-93"/>
                        </a:rPr>
                        <a:t>, </a:t>
                      </a:r>
                      <a:r>
                        <a:rPr lang="vi-VN" sz="2400" dirty="0" smtClean="0">
                          <a:effectLst/>
                          <a:latin typeface="Muli" panose="020B0604020202020204" charset="-93"/>
                        </a:rPr>
                        <a:t>Trường</a:t>
                      </a:r>
                      <a:r>
                        <a:rPr lang="en-US" sz="2400" dirty="0" smtClean="0">
                          <a:effectLst/>
                          <a:latin typeface="Muli" panose="020B0604020202020204" charset="-93"/>
                        </a:rPr>
                        <a:t> </a:t>
                      </a:r>
                      <a:r>
                        <a:rPr lang="vi-VN" sz="2400" dirty="0" smtClean="0">
                          <a:effectLst/>
                          <a:latin typeface="Muli" panose="020B0604020202020204" charset="-93"/>
                        </a:rPr>
                        <a:t>Đại</a:t>
                      </a:r>
                      <a:r>
                        <a:rPr lang="en-US" sz="2400" dirty="0" smtClean="0">
                          <a:effectLst/>
                          <a:latin typeface="Muli" panose="020B0604020202020204" charset="-93"/>
                        </a:rPr>
                        <a:t> </a:t>
                      </a:r>
                      <a:r>
                        <a:rPr lang="vi-VN" sz="2400" dirty="0" smtClean="0">
                          <a:effectLst/>
                          <a:latin typeface="Muli" panose="020B0604020202020204" charset="-93"/>
                        </a:rPr>
                        <a:t>học</a:t>
                      </a:r>
                      <a:r>
                        <a:rPr lang="en-US" sz="2400" dirty="0" smtClean="0">
                          <a:effectLst/>
                          <a:latin typeface="Muli" panose="020B0604020202020204" charset="-93"/>
                        </a:rPr>
                        <a:t> </a:t>
                      </a:r>
                      <a:r>
                        <a:rPr lang="vi-VN" sz="2400" dirty="0" smtClean="0">
                          <a:effectLst/>
                          <a:latin typeface="Muli" panose="020B0604020202020204" charset="-93"/>
                        </a:rPr>
                        <a:t>trà Vinh</a:t>
                      </a:r>
                      <a:r>
                        <a:rPr lang="en-US" sz="2400" dirty="0" smtClean="0">
                          <a:effectLst/>
                          <a:latin typeface="Muli" panose="020B0604020202020204" charset="-93"/>
                        </a:rPr>
                        <a:t>, </a:t>
                      </a:r>
                      <a:r>
                        <a:rPr lang="en-US" sz="2400" dirty="0">
                          <a:effectLst/>
                          <a:latin typeface="Muli" panose="020B0604020202020204" charset="-93"/>
                        </a:rPr>
                        <a:t>2017. </a:t>
                      </a:r>
                      <a:endParaRPr lang="vi-VN" sz="2400" dirty="0">
                        <a:effectLst/>
                        <a:latin typeface="Muli" panose="020B0604020202020204" charset="-93"/>
                        <a:ea typeface="Times New Roman" panose="02020603050405020304" pitchFamily="18" charset="0"/>
                        <a:cs typeface="Times New Roman" panose="02020603050405020304" pitchFamily="18" charset="0"/>
                      </a:endParaRPr>
                    </a:p>
                  </a:txBody>
                  <a:tcPr marL="9525" marR="9525" marT="9525" marB="9525"/>
                </a:tc>
                <a:extLst>
                  <a:ext uri="{0D108BD9-81ED-4DB2-BD59-A6C34878D82A}">
                    <a16:rowId xmlns:a16="http://schemas.microsoft.com/office/drawing/2014/main" val="2206761540"/>
                  </a:ext>
                </a:extLst>
              </a:tr>
              <a:tr h="663744">
                <a:tc>
                  <a:txBody>
                    <a:bodyPr/>
                    <a:lstStyle/>
                    <a:p>
                      <a:pPr>
                        <a:spcAft>
                          <a:spcPts val="0"/>
                        </a:spcAft>
                      </a:pPr>
                      <a:r>
                        <a:rPr lang="en-US" sz="2400">
                          <a:effectLst/>
                          <a:latin typeface="Muli" panose="020B0604020202020204" charset="-93"/>
                        </a:rPr>
                        <a:t>[</a:t>
                      </a:r>
                      <a:r>
                        <a:rPr lang="vi-VN" sz="2400">
                          <a:effectLst/>
                          <a:latin typeface="Muli" panose="020B0604020202020204" charset="-93"/>
                        </a:rPr>
                        <a:t>2</a:t>
                      </a:r>
                      <a:r>
                        <a:rPr lang="en-US" sz="2400">
                          <a:effectLst/>
                          <a:latin typeface="Muli" panose="020B0604020202020204" charset="-93"/>
                        </a:rPr>
                        <a:t>] </a:t>
                      </a:r>
                      <a:endParaRPr lang="vi-VN" sz="2400">
                        <a:effectLst/>
                        <a:latin typeface="Muli" panose="020B0604020202020204" charset="-93"/>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2400">
                          <a:effectLst/>
                          <a:latin typeface="Muli" panose="020B0604020202020204" charset="-93"/>
                        </a:rPr>
                        <a:t>W. W. W. Consortium, "HTML5 Specification," 2017. [Online]. Available: https://www.w3.org/TR/html5/. [Accessed 01 12 2024].</a:t>
                      </a:r>
                      <a:endParaRPr lang="vi-VN" sz="2400">
                        <a:effectLst/>
                        <a:latin typeface="Muli" panose="020B0604020202020204" charset="-93"/>
                        <a:ea typeface="Times New Roman" panose="02020603050405020304" pitchFamily="18" charset="0"/>
                        <a:cs typeface="Times New Roman" panose="02020603050405020304" pitchFamily="18" charset="0"/>
                      </a:endParaRPr>
                    </a:p>
                  </a:txBody>
                  <a:tcPr marL="9525" marR="9525" marT="9525" marB="9525"/>
                </a:tc>
                <a:extLst>
                  <a:ext uri="{0D108BD9-81ED-4DB2-BD59-A6C34878D82A}">
                    <a16:rowId xmlns:a16="http://schemas.microsoft.com/office/drawing/2014/main" val="321745172"/>
                  </a:ext>
                </a:extLst>
              </a:tr>
              <a:tr h="663744">
                <a:tc>
                  <a:txBody>
                    <a:bodyPr/>
                    <a:lstStyle/>
                    <a:p>
                      <a:pPr>
                        <a:spcAft>
                          <a:spcPts val="0"/>
                        </a:spcAft>
                      </a:pPr>
                      <a:r>
                        <a:rPr lang="en-US" sz="2400">
                          <a:effectLst/>
                          <a:latin typeface="Muli" panose="020B0604020202020204" charset="-93"/>
                        </a:rPr>
                        <a:t>[</a:t>
                      </a:r>
                      <a:r>
                        <a:rPr lang="vi-VN" sz="2400">
                          <a:effectLst/>
                          <a:latin typeface="Muli" panose="020B0604020202020204" charset="-93"/>
                        </a:rPr>
                        <a:t>3</a:t>
                      </a:r>
                      <a:r>
                        <a:rPr lang="en-US" sz="2400">
                          <a:effectLst/>
                          <a:latin typeface="Muli" panose="020B0604020202020204" charset="-93"/>
                        </a:rPr>
                        <a:t>] </a:t>
                      </a:r>
                      <a:endParaRPr lang="vi-VN" sz="2400">
                        <a:effectLst/>
                        <a:latin typeface="Muli" panose="020B0604020202020204" charset="-93"/>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2400" dirty="0">
                          <a:effectLst/>
                          <a:latin typeface="Muli" panose="020B0604020202020204" charset="-93"/>
                        </a:rPr>
                        <a:t>Thomas Powell, HTML &amp; CSS: The Complete Reference, Fifth Edition, 5th Edition, McGraw-Hill, 2010. </a:t>
                      </a:r>
                      <a:endParaRPr lang="vi-VN" sz="2400" dirty="0">
                        <a:effectLst/>
                        <a:latin typeface="Muli" panose="020B0604020202020204" charset="-93"/>
                        <a:ea typeface="Times New Roman" panose="02020603050405020304" pitchFamily="18" charset="0"/>
                        <a:cs typeface="Times New Roman" panose="02020603050405020304" pitchFamily="18" charset="0"/>
                      </a:endParaRPr>
                    </a:p>
                  </a:txBody>
                  <a:tcPr marL="9525" marR="9525" marT="9525" marB="9525"/>
                </a:tc>
                <a:extLst>
                  <a:ext uri="{0D108BD9-81ED-4DB2-BD59-A6C34878D82A}">
                    <a16:rowId xmlns:a16="http://schemas.microsoft.com/office/drawing/2014/main" val="3521227176"/>
                  </a:ext>
                </a:extLst>
              </a:tr>
              <a:tr h="663744">
                <a:tc>
                  <a:txBody>
                    <a:bodyPr/>
                    <a:lstStyle/>
                    <a:p>
                      <a:pPr>
                        <a:spcAft>
                          <a:spcPts val="0"/>
                        </a:spcAft>
                      </a:pPr>
                      <a:r>
                        <a:rPr lang="en-US" sz="2400">
                          <a:effectLst/>
                          <a:latin typeface="Muli" panose="020B0604020202020204" charset="-93"/>
                        </a:rPr>
                        <a:t>[</a:t>
                      </a:r>
                      <a:r>
                        <a:rPr lang="vi-VN" sz="2400">
                          <a:effectLst/>
                          <a:latin typeface="Muli" panose="020B0604020202020204" charset="-93"/>
                        </a:rPr>
                        <a:t>4</a:t>
                      </a:r>
                      <a:r>
                        <a:rPr lang="en-US" sz="2400">
                          <a:effectLst/>
                          <a:latin typeface="Muli" panose="020B0604020202020204" charset="-93"/>
                        </a:rPr>
                        <a:t>] </a:t>
                      </a:r>
                      <a:endParaRPr lang="vi-VN" sz="2400">
                        <a:effectLst/>
                        <a:latin typeface="Muli" panose="020B0604020202020204" charset="-93"/>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2400">
                          <a:effectLst/>
                          <a:latin typeface="Muli" panose="020B0604020202020204" charset="-93"/>
                        </a:rPr>
                        <a:t>Phạm Quang Dũng, Lập trình Java, BM KHMT - Khoa CNTT - Trường ĐHNNI, 2017. </a:t>
                      </a:r>
                      <a:endParaRPr lang="vi-VN" sz="2400">
                        <a:effectLst/>
                        <a:latin typeface="Muli" panose="020B0604020202020204" charset="-93"/>
                        <a:ea typeface="Times New Roman" panose="02020603050405020304" pitchFamily="18" charset="0"/>
                        <a:cs typeface="Times New Roman" panose="02020603050405020304" pitchFamily="18" charset="0"/>
                      </a:endParaRPr>
                    </a:p>
                  </a:txBody>
                  <a:tcPr marL="9525" marR="9525" marT="9525" marB="9525"/>
                </a:tc>
                <a:extLst>
                  <a:ext uri="{0D108BD9-81ED-4DB2-BD59-A6C34878D82A}">
                    <a16:rowId xmlns:a16="http://schemas.microsoft.com/office/drawing/2014/main" val="2832319251"/>
                  </a:ext>
                </a:extLst>
              </a:tr>
              <a:tr h="663744">
                <a:tc>
                  <a:txBody>
                    <a:bodyPr/>
                    <a:lstStyle/>
                    <a:p>
                      <a:pPr>
                        <a:spcAft>
                          <a:spcPts val="0"/>
                        </a:spcAft>
                      </a:pPr>
                      <a:r>
                        <a:rPr lang="en-US" sz="2400">
                          <a:effectLst/>
                          <a:latin typeface="Muli" panose="020B0604020202020204" charset="-93"/>
                        </a:rPr>
                        <a:t>[</a:t>
                      </a:r>
                      <a:r>
                        <a:rPr lang="vi-VN" sz="2400">
                          <a:effectLst/>
                          <a:latin typeface="Muli" panose="020B0604020202020204" charset="-93"/>
                        </a:rPr>
                        <a:t>5</a:t>
                      </a:r>
                      <a:r>
                        <a:rPr lang="en-US" sz="2400">
                          <a:effectLst/>
                          <a:latin typeface="Muli" panose="020B0604020202020204" charset="-93"/>
                        </a:rPr>
                        <a:t>] </a:t>
                      </a:r>
                      <a:endParaRPr lang="vi-VN" sz="2400">
                        <a:effectLst/>
                        <a:latin typeface="Muli" panose="020B0604020202020204" charset="-93"/>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2400" dirty="0" err="1">
                          <a:effectLst/>
                          <a:latin typeface="Muli" panose="020B0604020202020204" charset="-93"/>
                        </a:rPr>
                        <a:t>Tatroe</a:t>
                      </a:r>
                      <a:r>
                        <a:rPr lang="en-US" sz="2400" dirty="0">
                          <a:effectLst/>
                          <a:latin typeface="Muli" panose="020B0604020202020204" charset="-93"/>
                        </a:rPr>
                        <a:t>, K., </a:t>
                      </a:r>
                      <a:r>
                        <a:rPr lang="en-US" sz="2400" dirty="0" err="1">
                          <a:effectLst/>
                          <a:latin typeface="Muli" panose="020B0604020202020204" charset="-93"/>
                        </a:rPr>
                        <a:t>MacIntyre</a:t>
                      </a:r>
                      <a:r>
                        <a:rPr lang="en-US" sz="2400" dirty="0">
                          <a:effectLst/>
                          <a:latin typeface="Muli" panose="020B0604020202020204" charset="-93"/>
                        </a:rPr>
                        <a:t>, P., &amp; </a:t>
                      </a:r>
                      <a:r>
                        <a:rPr lang="en-US" sz="2400" dirty="0" err="1">
                          <a:effectLst/>
                          <a:latin typeface="Muli" panose="020B0604020202020204" charset="-93"/>
                        </a:rPr>
                        <a:t>Lerdorf</a:t>
                      </a:r>
                      <a:r>
                        <a:rPr lang="en-US" sz="2400" dirty="0">
                          <a:effectLst/>
                          <a:latin typeface="Muli" panose="020B0604020202020204" charset="-93"/>
                        </a:rPr>
                        <a:t>, R. , Programming PHP (4th ed.), O'Reilly Media, Inc., 2020. </a:t>
                      </a:r>
                      <a:endParaRPr lang="vi-VN" sz="2400" dirty="0">
                        <a:effectLst/>
                        <a:latin typeface="Muli" panose="020B0604020202020204" charset="-93"/>
                        <a:ea typeface="Times New Roman" panose="02020603050405020304" pitchFamily="18" charset="0"/>
                        <a:cs typeface="Times New Roman" panose="02020603050405020304" pitchFamily="18" charset="0"/>
                      </a:endParaRPr>
                    </a:p>
                  </a:txBody>
                  <a:tcPr marL="9525" marR="9525" marT="9525" marB="9525"/>
                </a:tc>
                <a:extLst>
                  <a:ext uri="{0D108BD9-81ED-4DB2-BD59-A6C34878D82A}">
                    <a16:rowId xmlns:a16="http://schemas.microsoft.com/office/drawing/2014/main" val="3637306512"/>
                  </a:ext>
                </a:extLst>
              </a:tr>
              <a:tr h="1264870">
                <a:tc>
                  <a:txBody>
                    <a:bodyPr/>
                    <a:lstStyle/>
                    <a:p>
                      <a:pPr>
                        <a:spcAft>
                          <a:spcPts val="0"/>
                        </a:spcAft>
                      </a:pPr>
                      <a:r>
                        <a:rPr lang="en-US" sz="2400">
                          <a:effectLst/>
                          <a:latin typeface="Muli" panose="020B0604020202020204" charset="-93"/>
                        </a:rPr>
                        <a:t>[</a:t>
                      </a:r>
                      <a:r>
                        <a:rPr lang="vi-VN" sz="2400">
                          <a:effectLst/>
                          <a:latin typeface="Muli" panose="020B0604020202020204" charset="-93"/>
                        </a:rPr>
                        <a:t>6</a:t>
                      </a:r>
                      <a:r>
                        <a:rPr lang="en-US" sz="2400">
                          <a:effectLst/>
                          <a:latin typeface="Muli" panose="020B0604020202020204" charset="-93"/>
                        </a:rPr>
                        <a:t>] </a:t>
                      </a:r>
                      <a:endParaRPr lang="vi-VN" sz="2400">
                        <a:effectLst/>
                        <a:latin typeface="Muli" panose="020B0604020202020204" charset="-93"/>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2400" dirty="0">
                          <a:effectLst/>
                          <a:latin typeface="Muli" panose="020B0604020202020204" charset="-93"/>
                        </a:rPr>
                        <a:t>w3schools, "Bootstrap 4 Tutorial," [Online]. Available: https://www.w3schools.com/bootstrap4/default.asp. [Accessed 15 12 2024].</a:t>
                      </a:r>
                      <a:endParaRPr lang="vi-VN" sz="2400" dirty="0">
                        <a:effectLst/>
                        <a:latin typeface="Muli" panose="020B0604020202020204" charset="-93"/>
                        <a:ea typeface="Times New Roman" panose="02020603050405020304" pitchFamily="18" charset="0"/>
                        <a:cs typeface="Times New Roman" panose="02020603050405020304" pitchFamily="18" charset="0"/>
                      </a:endParaRPr>
                    </a:p>
                  </a:txBody>
                  <a:tcPr marL="9525" marR="9525" marT="9525" marB="9525"/>
                </a:tc>
                <a:extLst>
                  <a:ext uri="{0D108BD9-81ED-4DB2-BD59-A6C34878D82A}">
                    <a16:rowId xmlns:a16="http://schemas.microsoft.com/office/drawing/2014/main" val="154791637"/>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C744"/>
        </a:solidFill>
        <a:effectLst/>
      </p:bgPr>
    </p:bg>
    <p:spTree>
      <p:nvGrpSpPr>
        <p:cNvPr id="1" name=""/>
        <p:cNvGrpSpPr/>
        <p:nvPr/>
      </p:nvGrpSpPr>
      <p:grpSpPr>
        <a:xfrm>
          <a:off x="0" y="0"/>
          <a:ext cx="0" cy="0"/>
          <a:chOff x="0" y="0"/>
          <a:chExt cx="0" cy="0"/>
        </a:xfrm>
      </p:grpSpPr>
      <p:sp>
        <p:nvSpPr>
          <p:cNvPr id="3" name="TextBox 3"/>
          <p:cNvSpPr txBox="1"/>
          <p:nvPr/>
        </p:nvSpPr>
        <p:spPr>
          <a:xfrm>
            <a:off x="4789851" y="3467100"/>
            <a:ext cx="8794895" cy="527773"/>
          </a:xfrm>
          <a:prstGeom prst="rect">
            <a:avLst/>
          </a:prstGeom>
        </p:spPr>
        <p:txBody>
          <a:bodyPr lIns="0" tIns="0" rIns="0" bIns="0" rtlCol="0" anchor="t">
            <a:spAutoFit/>
          </a:bodyPr>
          <a:lstStyle/>
          <a:p>
            <a:pPr algn="ctr">
              <a:lnSpc>
                <a:spcPts val="4500"/>
              </a:lnSpc>
            </a:pPr>
            <a:r>
              <a:rPr lang="vi-VN" sz="3000" b="1" dirty="0" smtClean="0">
                <a:solidFill>
                  <a:srgbClr val="1C2120"/>
                </a:solidFill>
                <a:latin typeface="Cabin Semi-Bold"/>
                <a:ea typeface="Cabin Semi-Bold"/>
                <a:cs typeface="Cabin Semi-Bold"/>
                <a:sym typeface="Cabin Semi-Bold"/>
              </a:rPr>
              <a:t>Cảm ơn thầy và cô đã lắng nghe!</a:t>
            </a:r>
            <a:endParaRPr lang="en-US" sz="3000" b="1" dirty="0">
              <a:solidFill>
                <a:srgbClr val="1C2120"/>
              </a:solidFill>
              <a:latin typeface="Cabin Semi-Bold"/>
              <a:ea typeface="Cabin Semi-Bold"/>
              <a:cs typeface="Cabin Semi-Bold"/>
              <a:sym typeface="Cabin Semi-Bold"/>
            </a:endParaRPr>
          </a:p>
        </p:txBody>
      </p:sp>
      <p:sp>
        <p:nvSpPr>
          <p:cNvPr id="4" name="AutoShape 4"/>
          <p:cNvSpPr/>
          <p:nvPr/>
        </p:nvSpPr>
        <p:spPr>
          <a:xfrm>
            <a:off x="0" y="2445908"/>
            <a:ext cx="18374599" cy="0"/>
          </a:xfrm>
          <a:prstGeom prst="line">
            <a:avLst/>
          </a:prstGeom>
          <a:ln w="9525" cap="flat">
            <a:solidFill>
              <a:srgbClr val="000000"/>
            </a:solidFill>
            <a:prstDash val="solid"/>
            <a:headEnd type="none" w="sm" len="sm"/>
            <a:tailEnd type="none" w="sm" len="sm"/>
          </a:ln>
        </p:spPr>
      </p:sp>
      <p:sp>
        <p:nvSpPr>
          <p:cNvPr id="5" name="AutoShape 5"/>
          <p:cNvSpPr/>
          <p:nvPr/>
        </p:nvSpPr>
        <p:spPr>
          <a:xfrm>
            <a:off x="0" y="8468212"/>
            <a:ext cx="18374599" cy="0"/>
          </a:xfrm>
          <a:prstGeom prst="line">
            <a:avLst/>
          </a:prstGeom>
          <a:ln w="9525" cap="flat">
            <a:solidFill>
              <a:srgbClr val="000000"/>
            </a:solidFill>
            <a:prstDash val="solid"/>
            <a:headEnd type="none" w="sm" len="sm"/>
            <a:tailEnd type="none" w="sm" len="sm"/>
          </a:ln>
        </p:spPr>
      </p:sp>
      <p:sp>
        <p:nvSpPr>
          <p:cNvPr id="12" name="Rectangle 11"/>
          <p:cNvSpPr/>
          <p:nvPr/>
        </p:nvSpPr>
        <p:spPr>
          <a:xfrm>
            <a:off x="7429500" y="819874"/>
            <a:ext cx="9144000" cy="990015"/>
          </a:xfrm>
          <a:prstGeom prst="rect">
            <a:avLst/>
          </a:prstGeom>
        </p:spPr>
        <p:txBody>
          <a:bodyPr>
            <a:spAutoFit/>
          </a:bodyPr>
          <a:lstStyle/>
          <a:p>
            <a:pPr algn="just">
              <a:lnSpc>
                <a:spcPts val="3500"/>
              </a:lnSpc>
            </a:pPr>
            <a:r>
              <a:rPr lang="vi-VN" b="1" dirty="0">
                <a:solidFill>
                  <a:srgbClr val="1C2120"/>
                </a:solidFill>
                <a:ea typeface="Muli"/>
                <a:cs typeface="Muli"/>
                <a:sym typeface="Muli"/>
              </a:rPr>
              <a:t>TRƯỜNG ĐẠI HỌC TRÀ VINH</a:t>
            </a:r>
          </a:p>
          <a:p>
            <a:pPr algn="just">
              <a:lnSpc>
                <a:spcPts val="3500"/>
              </a:lnSpc>
            </a:pPr>
            <a:r>
              <a:rPr lang="vi-VN" b="1" dirty="0">
                <a:solidFill>
                  <a:srgbClr val="1C2120"/>
                </a:solidFill>
                <a:ea typeface="Muli"/>
                <a:cs typeface="Muli"/>
                <a:sym typeface="Muli"/>
              </a:rPr>
              <a:t>Khoa Kỹ thuật &amp; Công </a:t>
            </a:r>
            <a:r>
              <a:rPr lang="vi-VN" b="1" dirty="0">
                <a:solidFill>
                  <a:srgbClr val="1C2120"/>
                </a:solidFill>
                <a:latin typeface="Cabin Bold" panose="020B0604020202020204" charset="-93"/>
                <a:ea typeface="Muli"/>
                <a:cs typeface="Muli"/>
                <a:sym typeface="Muli"/>
              </a:rPr>
              <a:t>nghệ</a:t>
            </a:r>
            <a:endParaRPr lang="en-US" b="1" dirty="0">
              <a:solidFill>
                <a:srgbClr val="1C2120"/>
              </a:solidFill>
              <a:latin typeface="Cabin Bold" panose="020B0604020202020204" charset="-93"/>
              <a:ea typeface="Muli"/>
              <a:cs typeface="Muli"/>
              <a:sym typeface="Muli"/>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364" y="866040"/>
            <a:ext cx="937398" cy="897682"/>
          </a:xfrm>
          <a:prstGeom prst="rect">
            <a:avLst/>
          </a:prstGeom>
        </p:spPr>
      </p:pic>
      <p:pic>
        <p:nvPicPr>
          <p:cNvPr id="14" name="Picture 13" descr="Pin by Zer Ee Phua on Thank you ✡⛬⚴ | Thanks gif, Cute cartoon images,  Thank you gifs">
            <a:extLst>
              <a:ext uri="{FF2B5EF4-FFF2-40B4-BE49-F238E27FC236}">
                <a16:creationId xmlns:a16="http://schemas.microsoft.com/office/drawing/2014/main" id="{E6381005-5C3A-45A9-96F0-6F91E1573755}"/>
              </a:ext>
            </a:extLst>
          </p:cNvPr>
          <p:cNvPicPr>
            <a:picLocks noChangeAspect="1" noChangeArrowheads="1" noCrop="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7451985" y="4381500"/>
            <a:ext cx="3524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698" y="3735471"/>
            <a:ext cx="6515102" cy="2769989"/>
          </a:xfrm>
          <a:prstGeom prst="rect">
            <a:avLst/>
          </a:prstGeom>
        </p:spPr>
        <p:txBody>
          <a:bodyPr wrap="square" lIns="0" tIns="0" rIns="0" bIns="0" rtlCol="0" anchor="t">
            <a:spAutoFit/>
          </a:bodyPr>
          <a:lstStyle/>
          <a:p>
            <a:pPr marL="0" lvl="0" indent="0" algn="l">
              <a:lnSpc>
                <a:spcPts val="10799"/>
              </a:lnSpc>
              <a:spcBef>
                <a:spcPct val="0"/>
              </a:spcBef>
            </a:pPr>
            <a:r>
              <a:rPr lang="vi-VN" sz="8999" b="1" smtClean="0">
                <a:solidFill>
                  <a:srgbClr val="1C2120"/>
                </a:solidFill>
                <a:latin typeface="Cabin Semi-Bold"/>
                <a:ea typeface="Cabin Semi-Bold"/>
                <a:cs typeface="Cabin Semi-Bold"/>
                <a:sym typeface="Cabin Semi-Bold"/>
              </a:rPr>
              <a:t>Nội Dung Thuyết </a:t>
            </a:r>
            <a:r>
              <a:rPr lang="vi-VN" sz="8999" b="1" dirty="0">
                <a:solidFill>
                  <a:srgbClr val="1C2120"/>
                </a:solidFill>
                <a:latin typeface="Cabin Semi-Bold"/>
                <a:ea typeface="Cabin Semi-Bold"/>
                <a:cs typeface="Cabin Semi-Bold"/>
                <a:sym typeface="Cabin Semi-Bold"/>
              </a:rPr>
              <a:t>T</a:t>
            </a:r>
            <a:r>
              <a:rPr lang="vi-VN" sz="8999" b="1" smtClean="0">
                <a:solidFill>
                  <a:srgbClr val="1C2120"/>
                </a:solidFill>
                <a:latin typeface="Cabin Semi-Bold"/>
                <a:ea typeface="Cabin Semi-Bold"/>
                <a:cs typeface="Cabin Semi-Bold"/>
                <a:sym typeface="Cabin Semi-Bold"/>
              </a:rPr>
              <a:t>rình</a:t>
            </a:r>
            <a:endParaRPr lang="en-US" sz="8999" b="1" dirty="0">
              <a:solidFill>
                <a:srgbClr val="1C2120"/>
              </a:solidFill>
              <a:latin typeface="Cabin Semi-Bold"/>
              <a:ea typeface="Cabin Semi-Bold"/>
              <a:cs typeface="Cabin Semi-Bold"/>
              <a:sym typeface="Cabin Semi-Bold"/>
            </a:endParaRPr>
          </a:p>
        </p:txBody>
      </p:sp>
      <p:sp>
        <p:nvSpPr>
          <p:cNvPr id="6" name="TextBox 6"/>
          <p:cNvSpPr txBox="1"/>
          <p:nvPr/>
        </p:nvSpPr>
        <p:spPr>
          <a:xfrm>
            <a:off x="9327073" y="2062734"/>
            <a:ext cx="8033607" cy="405765"/>
          </a:xfrm>
          <a:prstGeom prst="rect">
            <a:avLst/>
          </a:prstGeom>
        </p:spPr>
        <p:txBody>
          <a:bodyPr lIns="0" tIns="0" rIns="0" bIns="0" rtlCol="0" anchor="t">
            <a:spAutoFit/>
          </a:bodyPr>
          <a:lstStyle/>
          <a:p>
            <a:pPr marL="518160" lvl="1" indent="-259080" algn="l">
              <a:lnSpc>
                <a:spcPts val="3359"/>
              </a:lnSpc>
              <a:buFont typeface="Arial"/>
              <a:buChar char="•"/>
            </a:pPr>
            <a:r>
              <a:rPr lang="en-US" sz="2400" b="1" u="sng" dirty="0" smtClean="0">
                <a:solidFill>
                  <a:srgbClr val="1C2120"/>
                </a:solidFill>
                <a:latin typeface="Cabin Semi-Bold"/>
                <a:ea typeface="Cabin Semi-Bold"/>
                <a:cs typeface="Cabin Semi-Bold"/>
                <a:sym typeface="Cabin Semi-Bold"/>
                <a:hlinkClick r:id="rId2" action="ppaction://hlinksldjump"/>
              </a:rPr>
              <a:t>T</a:t>
            </a:r>
            <a:r>
              <a:rPr lang="vi-VN" sz="2400" b="1" u="sng" dirty="0" smtClean="0">
                <a:solidFill>
                  <a:srgbClr val="1C2120"/>
                </a:solidFill>
                <a:latin typeface="Cabin Semi-Bold"/>
                <a:ea typeface="Cabin Semi-Bold"/>
                <a:cs typeface="Cabin Semi-Bold"/>
                <a:sym typeface="Cabin Semi-Bold"/>
                <a:hlinkClick r:id="rId2" action="ppaction://hlinksldjump"/>
              </a:rPr>
              <a:t>óm Tắt Đồ Án Chuyên Ngành</a:t>
            </a:r>
            <a:endParaRPr lang="en-US" sz="2400" b="1" u="sng" dirty="0">
              <a:solidFill>
                <a:srgbClr val="1C2120"/>
              </a:solidFill>
              <a:latin typeface="Cabin Semi-Bold"/>
              <a:ea typeface="Cabin Semi-Bold"/>
              <a:cs typeface="Cabin Semi-Bold"/>
              <a:sym typeface="Cabin Semi-Bold"/>
              <a:hlinkClick r:id="rId2" action="ppaction://hlinksldjump"/>
            </a:endParaRPr>
          </a:p>
        </p:txBody>
      </p:sp>
      <p:sp>
        <p:nvSpPr>
          <p:cNvPr id="8" name="TextBox 8"/>
          <p:cNvSpPr txBox="1"/>
          <p:nvPr/>
        </p:nvSpPr>
        <p:spPr>
          <a:xfrm>
            <a:off x="9327074" y="3675309"/>
            <a:ext cx="8033607" cy="402995"/>
          </a:xfrm>
          <a:prstGeom prst="rect">
            <a:avLst/>
          </a:prstGeom>
        </p:spPr>
        <p:txBody>
          <a:bodyPr lIns="0" tIns="0" rIns="0" bIns="0" rtlCol="0" anchor="t">
            <a:spAutoFit/>
          </a:bodyPr>
          <a:lstStyle/>
          <a:p>
            <a:pPr marL="518160" lvl="1" indent="-259080" algn="l">
              <a:lnSpc>
                <a:spcPts val="3359"/>
              </a:lnSpc>
              <a:buFont typeface="Arial"/>
              <a:buChar char="•"/>
            </a:pPr>
            <a:r>
              <a:rPr lang="vi-VN" sz="2400" b="1" u="sng" dirty="0" smtClean="0">
                <a:solidFill>
                  <a:srgbClr val="1C2120"/>
                </a:solidFill>
                <a:latin typeface="Cabin Semi-Bold"/>
                <a:ea typeface="Cabin Semi-Bold"/>
                <a:cs typeface="Cabin Semi-Bold"/>
                <a:sym typeface="Cabin Semi-Bold"/>
                <a:hlinkClick r:id="rId3" action="ppaction://hlinksldjump"/>
              </a:rPr>
              <a:t>Chương 1: Tổng Quan</a:t>
            </a:r>
            <a:endParaRPr lang="en-US" sz="2400" b="1" u="sng" dirty="0">
              <a:solidFill>
                <a:srgbClr val="1C2120"/>
              </a:solidFill>
              <a:latin typeface="Cabin Semi-Bold"/>
              <a:ea typeface="Cabin Semi-Bold"/>
              <a:cs typeface="Cabin Semi-Bold"/>
              <a:sym typeface="Cabin Semi-Bold"/>
              <a:hlinkClick r:id="rId3" action="ppaction://hlinksldjump"/>
            </a:endParaRPr>
          </a:p>
        </p:txBody>
      </p:sp>
      <p:sp>
        <p:nvSpPr>
          <p:cNvPr id="9" name="TextBox 9"/>
          <p:cNvSpPr txBox="1"/>
          <p:nvPr/>
        </p:nvSpPr>
        <p:spPr>
          <a:xfrm>
            <a:off x="9329572" y="4235192"/>
            <a:ext cx="8033607" cy="402995"/>
          </a:xfrm>
          <a:prstGeom prst="rect">
            <a:avLst/>
          </a:prstGeom>
        </p:spPr>
        <p:txBody>
          <a:bodyPr lIns="0" tIns="0" rIns="0" bIns="0" rtlCol="0" anchor="t">
            <a:spAutoFit/>
          </a:bodyPr>
          <a:lstStyle/>
          <a:p>
            <a:pPr marL="518160" lvl="1" indent="-259080" algn="l">
              <a:lnSpc>
                <a:spcPts val="3359"/>
              </a:lnSpc>
              <a:buFont typeface="Arial"/>
              <a:buChar char="•"/>
            </a:pPr>
            <a:r>
              <a:rPr lang="vi-VN" sz="2400" b="1" u="sng" dirty="0">
                <a:solidFill>
                  <a:srgbClr val="1C2120"/>
                </a:solidFill>
                <a:latin typeface="Cabin Semi-Bold"/>
                <a:ea typeface="Cabin Semi-Bold"/>
                <a:cs typeface="Cabin Semi-Bold"/>
                <a:sym typeface="Cabin Semi-Bold"/>
                <a:hlinkClick r:id="rId4" action="ppaction://hlinksldjump"/>
              </a:rPr>
              <a:t>Chương</a:t>
            </a:r>
            <a:r>
              <a:rPr lang="vi-VN" sz="2400" b="1" u="sng" dirty="0" smtClean="0">
                <a:solidFill>
                  <a:srgbClr val="1C2120"/>
                </a:solidFill>
                <a:latin typeface="Cabin Semi-Bold"/>
                <a:ea typeface="Cabin Semi-Bold"/>
                <a:cs typeface="Cabin Semi-Bold"/>
                <a:sym typeface="Cabin Semi-Bold"/>
                <a:hlinkClick r:id="rId4" action="ppaction://hlinksldjump"/>
              </a:rPr>
              <a:t> 2: Nghiên Cứu Lý Thuyết</a:t>
            </a:r>
            <a:r>
              <a:rPr lang="en-US" sz="2400" b="1" u="sng" dirty="0" smtClean="0">
                <a:solidFill>
                  <a:srgbClr val="1C2120"/>
                </a:solidFill>
                <a:latin typeface="Cabin Semi-Bold"/>
                <a:ea typeface="Cabin Semi-Bold"/>
                <a:cs typeface="Cabin Semi-Bold"/>
                <a:sym typeface="Cabin Semi-Bold"/>
                <a:hlinkClick r:id="rId4" action="ppaction://hlinksldjump"/>
              </a:rPr>
              <a:t> </a:t>
            </a:r>
            <a:endParaRPr lang="en-US" sz="2400" b="1" u="sng" dirty="0">
              <a:solidFill>
                <a:srgbClr val="1C2120"/>
              </a:solidFill>
              <a:latin typeface="Cabin Semi-Bold"/>
              <a:ea typeface="Cabin Semi-Bold"/>
              <a:cs typeface="Cabin Semi-Bold"/>
              <a:sym typeface="Cabin Semi-Bold"/>
              <a:hlinkClick r:id="rId4" action="ppaction://hlinksldjump"/>
            </a:endParaRPr>
          </a:p>
        </p:txBody>
      </p:sp>
      <p:sp>
        <p:nvSpPr>
          <p:cNvPr id="10" name="TextBox 10"/>
          <p:cNvSpPr txBox="1"/>
          <p:nvPr/>
        </p:nvSpPr>
        <p:spPr>
          <a:xfrm>
            <a:off x="9327076" y="4804962"/>
            <a:ext cx="8033607" cy="405765"/>
          </a:xfrm>
          <a:prstGeom prst="rect">
            <a:avLst/>
          </a:prstGeom>
        </p:spPr>
        <p:txBody>
          <a:bodyPr lIns="0" tIns="0" rIns="0" bIns="0" rtlCol="0" anchor="t">
            <a:spAutoFit/>
          </a:bodyPr>
          <a:lstStyle/>
          <a:p>
            <a:pPr marL="518160" lvl="1" indent="-259080" algn="l">
              <a:lnSpc>
                <a:spcPts val="3359"/>
              </a:lnSpc>
              <a:buFont typeface="Arial"/>
              <a:buChar char="•"/>
            </a:pPr>
            <a:r>
              <a:rPr lang="en-US" sz="2400" b="1" u="sng" dirty="0" smtClean="0">
                <a:solidFill>
                  <a:srgbClr val="1C2120"/>
                </a:solidFill>
                <a:latin typeface="Cabin Semi-Bold"/>
                <a:ea typeface="Cabin Semi-Bold"/>
                <a:cs typeface="Cabin Semi-Bold"/>
                <a:sym typeface="Cabin Semi-Bold"/>
                <a:hlinkClick r:id="rId5" action="ppaction://hlinksldjump"/>
              </a:rPr>
              <a:t>M</a:t>
            </a:r>
            <a:r>
              <a:rPr lang="vi-VN" sz="2400" b="1" u="sng" dirty="0" smtClean="0">
                <a:solidFill>
                  <a:srgbClr val="1C2120"/>
                </a:solidFill>
                <a:latin typeface="Cabin Semi-Bold"/>
                <a:ea typeface="Cabin Semi-Bold"/>
                <a:cs typeface="Cabin Semi-Bold"/>
                <a:sym typeface="Cabin Semi-Bold"/>
                <a:hlinkClick r:id="rId5" action="ppaction://hlinksldjump"/>
              </a:rPr>
              <a:t>ột số thư viện sử dụng</a:t>
            </a:r>
            <a:endParaRPr lang="en-US" sz="2400" b="1" u="sng" dirty="0">
              <a:solidFill>
                <a:srgbClr val="1C2120"/>
              </a:solidFill>
              <a:latin typeface="Cabin Semi-Bold"/>
              <a:ea typeface="Cabin Semi-Bold"/>
              <a:cs typeface="Cabin Semi-Bold"/>
              <a:sym typeface="Cabin Semi-Bold"/>
              <a:hlinkClick r:id="rId5" action="ppaction://hlinksldjump"/>
            </a:endParaRPr>
          </a:p>
        </p:txBody>
      </p:sp>
      <p:sp>
        <p:nvSpPr>
          <p:cNvPr id="11" name="TextBox 11"/>
          <p:cNvSpPr txBox="1"/>
          <p:nvPr/>
        </p:nvSpPr>
        <p:spPr>
          <a:xfrm>
            <a:off x="9327074" y="6579351"/>
            <a:ext cx="8033607" cy="405765"/>
          </a:xfrm>
          <a:prstGeom prst="rect">
            <a:avLst/>
          </a:prstGeom>
        </p:spPr>
        <p:txBody>
          <a:bodyPr lIns="0" tIns="0" rIns="0" bIns="0" rtlCol="0" anchor="t">
            <a:spAutoFit/>
          </a:bodyPr>
          <a:lstStyle/>
          <a:p>
            <a:pPr marL="518160" lvl="1" indent="-259080" algn="l">
              <a:lnSpc>
                <a:spcPts val="3359"/>
              </a:lnSpc>
              <a:buFont typeface="Arial"/>
              <a:buChar char="•"/>
            </a:pPr>
            <a:r>
              <a:rPr lang="vi-VN" sz="2400" b="1" u="sng" dirty="0" smtClean="0">
                <a:solidFill>
                  <a:srgbClr val="1C2120"/>
                </a:solidFill>
                <a:latin typeface="Cabin Semi-Bold"/>
                <a:ea typeface="Cabin Semi-Bold"/>
                <a:cs typeface="Cabin Semi-Bold"/>
                <a:sym typeface="Cabin Semi-Bold"/>
                <a:hlinkClick r:id="rId6" action="ppaction://hlinksldjump"/>
              </a:rPr>
              <a:t>Chương 5: Kết Luận Và Hướng Phát Triển</a:t>
            </a:r>
            <a:endParaRPr lang="en-US" sz="2400" b="1" u="sng" dirty="0">
              <a:solidFill>
                <a:srgbClr val="1C2120"/>
              </a:solidFill>
              <a:latin typeface="Cabin Semi-Bold"/>
              <a:ea typeface="Cabin Semi-Bold"/>
              <a:cs typeface="Cabin Semi-Bold"/>
              <a:sym typeface="Cabin Semi-Bold"/>
              <a:hlinkClick r:id="rId6" action="ppaction://hlinksldjump"/>
            </a:endParaRPr>
          </a:p>
        </p:txBody>
      </p:sp>
      <p:sp>
        <p:nvSpPr>
          <p:cNvPr id="12" name="TextBox 12"/>
          <p:cNvSpPr txBox="1"/>
          <p:nvPr/>
        </p:nvSpPr>
        <p:spPr>
          <a:xfrm>
            <a:off x="9330825" y="5374732"/>
            <a:ext cx="8033607" cy="405765"/>
          </a:xfrm>
          <a:prstGeom prst="rect">
            <a:avLst/>
          </a:prstGeom>
        </p:spPr>
        <p:txBody>
          <a:bodyPr lIns="0" tIns="0" rIns="0" bIns="0" rtlCol="0" anchor="t">
            <a:spAutoFit/>
          </a:bodyPr>
          <a:lstStyle/>
          <a:p>
            <a:pPr marL="518160" lvl="1" indent="-259080" algn="l">
              <a:lnSpc>
                <a:spcPts val="3359"/>
              </a:lnSpc>
              <a:buFont typeface="Arial"/>
              <a:buChar char="•"/>
            </a:pPr>
            <a:r>
              <a:rPr lang="vi-VN" sz="2400" b="1" dirty="0" smtClean="0">
                <a:solidFill>
                  <a:srgbClr val="1C2120"/>
                </a:solidFill>
                <a:latin typeface="Cabin Semi-Bold"/>
                <a:ea typeface="Cabin Semi-Bold"/>
                <a:cs typeface="Cabin Semi-Bold"/>
                <a:sym typeface="Cabin Semi-Bold"/>
                <a:hlinkClick r:id="rId7" action="ppaction://hlinksldjump"/>
              </a:rPr>
              <a:t>Chương 3: Hiện Thực Hóa Nghiên Cứu</a:t>
            </a:r>
            <a:endParaRPr lang="en-US" sz="2400" b="1" dirty="0">
              <a:solidFill>
                <a:srgbClr val="1C2120"/>
              </a:solidFill>
              <a:latin typeface="Cabin Semi-Bold"/>
              <a:ea typeface="Cabin Semi-Bold"/>
              <a:cs typeface="Cabin Semi-Bold"/>
              <a:sym typeface="Cabin Semi-Bold"/>
            </a:endParaRPr>
          </a:p>
        </p:txBody>
      </p:sp>
      <p:sp>
        <p:nvSpPr>
          <p:cNvPr id="14" name="TextBox 14"/>
          <p:cNvSpPr txBox="1"/>
          <p:nvPr/>
        </p:nvSpPr>
        <p:spPr>
          <a:xfrm>
            <a:off x="9329572" y="3138091"/>
            <a:ext cx="8033607" cy="402995"/>
          </a:xfrm>
          <a:prstGeom prst="rect">
            <a:avLst/>
          </a:prstGeom>
        </p:spPr>
        <p:txBody>
          <a:bodyPr lIns="0" tIns="0" rIns="0" bIns="0" rtlCol="0" anchor="t">
            <a:spAutoFit/>
          </a:bodyPr>
          <a:lstStyle/>
          <a:p>
            <a:pPr marL="518160" lvl="1" indent="-259080" algn="l">
              <a:lnSpc>
                <a:spcPts val="3359"/>
              </a:lnSpc>
              <a:buFont typeface="Arial"/>
              <a:buChar char="•"/>
            </a:pPr>
            <a:r>
              <a:rPr lang="vi-VN" sz="2400" b="1" u="sng" dirty="0" smtClean="0">
                <a:solidFill>
                  <a:srgbClr val="1C2120"/>
                </a:solidFill>
                <a:latin typeface="Cabin Semi-Bold"/>
                <a:ea typeface="Cabin Semi-Bold"/>
                <a:cs typeface="Cabin Semi-Bold"/>
                <a:sym typeface="Cabin Semi-Bold"/>
                <a:hlinkClick r:id="rId8" action="ppaction://hlinksldjump"/>
              </a:rPr>
              <a:t>Phạm Vi Và Giới Hạn</a:t>
            </a:r>
            <a:endParaRPr lang="en-US" sz="2400" b="1" u="sng" dirty="0">
              <a:solidFill>
                <a:srgbClr val="1C2120"/>
              </a:solidFill>
              <a:latin typeface="Cabin Semi-Bold"/>
              <a:ea typeface="Cabin Semi-Bold"/>
              <a:cs typeface="Cabin Semi-Bold"/>
              <a:sym typeface="Cabin Semi-Bold"/>
              <a:hlinkClick r:id="rId8" action="ppaction://hlinksldjump"/>
            </a:endParaRPr>
          </a:p>
        </p:txBody>
      </p:sp>
      <p:sp>
        <p:nvSpPr>
          <p:cNvPr id="15" name="TextBox 15"/>
          <p:cNvSpPr txBox="1"/>
          <p:nvPr/>
        </p:nvSpPr>
        <p:spPr>
          <a:xfrm>
            <a:off x="9349559" y="2602722"/>
            <a:ext cx="8033607" cy="405765"/>
          </a:xfrm>
          <a:prstGeom prst="rect">
            <a:avLst/>
          </a:prstGeom>
        </p:spPr>
        <p:txBody>
          <a:bodyPr lIns="0" tIns="0" rIns="0" bIns="0" rtlCol="0" anchor="t">
            <a:spAutoFit/>
          </a:bodyPr>
          <a:lstStyle/>
          <a:p>
            <a:pPr marL="518160" lvl="1" indent="-259080" algn="l">
              <a:lnSpc>
                <a:spcPts val="3359"/>
              </a:lnSpc>
              <a:buFont typeface="Arial"/>
              <a:buChar char="•"/>
            </a:pPr>
            <a:r>
              <a:rPr lang="en-US" sz="2400" b="1" u="sng" dirty="0" smtClean="0">
                <a:solidFill>
                  <a:srgbClr val="1C2120"/>
                </a:solidFill>
                <a:latin typeface="Cabin Semi-Bold"/>
                <a:ea typeface="Cabin Semi-Bold"/>
                <a:cs typeface="Cabin Semi-Bold"/>
                <a:sym typeface="Cabin Semi-Bold"/>
                <a:hlinkClick r:id="rId9" action="ppaction://hlinksldjump"/>
              </a:rPr>
              <a:t>M</a:t>
            </a:r>
            <a:r>
              <a:rPr lang="vi-VN" sz="2400" b="1" u="sng" dirty="0" smtClean="0">
                <a:solidFill>
                  <a:srgbClr val="1C2120"/>
                </a:solidFill>
                <a:latin typeface="Cabin Semi-Bold"/>
                <a:ea typeface="Cabin Semi-Bold"/>
                <a:cs typeface="Cabin Semi-Bold"/>
                <a:sym typeface="Cabin Semi-Bold"/>
                <a:hlinkClick r:id="rId9" action="ppaction://hlinksldjump"/>
              </a:rPr>
              <a:t>ở Đầu</a:t>
            </a:r>
            <a:endParaRPr lang="en-US" sz="2400" b="1" u="sng" dirty="0">
              <a:solidFill>
                <a:srgbClr val="1C2120"/>
              </a:solidFill>
              <a:latin typeface="Cabin Semi-Bold"/>
              <a:ea typeface="Cabin Semi-Bold"/>
              <a:cs typeface="Cabin Semi-Bold"/>
              <a:sym typeface="Cabin Semi-Bold"/>
              <a:hlinkClick r:id="rId9" action="ppaction://hlinksldjump"/>
            </a:endParaRPr>
          </a:p>
        </p:txBody>
      </p:sp>
      <p:sp>
        <p:nvSpPr>
          <p:cNvPr id="20" name="AutoShape 20"/>
          <p:cNvSpPr/>
          <p:nvPr/>
        </p:nvSpPr>
        <p:spPr>
          <a:xfrm rot="5400000">
            <a:off x="3078718" y="5138738"/>
            <a:ext cx="10287000" cy="0"/>
          </a:xfrm>
          <a:prstGeom prst="line">
            <a:avLst/>
          </a:prstGeom>
          <a:ln w="9525" cap="flat">
            <a:solidFill>
              <a:srgbClr val="000000"/>
            </a:solidFill>
            <a:prstDash val="solid"/>
            <a:headEnd type="none" w="sm" len="sm"/>
            <a:tailEnd type="none" w="sm" len="sm"/>
          </a:ln>
        </p:spPr>
      </p:sp>
      <p:sp>
        <p:nvSpPr>
          <p:cNvPr id="21" name="AutoShape 21"/>
          <p:cNvSpPr/>
          <p:nvPr/>
        </p:nvSpPr>
        <p:spPr>
          <a:xfrm>
            <a:off x="0" y="1992285"/>
            <a:ext cx="8226981" cy="0"/>
          </a:xfrm>
          <a:prstGeom prst="line">
            <a:avLst/>
          </a:prstGeom>
          <a:ln w="9525" cap="flat">
            <a:solidFill>
              <a:srgbClr val="000000"/>
            </a:solidFill>
            <a:prstDash val="solid"/>
            <a:headEnd type="none" w="sm" len="sm"/>
            <a:tailEnd type="none" w="sm" len="sm"/>
          </a:ln>
        </p:spPr>
      </p:sp>
      <p:sp>
        <p:nvSpPr>
          <p:cNvPr id="22" name="TextBox 22"/>
          <p:cNvSpPr txBox="1"/>
          <p:nvPr/>
        </p:nvSpPr>
        <p:spPr>
          <a:xfrm>
            <a:off x="1668488" y="571082"/>
            <a:ext cx="4571357" cy="867610"/>
          </a:xfrm>
          <a:prstGeom prst="rect">
            <a:avLst/>
          </a:prstGeom>
        </p:spPr>
        <p:txBody>
          <a:bodyPr lIns="0" tIns="0" rIns="0" bIns="0" rtlCol="0" anchor="t">
            <a:spAutoFit/>
          </a:bodyPr>
          <a:lstStyle/>
          <a:p>
            <a:pPr algn="just">
              <a:lnSpc>
                <a:spcPts val="3500"/>
              </a:lnSpc>
            </a:pPr>
            <a:r>
              <a:rPr lang="vi-VN" sz="2000" b="1" dirty="0">
                <a:solidFill>
                  <a:srgbClr val="1C2120"/>
                </a:solidFill>
                <a:ea typeface="Muli"/>
                <a:cs typeface="Muli"/>
                <a:sym typeface="Muli"/>
              </a:rPr>
              <a:t>TRƯỜNG ĐẠI HỌC TRÀ VINH</a:t>
            </a:r>
          </a:p>
          <a:p>
            <a:pPr algn="just">
              <a:lnSpc>
                <a:spcPts val="3500"/>
              </a:lnSpc>
            </a:pPr>
            <a:r>
              <a:rPr lang="vi-VN" sz="2000" b="1" dirty="0">
                <a:solidFill>
                  <a:srgbClr val="1C2120"/>
                </a:solidFill>
                <a:ea typeface="Muli"/>
                <a:cs typeface="Muli"/>
                <a:sym typeface="Muli"/>
              </a:rPr>
              <a:t>Khoa Kỹ thuật &amp; Công </a:t>
            </a:r>
            <a:r>
              <a:rPr lang="vi-VN" sz="2000" b="1" dirty="0">
                <a:solidFill>
                  <a:srgbClr val="1C2120"/>
                </a:solidFill>
                <a:latin typeface="Cabin Bold" panose="020B0604020202020204" charset="-93"/>
                <a:ea typeface="Muli"/>
                <a:cs typeface="Muli"/>
                <a:sym typeface="Muli"/>
              </a:rPr>
              <a:t>nghệ</a:t>
            </a:r>
            <a:endParaRPr lang="en-US" sz="2000" b="1" dirty="0">
              <a:solidFill>
                <a:srgbClr val="1C2120"/>
              </a:solidFill>
              <a:latin typeface="Cabin Bold" panose="020B0604020202020204" charset="-93"/>
              <a:ea typeface="Muli"/>
              <a:cs typeface="Muli"/>
              <a:sym typeface="Muli"/>
            </a:endParaRPr>
          </a:p>
        </p:txBody>
      </p:sp>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7373" y="642937"/>
            <a:ext cx="723900" cy="723900"/>
          </a:xfrm>
          <a:prstGeom prst="rect">
            <a:avLst/>
          </a:prstGeom>
        </p:spPr>
      </p:pic>
      <p:sp>
        <p:nvSpPr>
          <p:cNvPr id="25" name="TextBox 15"/>
          <p:cNvSpPr txBox="1"/>
          <p:nvPr/>
        </p:nvSpPr>
        <p:spPr>
          <a:xfrm>
            <a:off x="9327075" y="6009581"/>
            <a:ext cx="8033607" cy="402995"/>
          </a:xfrm>
          <a:prstGeom prst="rect">
            <a:avLst/>
          </a:prstGeom>
        </p:spPr>
        <p:txBody>
          <a:bodyPr lIns="0" tIns="0" rIns="0" bIns="0" rtlCol="0" anchor="t">
            <a:spAutoFit/>
          </a:bodyPr>
          <a:lstStyle/>
          <a:p>
            <a:pPr marL="518160" lvl="1" indent="-259080" algn="l">
              <a:lnSpc>
                <a:spcPts val="3359"/>
              </a:lnSpc>
              <a:buFont typeface="Arial"/>
              <a:buChar char="•"/>
            </a:pPr>
            <a:r>
              <a:rPr lang="vi-VN" sz="2400" b="1" u="sng" dirty="0" smtClean="0">
                <a:solidFill>
                  <a:srgbClr val="1C2120"/>
                </a:solidFill>
                <a:latin typeface="Cabin Semi-Bold"/>
                <a:ea typeface="Cabin Semi-Bold"/>
                <a:cs typeface="Cabin Semi-Bold"/>
                <a:sym typeface="Cabin Semi-Bold"/>
                <a:hlinkClick r:id="rId11" action="ppaction://hlinksldjump"/>
              </a:rPr>
              <a:t>Chương 4: Kết Quả Nghiên Cứu</a:t>
            </a:r>
            <a:endParaRPr lang="en-US" sz="2400" b="1" u="sng" dirty="0">
              <a:solidFill>
                <a:srgbClr val="1C2120"/>
              </a:solidFill>
              <a:latin typeface="Cabin Semi-Bold"/>
              <a:ea typeface="Cabin Semi-Bold"/>
              <a:cs typeface="Cabin Semi-Bold"/>
              <a:sym typeface="Cabin Semi-Bold"/>
              <a:hlinkClick r:id="rId9" action="ppaction://hlinksldjump"/>
            </a:endParaRPr>
          </a:p>
        </p:txBody>
      </p:sp>
      <p:sp>
        <p:nvSpPr>
          <p:cNvPr id="23" name="TextBox 22"/>
          <p:cNvSpPr txBox="1"/>
          <p:nvPr/>
        </p:nvSpPr>
        <p:spPr>
          <a:xfrm>
            <a:off x="9564804" y="7211430"/>
            <a:ext cx="5598996" cy="461665"/>
          </a:xfrm>
          <a:prstGeom prst="rect">
            <a:avLst/>
          </a:prstGeom>
          <a:noFill/>
        </p:spPr>
        <p:txBody>
          <a:bodyPr wrap="square" rtlCol="0">
            <a:spAutoFit/>
          </a:bodyPr>
          <a:lstStyle/>
          <a:p>
            <a:pPr marL="285750" indent="-285750">
              <a:buFont typeface="Arial" panose="020B0604020202020204" pitchFamily="34" charset="0"/>
              <a:buChar char="•"/>
            </a:pPr>
            <a:r>
              <a:rPr lang="vi-VN" sz="2400" dirty="0" smtClean="0">
                <a:latin typeface="Cabin Semi-Bold" panose="020B0604020202020204" charset="-93"/>
                <a:hlinkClick r:id="rId12" action="ppaction://hlinksldjump"/>
              </a:rPr>
              <a:t>Tài Liệu Tham Khảo</a:t>
            </a:r>
            <a:endParaRPr lang="vi-VN" sz="2400" dirty="0">
              <a:latin typeface="Cabin Semi-Bold" panose="020B0604020202020204" charset="-93"/>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2120"/>
        </a:solidFill>
        <a:effectLst/>
      </p:bgPr>
    </p:bg>
    <p:spTree>
      <p:nvGrpSpPr>
        <p:cNvPr id="1" name=""/>
        <p:cNvGrpSpPr/>
        <p:nvPr/>
      </p:nvGrpSpPr>
      <p:grpSpPr>
        <a:xfrm>
          <a:off x="0" y="0"/>
          <a:ext cx="0" cy="0"/>
          <a:chOff x="0" y="0"/>
          <a:chExt cx="0" cy="0"/>
        </a:xfrm>
      </p:grpSpPr>
      <p:sp>
        <p:nvSpPr>
          <p:cNvPr id="5" name="AutoShape 5"/>
          <p:cNvSpPr/>
          <p:nvPr/>
        </p:nvSpPr>
        <p:spPr>
          <a:xfrm flipV="1">
            <a:off x="-28573" y="3390900"/>
            <a:ext cx="18316573" cy="0"/>
          </a:xfrm>
          <a:prstGeom prst="line">
            <a:avLst/>
          </a:prstGeom>
          <a:ln w="9525" cap="flat">
            <a:solidFill>
              <a:srgbClr val="F4F4F4"/>
            </a:solidFill>
            <a:prstDash val="solid"/>
            <a:headEnd type="none" w="sm" len="sm"/>
            <a:tailEnd type="none" w="sm" len="sm"/>
          </a:ln>
        </p:spPr>
      </p:sp>
      <p:sp>
        <p:nvSpPr>
          <p:cNvPr id="6" name="TextBox 6"/>
          <p:cNvSpPr txBox="1"/>
          <p:nvPr/>
        </p:nvSpPr>
        <p:spPr>
          <a:xfrm>
            <a:off x="1150548" y="982799"/>
            <a:ext cx="16218897" cy="1384995"/>
          </a:xfrm>
          <a:prstGeom prst="rect">
            <a:avLst/>
          </a:prstGeom>
        </p:spPr>
        <p:txBody>
          <a:bodyPr wrap="square" lIns="0" tIns="0" rIns="0" bIns="0" rtlCol="0" anchor="t">
            <a:spAutoFit/>
          </a:bodyPr>
          <a:lstStyle/>
          <a:p>
            <a:pPr algn="l">
              <a:lnSpc>
                <a:spcPts val="10800"/>
              </a:lnSpc>
            </a:pPr>
            <a:r>
              <a:rPr lang="vi-VN" sz="9000" b="1" dirty="0" smtClean="0">
                <a:solidFill>
                  <a:srgbClr val="F4F4F4"/>
                </a:solidFill>
                <a:latin typeface="Cabin Semi-Bold"/>
                <a:ea typeface="Cabin Semi-Bold"/>
                <a:cs typeface="Cabin Semi-Bold"/>
                <a:sym typeface="Cabin Semi-Bold"/>
              </a:rPr>
              <a:t>Tóm Tắt Đồ Án Chuyên Ngành</a:t>
            </a:r>
            <a:endParaRPr lang="en-US" sz="9000" b="1" dirty="0">
              <a:solidFill>
                <a:srgbClr val="F4F4F4"/>
              </a:solidFill>
              <a:latin typeface="Cabin Semi-Bold"/>
              <a:ea typeface="Cabin Semi-Bold"/>
              <a:cs typeface="Cabin Semi-Bold"/>
              <a:sym typeface="Cabin Semi-Bold"/>
            </a:endParaRPr>
          </a:p>
        </p:txBody>
      </p:sp>
      <p:sp>
        <p:nvSpPr>
          <p:cNvPr id="8" name="TextBox 8"/>
          <p:cNvSpPr txBox="1"/>
          <p:nvPr/>
        </p:nvSpPr>
        <p:spPr>
          <a:xfrm>
            <a:off x="1150548" y="4391147"/>
            <a:ext cx="15537252" cy="2782813"/>
          </a:xfrm>
          <a:prstGeom prst="rect">
            <a:avLst/>
          </a:prstGeom>
        </p:spPr>
        <p:txBody>
          <a:bodyPr wrap="square" lIns="0" tIns="0" rIns="0" bIns="0" rtlCol="0" anchor="t">
            <a:spAutoFit/>
          </a:bodyPr>
          <a:lstStyle/>
          <a:p>
            <a:pPr marL="474979" lvl="1" indent="-237490">
              <a:lnSpc>
                <a:spcPts val="3079"/>
              </a:lnSpc>
              <a:buFont typeface="Arial"/>
              <a:buChar char="•"/>
            </a:pPr>
            <a:r>
              <a:rPr lang="vi-VN" sz="2400" dirty="0">
                <a:solidFill>
                  <a:schemeClr val="bg1"/>
                </a:solidFill>
              </a:rPr>
              <a:t>Đồ án chuyên ngành này nhằm phát triển một nền tảng website hỗ trợ hoạt động mua bán trực tuyến, đáp ứng nhu cầu ngày càng cao của người dùng trong thời đại công nghệ số. Website cung cấp các tính năng quản lý dành cho quản trị viên như quản lý sản phẩm, đơn hàng, người dùng và thống kê doanh thu. </a:t>
            </a:r>
            <a:endParaRPr lang="en-US" sz="2199" dirty="0">
              <a:solidFill>
                <a:schemeClr val="bg1"/>
              </a:solidFill>
              <a:latin typeface="Muli"/>
              <a:ea typeface="Muli"/>
              <a:cs typeface="Muli"/>
              <a:sym typeface="Muli"/>
            </a:endParaRPr>
          </a:p>
          <a:p>
            <a:pPr algn="l">
              <a:lnSpc>
                <a:spcPts val="3079"/>
              </a:lnSpc>
            </a:pPr>
            <a:endParaRPr lang="en-US" sz="2199" dirty="0">
              <a:solidFill>
                <a:srgbClr val="F4F4F4"/>
              </a:solidFill>
              <a:latin typeface="Muli"/>
              <a:ea typeface="Muli"/>
              <a:cs typeface="Muli"/>
              <a:sym typeface="Muli"/>
            </a:endParaRPr>
          </a:p>
          <a:p>
            <a:pPr marL="474979" lvl="1" indent="-237490">
              <a:lnSpc>
                <a:spcPts val="3079"/>
              </a:lnSpc>
              <a:buFont typeface="Arial"/>
              <a:buChar char="•"/>
            </a:pPr>
            <a:r>
              <a:rPr lang="vi-VN" sz="2400" dirty="0">
                <a:solidFill>
                  <a:schemeClr val="bg1"/>
                </a:solidFill>
              </a:rPr>
              <a:t>Đồng thời, hệ thống tối ưu trải nghiệm người dùng qua các chức năng như quản lý giỏ hàng, đánh giá sản phẩm, và tích hợp chat trực tuyến. Với các tính năng này, dự án hướng đến việc xây dựng một nền tảng kinh doanh trực tuyến hiệu quả, dễ sử dụng và phù hợp với xu thế hiện đại.</a:t>
            </a:r>
            <a:endParaRPr lang="en-US" sz="2400" dirty="0">
              <a:solidFill>
                <a:schemeClr val="bg1"/>
              </a:solidFill>
              <a:latin typeface="Muli"/>
              <a:ea typeface="Muli"/>
              <a:cs typeface="Muli"/>
              <a:sym typeface="Mul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4176891022"/>
              </p:ext>
            </p:extLst>
          </p:nvPr>
        </p:nvGraphicFramePr>
        <p:xfrm>
          <a:off x="-32479" y="1562100"/>
          <a:ext cx="18288000" cy="7924800"/>
        </p:xfrm>
        <a:graphic>
          <a:graphicData uri="http://schemas.openxmlformats.org/drawingml/2006/table">
            <a:tbl>
              <a:tblPr/>
              <a:tblGrid>
                <a:gridCol w="6626012">
                  <a:extLst>
                    <a:ext uri="{9D8B030D-6E8A-4147-A177-3AD203B41FA5}">
                      <a16:colId xmlns:a16="http://schemas.microsoft.com/office/drawing/2014/main" val="20000"/>
                    </a:ext>
                  </a:extLst>
                </a:gridCol>
                <a:gridCol w="11661988">
                  <a:extLst>
                    <a:ext uri="{9D8B030D-6E8A-4147-A177-3AD203B41FA5}">
                      <a16:colId xmlns:a16="http://schemas.microsoft.com/office/drawing/2014/main" val="20001"/>
                    </a:ext>
                  </a:extLst>
                </a:gridCol>
              </a:tblGrid>
              <a:tr h="1027072">
                <a:tc>
                  <a:txBody>
                    <a:bodyPr/>
                    <a:lstStyle/>
                    <a:p>
                      <a:pPr algn="r">
                        <a:lnSpc>
                          <a:spcPts val="3079"/>
                        </a:lnSpc>
                        <a:defRPr/>
                      </a:pPr>
                      <a:r>
                        <a:rPr lang="vi-VN" sz="2400" dirty="0" smtClean="0">
                          <a:latin typeface="Muli" panose="020B0604020202020204" charset="-93"/>
                        </a:rPr>
                        <a:t>Lí do chọn đề tài</a:t>
                      </a:r>
                      <a:endParaRPr lang="en-US" sz="1100" dirty="0"/>
                    </a:p>
                  </a:txBody>
                  <a:tcPr marL="190500" marR="190500" marT="190500" marB="190500" anchor="ctr">
                    <a:lnL w="9525" cap="flat" cmpd="sng" algn="ctr">
                      <a:solidFill>
                        <a:srgbClr val="F4F4F4"/>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1C212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800"/>
                        </a:lnSpc>
                        <a:defRPr/>
                      </a:pPr>
                      <a:r>
                        <a:rPr lang="vi-VN" sz="2400" dirty="0" smtClean="0">
                          <a:latin typeface="Muli" panose="020B0604020202020204" charset="-93"/>
                        </a:rPr>
                        <a:t>Đề tài được chọn nhằm đáp ứng nhu cầu xây dựng một website bán phụ kiện thời trang dễ quản lý, tích hợp các chức năng phân quyền rõ ràng, giúp doanh nghiệp tối ưu hóa quy trình bán hàng và nâng cao trải nghiệm khách hàng trong bối cảnh thương mại điện tử phát triển mạnh mẽ.</a:t>
                      </a:r>
                      <a:endParaRPr lang="en-US" sz="2400" dirty="0">
                        <a:latin typeface="Muli" panose="020B0604020202020204" charset="-93"/>
                      </a:endParaRPr>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F4F4F4"/>
                      </a:solidFill>
                      <a:prstDash val="solid"/>
                      <a:round/>
                      <a:headEnd type="none" w="med" len="med"/>
                      <a:tailEnd type="none" w="med" len="med"/>
                    </a:lnR>
                    <a:lnT w="9525" cap="flat" cmpd="sng" algn="ctr">
                      <a:solidFill>
                        <a:srgbClr val="1C212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27072">
                <a:tc>
                  <a:txBody>
                    <a:bodyPr/>
                    <a:lstStyle/>
                    <a:p>
                      <a:pPr algn="r">
                        <a:lnSpc>
                          <a:spcPts val="3079"/>
                        </a:lnSpc>
                        <a:defRPr/>
                      </a:pPr>
                      <a:r>
                        <a:rPr lang="vi-VN" sz="2400" dirty="0" smtClean="0">
                          <a:latin typeface="Muli" panose="020B0604020202020204" charset="-93"/>
                        </a:rPr>
                        <a:t>Mục tiêu</a:t>
                      </a:r>
                      <a:endParaRPr lang="en-US" sz="2400" dirty="0">
                        <a:latin typeface="Muli" panose="020B0604020202020204" charset="-93"/>
                      </a:endParaRPr>
                    </a:p>
                  </a:txBody>
                  <a:tcPr marL="190500" marR="190500" marT="190500" marB="190500" anchor="ctr">
                    <a:lnL w="9525" cap="flat" cmpd="sng" algn="ctr">
                      <a:solidFill>
                        <a:srgbClr val="F4F4F4"/>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800"/>
                        </a:lnSpc>
                        <a:defRPr/>
                      </a:pPr>
                      <a:r>
                        <a:rPr lang="vi-VN" sz="2400" dirty="0" smtClean="0">
                          <a:effectLst/>
                          <a:latin typeface="Muli" panose="020B0604020202020204" charset="-93"/>
                          <a:ea typeface="Times New Roman" panose="02020603050405020304" pitchFamily="18" charset="0"/>
                        </a:rPr>
                        <a:t>Xây dựng website nhằm giới thiệu sản phẩm đang kinh doanh cho khách hàng tiếp cận dễ dàng, linh hoạt hơn. Website cũng có các chức năng cho người quản trị để người dùng có thể quản lý sản phẩm, phân loại sản phẩm, quản lý khách hàng, quản lý các bình luận, đánh giá từ khách hàng về các sản phẩm cũng như thống kê báo cáo kho, báo cáo danh thu,...</a:t>
                      </a:r>
                      <a:endParaRPr lang="en-US" sz="2400" dirty="0">
                        <a:latin typeface="Muli" panose="020B0604020202020204" charset="-93"/>
                      </a:endParaRPr>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F4F4F4"/>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1708646"/>
                  </a:ext>
                </a:extLst>
              </a:tr>
              <a:tr h="1027072">
                <a:tc>
                  <a:txBody>
                    <a:bodyPr/>
                    <a:lstStyle/>
                    <a:p>
                      <a:pPr algn="r">
                        <a:lnSpc>
                          <a:spcPts val="3079"/>
                        </a:lnSpc>
                        <a:defRPr/>
                      </a:pPr>
                      <a:r>
                        <a:rPr lang="vi-VN" sz="2400" b="0" dirty="0" smtClean="0">
                          <a:solidFill>
                            <a:schemeClr val="tx1"/>
                          </a:solidFill>
                          <a:latin typeface="Muli" panose="020B0604020202020204" charset="-93"/>
                          <a:ea typeface="Cabin Semi-Bold"/>
                          <a:cs typeface="Cabin Semi-Bold"/>
                          <a:sym typeface="Cabin Semi-Bold"/>
                        </a:rPr>
                        <a:t>Đối tượng</a:t>
                      </a:r>
                      <a:r>
                        <a:rPr lang="en-US" sz="2400" b="0" dirty="0" smtClean="0">
                          <a:solidFill>
                            <a:schemeClr val="tx1"/>
                          </a:solidFill>
                          <a:latin typeface="Muli" panose="020B0604020202020204" charset="-93"/>
                          <a:ea typeface="Cabin Semi-Bold"/>
                          <a:cs typeface="Cabin Semi-Bold"/>
                          <a:sym typeface="Cabin Semi-Bold"/>
                        </a:rPr>
                        <a:t> </a:t>
                      </a:r>
                      <a:r>
                        <a:rPr lang="vi-VN" sz="2400" b="0" dirty="0" smtClean="0">
                          <a:solidFill>
                            <a:schemeClr val="tx1"/>
                          </a:solidFill>
                          <a:latin typeface="Muli" panose="020B0604020202020204" charset="-93"/>
                          <a:ea typeface="Cabin Semi-Bold"/>
                          <a:cs typeface="Cabin Semi-Bold"/>
                          <a:sym typeface="Cabin Semi-Bold"/>
                        </a:rPr>
                        <a:t>Nghiên cứu</a:t>
                      </a:r>
                      <a:endParaRPr lang="en-US" sz="2400" b="0" dirty="0">
                        <a:solidFill>
                          <a:schemeClr val="tx1"/>
                        </a:solidFill>
                        <a:latin typeface="Muli" panose="020B0604020202020204" charset="-93"/>
                      </a:endParaRPr>
                    </a:p>
                  </a:txBody>
                  <a:tcPr marL="190500" marR="190500" marT="190500" marB="190500" anchor="ctr">
                    <a:lnL w="9525" cap="flat" cmpd="sng" algn="ctr">
                      <a:solidFill>
                        <a:srgbClr val="F4F4F4"/>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800"/>
                        </a:lnSpc>
                        <a:defRPr/>
                      </a:pPr>
                      <a:r>
                        <a:rPr lang="vi-VN" sz="2400" dirty="0" smtClean="0">
                          <a:solidFill>
                            <a:schemeClr val="tx1"/>
                          </a:solidFill>
                          <a:latin typeface="Muli" panose="020B0604020202020204" charset="-93"/>
                        </a:rPr>
                        <a:t>Nghiên cứu các đặc điểm sản phẩm, lưu trữ dữ liệu, phân quyền người dùng, thiết kế UI/UX, tối ưu hiệu năng, ngôn ngữ lập trình, và tích hợp thư viện hỗ trợ để xây dựng website phụ kiện thời trang hiệu quả.</a:t>
                      </a:r>
                      <a:endParaRPr lang="en-US" sz="2400" dirty="0">
                        <a:solidFill>
                          <a:schemeClr val="tx1"/>
                        </a:solidFill>
                        <a:latin typeface="Muli" panose="020B0604020202020204" charset="-93"/>
                      </a:endParaRPr>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F4F4F4"/>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7072">
                <a:tc>
                  <a:txBody>
                    <a:bodyPr/>
                    <a:lstStyle/>
                    <a:p>
                      <a:pPr algn="r">
                        <a:lnSpc>
                          <a:spcPts val="3079"/>
                        </a:lnSpc>
                        <a:defRPr/>
                      </a:pPr>
                      <a:r>
                        <a:rPr lang="vi-VN" sz="2400" dirty="0" smtClean="0">
                          <a:latin typeface="Muli" panose="020B0604020202020204" charset="-93"/>
                        </a:rPr>
                        <a:t>Phương pháp thực hiện</a:t>
                      </a:r>
                      <a:endParaRPr lang="en-US" sz="2400" dirty="0">
                        <a:latin typeface="Muli" panose="020B0604020202020204" charset="-93"/>
                      </a:endParaRPr>
                    </a:p>
                  </a:txBody>
                  <a:tcPr marL="190500" marR="190500" marT="190500" marB="190500" anchor="ctr">
                    <a:lnL w="9525" cap="flat" cmpd="sng" algn="ctr">
                      <a:solidFill>
                        <a:srgbClr val="F4F4F4"/>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800"/>
                        </a:lnSpc>
                        <a:defRPr/>
                      </a:pPr>
                      <a:r>
                        <a:rPr lang="vi-VN" sz="2400" kern="1200" dirty="0" smtClean="0">
                          <a:solidFill>
                            <a:schemeClr val="tx1"/>
                          </a:solidFill>
                          <a:effectLst/>
                          <a:latin typeface="Muli" panose="020B0604020202020204" charset="-93"/>
                          <a:ea typeface="+mn-ea"/>
                          <a:cs typeface="+mn-cs"/>
                        </a:rPr>
                        <a:t>Phương pháp nghiên cứu lý thuyết: tìm hiểu ngôn ngữ PHP, MySQL, BOOTSTRAP và các nghiệp vụ liên quan đến quản lý sản phẩm, quản lý đơn hàng, quản lý người dùng, quản lý bình luận - đánh giá, thống kê báo cáo kho, thống kê báo cáo doanh thu, chat.</a:t>
                      </a:r>
                    </a:p>
                    <a:p>
                      <a:pPr algn="just">
                        <a:lnSpc>
                          <a:spcPts val="2800"/>
                        </a:lnSpc>
                        <a:defRPr/>
                      </a:pPr>
                      <a:r>
                        <a:rPr lang="vi-VN" sz="2400" dirty="0" smtClean="0">
                          <a:latin typeface="Muli" panose="020B0604020202020204" charset="-93"/>
                        </a:rPr>
                        <a:t>Phương pháp thực nghiệm: Sử dụng ngôn ngữ PHP, MySQL, BOOTSTRAP để xây dựng website và giao diện thân thiện với người dùng.</a:t>
                      </a:r>
                      <a:endParaRPr lang="en-US" sz="2400" dirty="0">
                        <a:latin typeface="Muli" panose="020B0604020202020204" charset="-93"/>
                      </a:endParaRPr>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F4F4F4"/>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TextBox 3"/>
          <p:cNvSpPr txBox="1"/>
          <p:nvPr/>
        </p:nvSpPr>
        <p:spPr>
          <a:xfrm>
            <a:off x="914400" y="181041"/>
            <a:ext cx="10335463" cy="1381059"/>
          </a:xfrm>
          <a:prstGeom prst="rect">
            <a:avLst/>
          </a:prstGeom>
        </p:spPr>
        <p:txBody>
          <a:bodyPr lIns="0" tIns="0" rIns="0" bIns="0" rtlCol="0" anchor="t">
            <a:spAutoFit/>
          </a:bodyPr>
          <a:lstStyle/>
          <a:p>
            <a:pPr algn="l">
              <a:lnSpc>
                <a:spcPts val="10800"/>
              </a:lnSpc>
            </a:pPr>
            <a:r>
              <a:rPr lang="vi-VN" sz="9000" b="1" dirty="0" smtClean="0">
                <a:solidFill>
                  <a:srgbClr val="1C2120"/>
                </a:solidFill>
                <a:latin typeface="Cabin Semi-Bold"/>
                <a:ea typeface="Cabin Semi-Bold"/>
                <a:cs typeface="Cabin Semi-Bold"/>
                <a:sym typeface="Cabin Semi-Bold"/>
              </a:rPr>
              <a:t>Mở Đầu</a:t>
            </a:r>
            <a:endParaRPr lang="en-US" sz="9000" b="1" dirty="0">
              <a:solidFill>
                <a:srgbClr val="1C2120"/>
              </a:solidFill>
              <a:latin typeface="Cabin Semi-Bold"/>
              <a:ea typeface="Cabin Semi-Bold"/>
              <a:cs typeface="Cabin Semi-Bold"/>
              <a:sym typeface="Cabin Semi-Bo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2120"/>
        </a:solidFill>
        <a:effectLst/>
      </p:bgPr>
    </p:bg>
    <p:spTree>
      <p:nvGrpSpPr>
        <p:cNvPr id="1" name=""/>
        <p:cNvGrpSpPr/>
        <p:nvPr/>
      </p:nvGrpSpPr>
      <p:grpSpPr>
        <a:xfrm>
          <a:off x="0" y="0"/>
          <a:ext cx="0" cy="0"/>
          <a:chOff x="0" y="0"/>
          <a:chExt cx="0" cy="0"/>
        </a:xfrm>
      </p:grpSpPr>
      <p:sp>
        <p:nvSpPr>
          <p:cNvPr id="2" name="TextBox 2"/>
          <p:cNvSpPr txBox="1"/>
          <p:nvPr/>
        </p:nvSpPr>
        <p:spPr>
          <a:xfrm>
            <a:off x="-888583" y="1129234"/>
            <a:ext cx="11244267" cy="2447826"/>
          </a:xfrm>
          <a:prstGeom prst="rect">
            <a:avLst/>
          </a:prstGeom>
        </p:spPr>
        <p:txBody>
          <a:bodyPr lIns="0" tIns="0" rIns="0" bIns="0" rtlCol="0" anchor="t">
            <a:spAutoFit/>
          </a:bodyPr>
          <a:lstStyle/>
          <a:p>
            <a:pPr algn="r">
              <a:lnSpc>
                <a:spcPts val="9600"/>
              </a:lnSpc>
            </a:pPr>
            <a:r>
              <a:rPr lang="vi-VN" sz="8000" b="1" dirty="0" smtClean="0">
                <a:solidFill>
                  <a:srgbClr val="F4F4F4"/>
                </a:solidFill>
                <a:latin typeface="Cabin Semi-Bold"/>
                <a:ea typeface="Cabin Semi-Bold"/>
                <a:cs typeface="Cabin Semi-Bold"/>
                <a:sym typeface="Cabin Semi-Bold"/>
              </a:rPr>
              <a:t>Phạm</a:t>
            </a:r>
            <a:r>
              <a:rPr lang="en-US" sz="8000" b="1" dirty="0" smtClean="0">
                <a:solidFill>
                  <a:srgbClr val="F4F4F4"/>
                </a:solidFill>
                <a:latin typeface="Cabin Semi-Bold"/>
                <a:ea typeface="Cabin Semi-Bold"/>
                <a:cs typeface="Cabin Semi-Bold"/>
                <a:sym typeface="Cabin Semi-Bold"/>
              </a:rPr>
              <a:t> Vi </a:t>
            </a:r>
            <a:r>
              <a:rPr lang="vi-VN" sz="8000" b="1" dirty="0" smtClean="0">
                <a:solidFill>
                  <a:srgbClr val="F4F4F4"/>
                </a:solidFill>
                <a:latin typeface="Cabin Semi-Bold"/>
                <a:ea typeface="Cabin Semi-Bold"/>
                <a:cs typeface="Cabin Semi-Bold"/>
                <a:sym typeface="Cabin Semi-Bold"/>
              </a:rPr>
              <a:t>Nghiên Cứu</a:t>
            </a:r>
            <a:endParaRPr lang="en-US" sz="8000" b="1" dirty="0" smtClean="0">
              <a:solidFill>
                <a:srgbClr val="F4F4F4"/>
              </a:solidFill>
              <a:latin typeface="Cabin Semi-Bold"/>
              <a:ea typeface="Cabin Semi-Bold"/>
              <a:cs typeface="Cabin Semi-Bold"/>
              <a:sym typeface="Cabin Semi-Bold"/>
            </a:endParaRPr>
          </a:p>
          <a:p>
            <a:pPr algn="r">
              <a:lnSpc>
                <a:spcPts val="9600"/>
              </a:lnSpc>
            </a:pPr>
            <a:endParaRPr lang="en-US" sz="8000" b="1" dirty="0">
              <a:solidFill>
                <a:srgbClr val="F4F4F4"/>
              </a:solidFill>
              <a:latin typeface="Cabin Semi-Bold"/>
              <a:ea typeface="Cabin Semi-Bold"/>
              <a:cs typeface="Cabin Semi-Bold"/>
              <a:sym typeface="Cabin Semi-Bold"/>
            </a:endParaRPr>
          </a:p>
        </p:txBody>
      </p:sp>
      <p:sp>
        <p:nvSpPr>
          <p:cNvPr id="3" name="TextBox 3"/>
          <p:cNvSpPr txBox="1"/>
          <p:nvPr/>
        </p:nvSpPr>
        <p:spPr>
          <a:xfrm>
            <a:off x="3200400" y="4334185"/>
            <a:ext cx="8041127" cy="1804789"/>
          </a:xfrm>
          <a:prstGeom prst="rect">
            <a:avLst/>
          </a:prstGeom>
        </p:spPr>
        <p:txBody>
          <a:bodyPr wrap="square" lIns="0" tIns="0" rIns="0" bIns="0" rtlCol="0" anchor="t">
            <a:spAutoFit/>
          </a:bodyPr>
          <a:lstStyle/>
          <a:p>
            <a:pPr marL="647702" lvl="1" indent="-323851">
              <a:lnSpc>
                <a:spcPts val="3600"/>
              </a:lnSpc>
              <a:buFont typeface="Arial"/>
              <a:buChar char="•"/>
            </a:pPr>
            <a:r>
              <a:rPr lang="vi-VN" sz="2400" dirty="0">
                <a:solidFill>
                  <a:schemeClr val="bg1"/>
                </a:solidFill>
                <a:latin typeface="Muli" panose="020B0604020202020204" charset="-93"/>
              </a:rPr>
              <a:t>Đề tài chỉ tập vào xây dựng các chức năng như hiển thị thông tin sản phẩm, tiềm kiếm, bán hàng, giỏ hàng, đánh giá, bình luận và liên hệ hỗ trợ trực tuyến</a:t>
            </a:r>
            <a:r>
              <a:rPr lang="vi-VN" sz="2400" dirty="0" smtClean="0">
                <a:solidFill>
                  <a:schemeClr val="bg1"/>
                </a:solidFill>
                <a:latin typeface="Muli" panose="020B0604020202020204" charset="-93"/>
              </a:rPr>
              <a:t>.</a:t>
            </a:r>
            <a:endParaRPr lang="en-US" sz="2400" b="1" dirty="0">
              <a:solidFill>
                <a:schemeClr val="bg1"/>
              </a:solidFill>
              <a:latin typeface="Muli" panose="020B0604020202020204" charset="-93"/>
              <a:ea typeface="Cabin Semi-Bold"/>
              <a:cs typeface="Cabin Semi-Bold"/>
              <a:sym typeface="Cabin Semi-Bold"/>
            </a:endParaRPr>
          </a:p>
        </p:txBody>
      </p:sp>
      <p:sp>
        <p:nvSpPr>
          <p:cNvPr id="5" name="TextBox 5"/>
          <p:cNvSpPr txBox="1"/>
          <p:nvPr/>
        </p:nvSpPr>
        <p:spPr>
          <a:xfrm>
            <a:off x="3200400" y="6896099"/>
            <a:ext cx="6934200" cy="923330"/>
          </a:xfrm>
          <a:prstGeom prst="rect">
            <a:avLst/>
          </a:prstGeom>
        </p:spPr>
        <p:txBody>
          <a:bodyPr wrap="square" lIns="0" tIns="0" rIns="0" bIns="0" rtlCol="0" anchor="t">
            <a:spAutoFit/>
          </a:bodyPr>
          <a:lstStyle/>
          <a:p>
            <a:pPr marL="647702" lvl="1" indent="-323851">
              <a:lnSpc>
                <a:spcPts val="3600"/>
              </a:lnSpc>
              <a:buFont typeface="Arial"/>
              <a:buChar char="•"/>
            </a:pPr>
            <a:r>
              <a:rPr lang="vi-VN" sz="2400" dirty="0">
                <a:solidFill>
                  <a:schemeClr val="bg1"/>
                </a:solidFill>
                <a:latin typeface="Muli" panose="020B0604020202020204" charset="-93"/>
              </a:rPr>
              <a:t>Không bao gồm các tính năng liên quan đến thanh toán trực tuyến.</a:t>
            </a:r>
            <a:endParaRPr lang="en-US" sz="2400" b="1" dirty="0">
              <a:solidFill>
                <a:schemeClr val="bg1"/>
              </a:solidFill>
              <a:latin typeface="Muli" panose="020B0604020202020204" charset="-93"/>
              <a:ea typeface="Cabin Semi-Bold"/>
              <a:cs typeface="Cabin Semi-Bold"/>
              <a:sym typeface="Cabin Semi-Bold"/>
            </a:endParaRPr>
          </a:p>
        </p:txBody>
      </p:sp>
      <p:sp>
        <p:nvSpPr>
          <p:cNvPr id="9" name="AutoShape 9"/>
          <p:cNvSpPr/>
          <p:nvPr/>
        </p:nvSpPr>
        <p:spPr>
          <a:xfrm>
            <a:off x="0" y="3314700"/>
            <a:ext cx="18422794" cy="0"/>
          </a:xfrm>
          <a:prstGeom prst="line">
            <a:avLst/>
          </a:prstGeom>
          <a:ln w="9525" cap="flat">
            <a:solidFill>
              <a:srgbClr val="F4F4F4"/>
            </a:solidFill>
            <a:prstDash val="solid"/>
            <a:headEnd type="none" w="sm" len="sm"/>
            <a:tailEnd type="none" w="sm" len="sm"/>
          </a:ln>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C74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5919820" cy="2769989"/>
          </a:xfrm>
          <a:prstGeom prst="rect">
            <a:avLst/>
          </a:prstGeom>
        </p:spPr>
        <p:txBody>
          <a:bodyPr lIns="0" tIns="0" rIns="0" bIns="0" rtlCol="0" anchor="t">
            <a:spAutoFit/>
          </a:bodyPr>
          <a:lstStyle/>
          <a:p>
            <a:pPr algn="l">
              <a:lnSpc>
                <a:spcPts val="10800"/>
              </a:lnSpc>
            </a:pPr>
            <a:r>
              <a:rPr lang="vi-VN" sz="9000" b="1" dirty="0" smtClean="0">
                <a:solidFill>
                  <a:srgbClr val="1C2120"/>
                </a:solidFill>
                <a:latin typeface="Cabin Semi-Bold"/>
                <a:ea typeface="Cabin Semi-Bold"/>
                <a:cs typeface="Cabin Semi-Bold"/>
                <a:sym typeface="Cabin Semi-Bold"/>
              </a:rPr>
              <a:t>Chương 1: Tổng Quan</a:t>
            </a:r>
            <a:endParaRPr lang="en-US" sz="9000" b="1" dirty="0">
              <a:solidFill>
                <a:srgbClr val="1C2120"/>
              </a:solidFill>
              <a:latin typeface="Cabin Semi-Bold"/>
              <a:ea typeface="Cabin Semi-Bold"/>
              <a:cs typeface="Cabin Semi-Bold"/>
              <a:sym typeface="Cabin Semi-Bold"/>
            </a:endParaRPr>
          </a:p>
        </p:txBody>
      </p:sp>
      <p:sp>
        <p:nvSpPr>
          <p:cNvPr id="3" name="TextBox 3"/>
          <p:cNvSpPr txBox="1"/>
          <p:nvPr/>
        </p:nvSpPr>
        <p:spPr>
          <a:xfrm>
            <a:off x="838200" y="5609962"/>
            <a:ext cx="5919820" cy="783484"/>
          </a:xfrm>
          <a:prstGeom prst="rect">
            <a:avLst/>
          </a:prstGeom>
        </p:spPr>
        <p:txBody>
          <a:bodyPr lIns="0" tIns="0" rIns="0" bIns="0" rtlCol="0" anchor="t">
            <a:spAutoFit/>
          </a:bodyPr>
          <a:lstStyle/>
          <a:p>
            <a:pPr algn="l">
              <a:lnSpc>
                <a:spcPts val="6499"/>
              </a:lnSpc>
            </a:pPr>
            <a:r>
              <a:rPr lang="vi-VN" sz="4999" b="1" dirty="0" smtClean="0">
                <a:solidFill>
                  <a:srgbClr val="1C2120"/>
                </a:solidFill>
                <a:latin typeface="Cabin Semi-Bold"/>
                <a:ea typeface="Cabin Semi-Bold"/>
                <a:cs typeface="Cabin Semi-Bold"/>
                <a:sym typeface="Cabin Semi-Bold"/>
              </a:rPr>
              <a:t>Vấn đề cần giải quyết</a:t>
            </a:r>
            <a:endParaRPr lang="en-US" sz="4999" b="1" dirty="0">
              <a:solidFill>
                <a:srgbClr val="1C2120"/>
              </a:solidFill>
              <a:latin typeface="Cabin Semi-Bold"/>
              <a:ea typeface="Cabin Semi-Bold"/>
              <a:cs typeface="Cabin Semi-Bold"/>
              <a:sym typeface="Cabin Semi-Bold"/>
            </a:endParaRPr>
          </a:p>
        </p:txBody>
      </p:sp>
      <p:sp>
        <p:nvSpPr>
          <p:cNvPr id="4" name="TextBox 4"/>
          <p:cNvSpPr txBox="1"/>
          <p:nvPr/>
        </p:nvSpPr>
        <p:spPr>
          <a:xfrm>
            <a:off x="10667481" y="2019300"/>
            <a:ext cx="5036280" cy="504562"/>
          </a:xfrm>
          <a:prstGeom prst="rect">
            <a:avLst/>
          </a:prstGeom>
        </p:spPr>
        <p:txBody>
          <a:bodyPr lIns="0" tIns="0" rIns="0" bIns="0" rtlCol="0" anchor="t">
            <a:spAutoFit/>
          </a:bodyPr>
          <a:lstStyle/>
          <a:p>
            <a:pPr marL="0" lvl="0" indent="0" algn="l">
              <a:lnSpc>
                <a:spcPts val="3599"/>
              </a:lnSpc>
              <a:spcBef>
                <a:spcPct val="0"/>
              </a:spcBef>
            </a:pPr>
            <a:r>
              <a:rPr lang="vi-VN" sz="5000" b="1" dirty="0" smtClean="0">
                <a:solidFill>
                  <a:srgbClr val="1C2120"/>
                </a:solidFill>
                <a:latin typeface="Cabin Semi-Bold"/>
                <a:ea typeface="Cabin Semi-Bold"/>
                <a:cs typeface="Cabin Semi-Bold"/>
                <a:sym typeface="Cabin Semi-Bold"/>
              </a:rPr>
              <a:t>Hướng giải quyết</a:t>
            </a:r>
            <a:endParaRPr lang="en-US" sz="5000" b="1" dirty="0">
              <a:solidFill>
                <a:srgbClr val="1C2120"/>
              </a:solidFill>
              <a:latin typeface="Cabin Semi-Bold"/>
              <a:ea typeface="Cabin Semi-Bold"/>
              <a:cs typeface="Cabin Semi-Bold"/>
              <a:sym typeface="Cabin Semi-Bold"/>
            </a:endParaRPr>
          </a:p>
        </p:txBody>
      </p:sp>
      <p:sp>
        <p:nvSpPr>
          <p:cNvPr id="5" name="TextBox 5"/>
          <p:cNvSpPr txBox="1"/>
          <p:nvPr/>
        </p:nvSpPr>
        <p:spPr>
          <a:xfrm>
            <a:off x="8903063" y="2705100"/>
            <a:ext cx="8565116" cy="4279826"/>
          </a:xfrm>
          <a:prstGeom prst="rect">
            <a:avLst/>
          </a:prstGeom>
        </p:spPr>
        <p:txBody>
          <a:bodyPr wrap="square" lIns="0" tIns="0" rIns="0" bIns="0" rtlCol="0" anchor="t">
            <a:spAutoFit/>
          </a:bodyPr>
          <a:lstStyle/>
          <a:p>
            <a:pPr marL="431801" lvl="1" indent="-215900" algn="just">
              <a:lnSpc>
                <a:spcPts val="2800"/>
              </a:lnSpc>
              <a:buFont typeface="Arial"/>
              <a:buChar char="•"/>
            </a:pPr>
            <a:r>
              <a:rPr lang="vi-VN" sz="2400" dirty="0"/>
              <a:t>XAMPP, một gói phần mềm mã nguồn mở tích hợp Apache, MySQL, và PHP, là giải pháp lý tưởng để xây dựng và thử nghiệm website thương mại điện tử. </a:t>
            </a:r>
            <a:endParaRPr lang="vi-VN" sz="2400" dirty="0" smtClean="0"/>
          </a:p>
          <a:p>
            <a:pPr marL="431801" lvl="1" indent="-215900" algn="just">
              <a:lnSpc>
                <a:spcPts val="2800"/>
              </a:lnSpc>
              <a:buFont typeface="Arial"/>
              <a:buChar char="•"/>
            </a:pPr>
            <a:r>
              <a:rPr lang="vi-VN" sz="2400" dirty="0" smtClean="0"/>
              <a:t>Công </a:t>
            </a:r>
            <a:r>
              <a:rPr lang="vi-VN" sz="2400" dirty="0"/>
              <a:t>cụ này tạo môi trường web server cục bộ trên máy tính cá nhân, giúp phát triển nhanh chóng và dễ dàng</a:t>
            </a:r>
            <a:r>
              <a:rPr lang="vi-VN" sz="2400" dirty="0" smtClean="0"/>
              <a:t>.</a:t>
            </a:r>
          </a:p>
          <a:p>
            <a:pPr marL="431801" lvl="1" indent="-215900" algn="just">
              <a:lnSpc>
                <a:spcPts val="2800"/>
              </a:lnSpc>
              <a:buFont typeface="Arial"/>
              <a:buChar char="•"/>
            </a:pPr>
            <a:r>
              <a:rPr lang="vi-VN" sz="2400" dirty="0" smtClean="0"/>
              <a:t> </a:t>
            </a:r>
            <a:r>
              <a:rPr lang="vi-VN" sz="2400" dirty="0"/>
              <a:t>Các website thương mại điện tử động, với các chức năng quản trị và tính năng thân thiện như giỏ hàng, đánh giá sản phẩm, có thể được xây dựng hiệu quả trên XAMPP mà không cần đầu tư vào máy chủ trực tuyến. </a:t>
            </a:r>
            <a:endParaRPr lang="vi-VN" sz="2400" dirty="0" smtClean="0"/>
          </a:p>
          <a:p>
            <a:pPr marL="431801" lvl="1" indent="-215900" algn="just">
              <a:lnSpc>
                <a:spcPts val="2800"/>
              </a:lnSpc>
              <a:buFont typeface="Arial"/>
              <a:buChar char="•"/>
            </a:pPr>
            <a:r>
              <a:rPr lang="vi-VN" sz="2400" dirty="0" smtClean="0"/>
              <a:t>Sau </a:t>
            </a:r>
            <a:r>
              <a:rPr lang="vi-VN" sz="2400" dirty="0"/>
              <a:t>khi thử nghiệm, hệ thống có thể triển khai trên máy chủ thực tế, đảm bảo website hoạt động ổn định và giảm thiểu rủi ro trước khi vận hành chính thức.</a:t>
            </a:r>
            <a:endParaRPr lang="en-US" sz="2400" dirty="0">
              <a:solidFill>
                <a:srgbClr val="1C2120"/>
              </a:solidFill>
              <a:latin typeface="Muli"/>
              <a:ea typeface="Muli"/>
              <a:cs typeface="Muli"/>
              <a:sym typeface="Muli"/>
            </a:endParaRPr>
          </a:p>
        </p:txBody>
      </p:sp>
      <p:sp>
        <p:nvSpPr>
          <p:cNvPr id="6" name="AutoShape 6"/>
          <p:cNvSpPr/>
          <p:nvPr/>
        </p:nvSpPr>
        <p:spPr>
          <a:xfrm rot="5400000">
            <a:off x="3350110" y="5138738"/>
            <a:ext cx="10287000" cy="0"/>
          </a:xfrm>
          <a:prstGeom prst="line">
            <a:avLst/>
          </a:prstGeom>
          <a:ln w="9525" cap="flat">
            <a:solidFill>
              <a:srgbClr val="000000"/>
            </a:solidFill>
            <a:prstDash val="solid"/>
            <a:headEnd type="none" w="sm" len="sm"/>
            <a:tailEnd type="none" w="sm" len="sm"/>
          </a:ln>
        </p:spPr>
      </p:sp>
      <p:sp>
        <p:nvSpPr>
          <p:cNvPr id="7" name="AutoShape 7"/>
          <p:cNvSpPr/>
          <p:nvPr/>
        </p:nvSpPr>
        <p:spPr>
          <a:xfrm rot="1920">
            <a:off x="-24892" y="5136356"/>
            <a:ext cx="8523264" cy="0"/>
          </a:xfrm>
          <a:prstGeom prst="line">
            <a:avLst/>
          </a:prstGeom>
          <a:ln w="9525" cap="flat">
            <a:solidFill>
              <a:srgbClr val="000000"/>
            </a:solidFill>
            <a:prstDash val="solid"/>
            <a:headEnd type="none" w="sm" len="sm"/>
            <a:tailEnd type="none" w="sm" len="sm"/>
          </a:ln>
        </p:spPr>
      </p:sp>
      <p:sp>
        <p:nvSpPr>
          <p:cNvPr id="13" name="TextBox 12"/>
          <p:cNvSpPr txBox="1"/>
          <p:nvPr/>
        </p:nvSpPr>
        <p:spPr>
          <a:xfrm>
            <a:off x="389322" y="6483548"/>
            <a:ext cx="7694836" cy="3046988"/>
          </a:xfrm>
          <a:prstGeom prst="rect">
            <a:avLst/>
          </a:prstGeom>
          <a:noFill/>
        </p:spPr>
        <p:txBody>
          <a:bodyPr wrap="square" rtlCol="0">
            <a:spAutoFit/>
          </a:bodyPr>
          <a:lstStyle/>
          <a:p>
            <a:pPr algn="just"/>
            <a:r>
              <a:rPr lang="vi-VN" sz="2400" dirty="0">
                <a:latin typeface="Muli" panose="020B0604020202020204" charset="-93"/>
              </a:rPr>
              <a:t>Trong thương mại điện tử, phát triển website động và dễ quản lý là thách thức lớn, đặc biệt với doanh nghiệp nhỏ. Họ cần giải pháp tiết kiệm chi phí nhưng vẫn đảm bảo tốc độ, bảo mật và mở rộng. Nền tảng mã nguồn mở phổ biến nhưng triển khai trên máy chủ thực phức tạp. XAMPP cung cấp môi trường cục bộ hiệu quả để cài đặt, thử nghiệm và kiểm tra ứng dụng trước khi triển khai.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803721"/>
            <a:ext cx="5803507" cy="5246370"/>
            <a:chOff x="0" y="0"/>
            <a:chExt cx="6350000" cy="5740400"/>
          </a:xfrm>
        </p:grpSpPr>
        <p:sp>
          <p:nvSpPr>
            <p:cNvPr id="3" name="Freeform 3"/>
            <p:cNvSpPr/>
            <p:nvPr/>
          </p:nvSpPr>
          <p:spPr>
            <a:xfrm>
              <a:off x="0" y="0"/>
              <a:ext cx="6351270" cy="5741670"/>
            </a:xfrm>
            <a:custGeom>
              <a:avLst/>
              <a:gdLst/>
              <a:ahLst/>
              <a:cxnLst/>
              <a:rect l="l" t="t" r="r" b="b"/>
              <a:pathLst>
                <a:path w="6351270" h="5741670">
                  <a:moveTo>
                    <a:pt x="0" y="542290"/>
                  </a:moveTo>
                  <a:lnTo>
                    <a:pt x="0" y="2392680"/>
                  </a:lnTo>
                  <a:cubicBezTo>
                    <a:pt x="0" y="2691130"/>
                    <a:pt x="242570" y="2933700"/>
                    <a:pt x="542290" y="2933700"/>
                  </a:cubicBezTo>
                  <a:lnTo>
                    <a:pt x="1148080" y="2933700"/>
                  </a:lnTo>
                  <a:cubicBezTo>
                    <a:pt x="1447800" y="2933700"/>
                    <a:pt x="1690370" y="3176270"/>
                    <a:pt x="1690370" y="3475990"/>
                  </a:cubicBezTo>
                  <a:lnTo>
                    <a:pt x="1690370" y="5199380"/>
                  </a:lnTo>
                  <a:cubicBezTo>
                    <a:pt x="1690370" y="5499100"/>
                    <a:pt x="1932940" y="5741670"/>
                    <a:pt x="2232660" y="5741670"/>
                  </a:cubicBezTo>
                  <a:lnTo>
                    <a:pt x="3599180" y="5741670"/>
                  </a:lnTo>
                  <a:cubicBezTo>
                    <a:pt x="3735070" y="5741670"/>
                    <a:pt x="3867150" y="5689600"/>
                    <a:pt x="3967480" y="5598160"/>
                  </a:cubicBezTo>
                  <a:lnTo>
                    <a:pt x="6177280" y="3553460"/>
                  </a:lnTo>
                  <a:cubicBezTo>
                    <a:pt x="6287770" y="3450590"/>
                    <a:pt x="6351270" y="3307080"/>
                    <a:pt x="6351270" y="3155950"/>
                  </a:cubicBezTo>
                  <a:lnTo>
                    <a:pt x="6351270" y="542290"/>
                  </a:lnTo>
                  <a:cubicBezTo>
                    <a:pt x="6350000" y="242570"/>
                    <a:pt x="6107430" y="0"/>
                    <a:pt x="5807710" y="0"/>
                  </a:cubicBezTo>
                  <a:lnTo>
                    <a:pt x="542290" y="0"/>
                  </a:lnTo>
                  <a:cubicBezTo>
                    <a:pt x="242570" y="0"/>
                    <a:pt x="0" y="242570"/>
                    <a:pt x="0" y="542290"/>
                  </a:cubicBezTo>
                  <a:close/>
                </a:path>
              </a:pathLst>
            </a:custGeom>
            <a:blipFill>
              <a:blip r:embed="rId2"/>
              <a:stretch>
                <a:fillRect l="-17843" r="-17843"/>
              </a:stretch>
            </a:blipFill>
          </p:spPr>
        </p:sp>
      </p:grpSp>
      <p:sp>
        <p:nvSpPr>
          <p:cNvPr id="4" name="AutoShape 4"/>
          <p:cNvSpPr/>
          <p:nvPr/>
        </p:nvSpPr>
        <p:spPr>
          <a:xfrm>
            <a:off x="-24891" y="3253578"/>
            <a:ext cx="18422794" cy="0"/>
          </a:xfrm>
          <a:prstGeom prst="line">
            <a:avLst/>
          </a:prstGeom>
          <a:ln w="9525" cap="flat">
            <a:solidFill>
              <a:srgbClr val="000000"/>
            </a:solidFill>
            <a:prstDash val="solid"/>
            <a:headEnd type="none" w="sm" len="sm"/>
            <a:tailEnd type="none" w="sm" len="sm"/>
          </a:ln>
        </p:spPr>
      </p:sp>
      <p:sp>
        <p:nvSpPr>
          <p:cNvPr id="5" name="AutoShape 5"/>
          <p:cNvSpPr/>
          <p:nvPr/>
        </p:nvSpPr>
        <p:spPr>
          <a:xfrm rot="1653">
            <a:off x="8493609" y="6217283"/>
            <a:ext cx="9904295" cy="0"/>
          </a:xfrm>
          <a:prstGeom prst="line">
            <a:avLst/>
          </a:prstGeom>
          <a:ln w="9525" cap="flat">
            <a:solidFill>
              <a:srgbClr val="000000"/>
            </a:solidFill>
            <a:prstDash val="solid"/>
            <a:headEnd type="none" w="sm" len="sm"/>
            <a:tailEnd type="none" w="sm" len="sm"/>
          </a:ln>
        </p:spPr>
      </p:sp>
      <p:sp>
        <p:nvSpPr>
          <p:cNvPr id="6" name="AutoShape 6"/>
          <p:cNvSpPr/>
          <p:nvPr/>
        </p:nvSpPr>
        <p:spPr>
          <a:xfrm rot="5400000">
            <a:off x="4976899" y="6765526"/>
            <a:ext cx="7033422"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1028700" y="796161"/>
            <a:ext cx="12763500" cy="1077218"/>
          </a:xfrm>
          <a:prstGeom prst="rect">
            <a:avLst/>
          </a:prstGeom>
        </p:spPr>
        <p:txBody>
          <a:bodyPr wrap="square" lIns="0" tIns="0" rIns="0" bIns="0" rtlCol="0" anchor="t">
            <a:spAutoFit/>
          </a:bodyPr>
          <a:lstStyle/>
          <a:p>
            <a:pPr algn="l">
              <a:lnSpc>
                <a:spcPts val="8399"/>
              </a:lnSpc>
            </a:pPr>
            <a:r>
              <a:rPr lang="vi-VN" sz="6999" b="1" dirty="0" smtClean="0">
                <a:solidFill>
                  <a:srgbClr val="1C2120"/>
                </a:solidFill>
                <a:latin typeface="Cabin Semi-Bold"/>
                <a:ea typeface="Cabin Semi-Bold"/>
                <a:cs typeface="Cabin Semi-Bold"/>
                <a:sym typeface="Cabin Semi-Bold"/>
              </a:rPr>
              <a:t>Chương 2: Nghiên Cứu Lý Thuyết</a:t>
            </a:r>
            <a:endParaRPr lang="en-US" sz="6999" b="1" dirty="0">
              <a:solidFill>
                <a:srgbClr val="1C2120"/>
              </a:solidFill>
              <a:latin typeface="Cabin Semi-Bold"/>
              <a:ea typeface="Cabin Semi-Bold"/>
              <a:cs typeface="Cabin Semi-Bold"/>
              <a:sym typeface="Cabin Semi-Bold"/>
            </a:endParaRPr>
          </a:p>
        </p:txBody>
      </p:sp>
      <p:sp>
        <p:nvSpPr>
          <p:cNvPr id="10" name="TextBox 10"/>
          <p:cNvSpPr txBox="1"/>
          <p:nvPr/>
        </p:nvSpPr>
        <p:spPr>
          <a:xfrm>
            <a:off x="8937543" y="3775146"/>
            <a:ext cx="7559277" cy="1000274"/>
          </a:xfrm>
          <a:prstGeom prst="rect">
            <a:avLst/>
          </a:prstGeom>
        </p:spPr>
        <p:txBody>
          <a:bodyPr lIns="0" tIns="0" rIns="0" bIns="0" rtlCol="0" anchor="t">
            <a:spAutoFit/>
          </a:bodyPr>
          <a:lstStyle/>
          <a:p>
            <a:pPr algn="l">
              <a:lnSpc>
                <a:spcPts val="3900"/>
              </a:lnSpc>
            </a:pPr>
            <a:r>
              <a:rPr lang="vi-VN" sz="3000" b="1" dirty="0" smtClean="0">
                <a:solidFill>
                  <a:srgbClr val="1C2120"/>
                </a:solidFill>
                <a:latin typeface="Cabin Semi-Bold"/>
                <a:ea typeface="Cabin Semi-Bold"/>
                <a:cs typeface="Cabin Semi-Bold"/>
                <a:sym typeface="Cabin Semi-Bold"/>
              </a:rPr>
              <a:t>Ngôn ngữ lập trình front - end</a:t>
            </a:r>
          </a:p>
          <a:p>
            <a:pPr algn="l">
              <a:lnSpc>
                <a:spcPts val="3900"/>
              </a:lnSpc>
            </a:pPr>
            <a:endParaRPr lang="en-US" sz="3000" dirty="0">
              <a:solidFill>
                <a:srgbClr val="1C2120"/>
              </a:solidFill>
              <a:latin typeface="Cabin Semi-Bold"/>
              <a:ea typeface="Cabin Semi-Bold"/>
              <a:cs typeface="Cabin Semi-Bold"/>
              <a:sym typeface="Cabin Semi-Bold"/>
            </a:endParaRPr>
          </a:p>
        </p:txBody>
      </p:sp>
      <p:grpSp>
        <p:nvGrpSpPr>
          <p:cNvPr id="11" name="Group 11"/>
          <p:cNvGrpSpPr/>
          <p:nvPr/>
        </p:nvGrpSpPr>
        <p:grpSpPr>
          <a:xfrm>
            <a:off x="8918493" y="6715125"/>
            <a:ext cx="7578327" cy="1428282"/>
            <a:chOff x="0" y="-38100"/>
            <a:chExt cx="10104435" cy="1904372"/>
          </a:xfrm>
        </p:grpSpPr>
        <p:sp>
          <p:nvSpPr>
            <p:cNvPr id="12" name="TextBox 12"/>
            <p:cNvSpPr txBox="1"/>
            <p:nvPr/>
          </p:nvSpPr>
          <p:spPr>
            <a:xfrm>
              <a:off x="25400" y="874550"/>
              <a:ext cx="10079035" cy="991722"/>
            </a:xfrm>
            <a:prstGeom prst="rect">
              <a:avLst/>
            </a:prstGeom>
          </p:spPr>
          <p:txBody>
            <a:bodyPr lIns="0" tIns="0" rIns="0" bIns="0" rtlCol="0" anchor="t">
              <a:spAutoFit/>
            </a:bodyPr>
            <a:lstStyle/>
            <a:p>
              <a:pPr algn="l">
                <a:lnSpc>
                  <a:spcPts val="2860"/>
                </a:lnSpc>
              </a:pPr>
              <a:r>
                <a:rPr lang="vi-VN" sz="2200" dirty="0" smtClean="0">
                  <a:solidFill>
                    <a:srgbClr val="1C2120"/>
                  </a:solidFill>
                  <a:latin typeface="Muli"/>
                  <a:ea typeface="Muli"/>
                  <a:cs typeface="Muli"/>
                  <a:sym typeface="Muli"/>
                </a:rPr>
                <a:t>- Giới thiệu về PHP</a:t>
              </a:r>
              <a:r>
                <a:rPr lang="en-US" sz="2200" dirty="0" smtClean="0">
                  <a:solidFill>
                    <a:srgbClr val="1C2120"/>
                  </a:solidFill>
                  <a:latin typeface="Muli"/>
                  <a:ea typeface="Muli"/>
                  <a:cs typeface="Muli"/>
                  <a:sym typeface="Muli"/>
                </a:rPr>
                <a:t>.</a:t>
              </a:r>
            </a:p>
            <a:p>
              <a:pPr algn="l">
                <a:lnSpc>
                  <a:spcPts val="2860"/>
                </a:lnSpc>
              </a:pPr>
              <a:r>
                <a:rPr lang="en-US" sz="2200" dirty="0" smtClean="0">
                  <a:solidFill>
                    <a:srgbClr val="1C2120"/>
                  </a:solidFill>
                  <a:latin typeface="Muli"/>
                  <a:ea typeface="Muli"/>
                  <a:cs typeface="Muli"/>
                  <a:sym typeface="Muli"/>
                </a:rPr>
                <a:t>- </a:t>
              </a:r>
              <a:r>
                <a:rPr lang="vi-VN" sz="2200" dirty="0" smtClean="0">
                  <a:solidFill>
                    <a:srgbClr val="1C2120"/>
                  </a:solidFill>
                  <a:latin typeface="Muli"/>
                  <a:ea typeface="Muli"/>
                  <a:cs typeface="Muli"/>
                  <a:sym typeface="Muli"/>
                </a:rPr>
                <a:t>Giới thiệu về MySQL.</a:t>
              </a:r>
              <a:endParaRPr lang="en-US" sz="2200" dirty="0">
                <a:solidFill>
                  <a:srgbClr val="1C2120"/>
                </a:solidFill>
                <a:latin typeface="Muli"/>
                <a:ea typeface="Muli"/>
                <a:cs typeface="Muli"/>
                <a:sym typeface="Muli"/>
              </a:endParaRPr>
            </a:p>
          </p:txBody>
        </p:sp>
        <p:sp>
          <p:nvSpPr>
            <p:cNvPr id="13" name="TextBox 13"/>
            <p:cNvSpPr txBox="1"/>
            <p:nvPr/>
          </p:nvSpPr>
          <p:spPr>
            <a:xfrm>
              <a:off x="0" y="-38100"/>
              <a:ext cx="10079035" cy="626753"/>
            </a:xfrm>
            <a:prstGeom prst="rect">
              <a:avLst/>
            </a:prstGeom>
          </p:spPr>
          <p:txBody>
            <a:bodyPr lIns="0" tIns="0" rIns="0" bIns="0" rtlCol="0" anchor="t">
              <a:spAutoFit/>
            </a:bodyPr>
            <a:lstStyle/>
            <a:p>
              <a:pPr algn="l">
                <a:lnSpc>
                  <a:spcPts val="3900"/>
                </a:lnSpc>
              </a:pPr>
              <a:r>
                <a:rPr lang="vi-VN" sz="3000" b="1" dirty="0" smtClean="0">
                  <a:solidFill>
                    <a:srgbClr val="1C2120"/>
                  </a:solidFill>
                  <a:latin typeface="Cabin Semi-Bold"/>
                  <a:ea typeface="Cabin Semi-Bold"/>
                  <a:cs typeface="Cabin Semi-Bold"/>
                  <a:sym typeface="Cabin Semi-Bold"/>
                </a:rPr>
                <a:t>Ngôn ngữ lập trình back-end</a:t>
              </a:r>
              <a:endParaRPr lang="en-US" sz="3000" b="1" dirty="0">
                <a:solidFill>
                  <a:srgbClr val="1C2120"/>
                </a:solidFill>
                <a:latin typeface="Cabin Semi-Bold"/>
                <a:ea typeface="Cabin Semi-Bold"/>
                <a:cs typeface="Cabin Semi-Bold"/>
                <a:sym typeface="Cabin Semi-Bold"/>
              </a:endParaRPr>
            </a:p>
          </p:txBody>
        </p:sp>
      </p:grpSp>
      <p:sp>
        <p:nvSpPr>
          <p:cNvPr id="14" name="TextBox 14"/>
          <p:cNvSpPr txBox="1"/>
          <p:nvPr/>
        </p:nvSpPr>
        <p:spPr>
          <a:xfrm>
            <a:off x="1028700" y="9365311"/>
            <a:ext cx="6834674" cy="326959"/>
          </a:xfrm>
          <a:prstGeom prst="rect">
            <a:avLst/>
          </a:prstGeom>
        </p:spPr>
        <p:txBody>
          <a:bodyPr lIns="0" tIns="0" rIns="0" bIns="0" rtlCol="0" anchor="t">
            <a:spAutoFit/>
          </a:bodyPr>
          <a:lstStyle/>
          <a:p>
            <a:pPr algn="l">
              <a:lnSpc>
                <a:spcPts val="2600"/>
              </a:lnSpc>
            </a:pPr>
            <a:r>
              <a:rPr lang="en-US" sz="2000" i="1">
                <a:solidFill>
                  <a:srgbClr val="1C2120"/>
                </a:solidFill>
                <a:latin typeface="Muli Italics"/>
                <a:ea typeface="Muli Italics"/>
                <a:cs typeface="Muli Italics"/>
                <a:sym typeface="Muli Italics"/>
              </a:rPr>
              <a:t>Nguồn: Thêm nguồn tham khảo ở đây.</a:t>
            </a:r>
          </a:p>
        </p:txBody>
      </p:sp>
      <p:sp>
        <p:nvSpPr>
          <p:cNvPr id="15" name="TextBox 15"/>
          <p:cNvSpPr txBox="1"/>
          <p:nvPr/>
        </p:nvSpPr>
        <p:spPr>
          <a:xfrm>
            <a:off x="13010793" y="1193976"/>
            <a:ext cx="4248507" cy="326959"/>
          </a:xfrm>
          <a:prstGeom prst="rect">
            <a:avLst/>
          </a:prstGeom>
        </p:spPr>
        <p:txBody>
          <a:bodyPr lIns="0" tIns="0" rIns="0" bIns="0" rtlCol="0" anchor="t">
            <a:spAutoFit/>
          </a:bodyPr>
          <a:lstStyle/>
          <a:p>
            <a:pPr algn="r">
              <a:lnSpc>
                <a:spcPts val="2600"/>
              </a:lnSpc>
            </a:pPr>
            <a:r>
              <a:rPr lang="en-US" sz="2000" u="sng">
                <a:solidFill>
                  <a:srgbClr val="1C2120"/>
                </a:solidFill>
                <a:latin typeface="Muli"/>
                <a:ea typeface="Muli"/>
                <a:cs typeface="Muli"/>
                <a:sym typeface="Muli"/>
                <a:hlinkClick r:id="rId3" action="ppaction://hlinksldjump"/>
              </a:rPr>
              <a:t>Quay lại Trang Tổng quan.</a:t>
            </a:r>
          </a:p>
        </p:txBody>
      </p:sp>
      <p:sp>
        <p:nvSpPr>
          <p:cNvPr id="17" name="TextBox 12"/>
          <p:cNvSpPr txBox="1"/>
          <p:nvPr/>
        </p:nvSpPr>
        <p:spPr>
          <a:xfrm>
            <a:off x="8918493" y="4396855"/>
            <a:ext cx="7559277" cy="1859483"/>
          </a:xfrm>
          <a:prstGeom prst="rect">
            <a:avLst/>
          </a:prstGeom>
        </p:spPr>
        <p:txBody>
          <a:bodyPr lIns="0" tIns="0" rIns="0" bIns="0" rtlCol="0" anchor="t">
            <a:spAutoFit/>
          </a:bodyPr>
          <a:lstStyle/>
          <a:p>
            <a:pPr>
              <a:lnSpc>
                <a:spcPts val="2860"/>
              </a:lnSpc>
            </a:pPr>
            <a:r>
              <a:rPr lang="vi-VN" sz="2200" dirty="0" smtClean="0">
                <a:solidFill>
                  <a:srgbClr val="1C2120"/>
                </a:solidFill>
                <a:latin typeface="Muli"/>
                <a:ea typeface="Muli"/>
                <a:cs typeface="Muli"/>
                <a:sym typeface="Muli"/>
              </a:rPr>
              <a:t>- </a:t>
            </a:r>
            <a:r>
              <a:rPr lang="vi-VN" sz="2200" dirty="0" smtClean="0">
                <a:solidFill>
                  <a:srgbClr val="1C2120"/>
                </a:solidFill>
                <a:latin typeface="Muli" panose="020B0604020202020204" charset="-93"/>
                <a:ea typeface="Muli"/>
                <a:cs typeface="Muli"/>
                <a:sym typeface="Muli"/>
              </a:rPr>
              <a:t>Giới thiệu về HTML</a:t>
            </a:r>
            <a:r>
              <a:rPr lang="vi-VN" sz="2200" dirty="0" smtClean="0">
                <a:latin typeface="Muli" panose="020B0604020202020204" charset="-93"/>
              </a:rPr>
              <a:t>(HyperText </a:t>
            </a:r>
            <a:r>
              <a:rPr lang="vi-VN" sz="2200" dirty="0">
                <a:latin typeface="Muli" panose="020B0604020202020204" charset="-93"/>
              </a:rPr>
              <a:t>Markup Language</a:t>
            </a:r>
            <a:r>
              <a:rPr lang="vi-VN" sz="2200" dirty="0" smtClean="0">
                <a:latin typeface="Muli" panose="020B0604020202020204" charset="-93"/>
              </a:rPr>
              <a:t>).</a:t>
            </a:r>
            <a:endParaRPr lang="vi-VN" sz="2200" dirty="0" smtClean="0">
              <a:solidFill>
                <a:srgbClr val="1C2120"/>
              </a:solidFill>
              <a:latin typeface="Muli" panose="020B0604020202020204" charset="-93"/>
              <a:ea typeface="Muli"/>
              <a:cs typeface="Muli"/>
              <a:sym typeface="Muli"/>
            </a:endParaRPr>
          </a:p>
          <a:p>
            <a:pPr>
              <a:lnSpc>
                <a:spcPts val="2860"/>
              </a:lnSpc>
            </a:pPr>
            <a:r>
              <a:rPr lang="vi-VN" sz="2200" dirty="0" smtClean="0">
                <a:solidFill>
                  <a:srgbClr val="1C2120"/>
                </a:solidFill>
                <a:latin typeface="Muli" panose="020B0604020202020204" charset="-93"/>
                <a:ea typeface="Muli"/>
                <a:cs typeface="Muli"/>
                <a:sym typeface="Muli"/>
              </a:rPr>
              <a:t>- Giới thiệu về CSS(</a:t>
            </a:r>
            <a:r>
              <a:rPr lang="vi-VN" sz="2200" dirty="0">
                <a:latin typeface="Muli" panose="020B0604020202020204" charset="-93"/>
              </a:rPr>
              <a:t>Cascading Style </a:t>
            </a:r>
            <a:r>
              <a:rPr lang="vi-VN" sz="2200" dirty="0" smtClean="0">
                <a:latin typeface="Muli" panose="020B0604020202020204" charset="-93"/>
              </a:rPr>
              <a:t>Sheets).</a:t>
            </a:r>
          </a:p>
          <a:p>
            <a:pPr>
              <a:lnSpc>
                <a:spcPts val="2860"/>
              </a:lnSpc>
            </a:pPr>
            <a:r>
              <a:rPr lang="vi-VN" sz="2200" dirty="0" smtClean="0">
                <a:solidFill>
                  <a:srgbClr val="1C2120"/>
                </a:solidFill>
                <a:latin typeface="Muli" panose="020B0604020202020204" charset="-93"/>
                <a:ea typeface="Muli"/>
                <a:cs typeface="Muli"/>
                <a:sym typeface="Muli"/>
              </a:rPr>
              <a:t>- Giới thiệu về JavaScript.</a:t>
            </a:r>
          </a:p>
          <a:p>
            <a:pPr>
              <a:lnSpc>
                <a:spcPts val="2860"/>
              </a:lnSpc>
            </a:pPr>
            <a:r>
              <a:rPr lang="vi-VN" sz="2200" dirty="0" smtClean="0">
                <a:solidFill>
                  <a:srgbClr val="1C2120"/>
                </a:solidFill>
                <a:latin typeface="Muli" panose="020B0604020202020204" charset="-93"/>
                <a:ea typeface="Muli"/>
                <a:cs typeface="Muli"/>
                <a:sym typeface="Muli"/>
              </a:rPr>
              <a:t>- Giới thiệu về Bootstrap 4.</a:t>
            </a:r>
          </a:p>
          <a:p>
            <a:pPr algn="l">
              <a:lnSpc>
                <a:spcPts val="2860"/>
              </a:lnSpc>
            </a:pPr>
            <a:endParaRPr lang="en-US" sz="2200" dirty="0">
              <a:solidFill>
                <a:srgbClr val="1C2120"/>
              </a:solidFill>
              <a:latin typeface="Muli"/>
              <a:ea typeface="Muli"/>
              <a:cs typeface="Muli"/>
              <a:sym typeface="Mul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2120"/>
        </a:solidFill>
        <a:effectLst/>
      </p:bgPr>
    </p:bg>
    <p:spTree>
      <p:nvGrpSpPr>
        <p:cNvPr id="1" name=""/>
        <p:cNvGrpSpPr/>
        <p:nvPr/>
      </p:nvGrpSpPr>
      <p:grpSpPr>
        <a:xfrm>
          <a:off x="0" y="0"/>
          <a:ext cx="0" cy="0"/>
          <a:chOff x="0" y="0"/>
          <a:chExt cx="0" cy="0"/>
        </a:xfrm>
      </p:grpSpPr>
      <p:sp>
        <p:nvSpPr>
          <p:cNvPr id="11" name="TextBox 11"/>
          <p:cNvSpPr txBox="1"/>
          <p:nvPr/>
        </p:nvSpPr>
        <p:spPr>
          <a:xfrm>
            <a:off x="1028700" y="825643"/>
            <a:ext cx="14744700" cy="1384995"/>
          </a:xfrm>
          <a:prstGeom prst="rect">
            <a:avLst/>
          </a:prstGeom>
        </p:spPr>
        <p:txBody>
          <a:bodyPr wrap="square" lIns="0" tIns="0" rIns="0" bIns="0" rtlCol="0" anchor="t">
            <a:spAutoFit/>
          </a:bodyPr>
          <a:lstStyle/>
          <a:p>
            <a:pPr algn="l">
              <a:lnSpc>
                <a:spcPts val="10800"/>
              </a:lnSpc>
            </a:pPr>
            <a:r>
              <a:rPr lang="vi-VN" sz="9000" b="1" smtClean="0">
                <a:solidFill>
                  <a:srgbClr val="F4F4F4"/>
                </a:solidFill>
                <a:latin typeface="Cabin Semi-Bold"/>
                <a:ea typeface="Cabin Semi-Bold"/>
                <a:cs typeface="Cabin Semi-Bold"/>
                <a:sym typeface="Cabin Semi-Bold"/>
              </a:rPr>
              <a:t>Thư viện sử dụng trong dự án</a:t>
            </a:r>
            <a:endParaRPr lang="en-US" sz="9000" b="1" dirty="0">
              <a:solidFill>
                <a:srgbClr val="F4F4F4"/>
              </a:solidFill>
              <a:latin typeface="Cabin Semi-Bold"/>
              <a:ea typeface="Cabin Semi-Bold"/>
              <a:cs typeface="Cabin Semi-Bold"/>
              <a:sym typeface="Cabin Semi-Bold"/>
            </a:endParaRPr>
          </a:p>
        </p:txBody>
      </p:sp>
      <p:sp>
        <p:nvSpPr>
          <p:cNvPr id="14" name="AutoShape 14"/>
          <p:cNvSpPr/>
          <p:nvPr/>
        </p:nvSpPr>
        <p:spPr>
          <a:xfrm>
            <a:off x="0" y="2445908"/>
            <a:ext cx="18422794" cy="0"/>
          </a:xfrm>
          <a:prstGeom prst="line">
            <a:avLst/>
          </a:prstGeom>
          <a:ln w="9525" cap="flat">
            <a:solidFill>
              <a:srgbClr val="F4F4F4"/>
            </a:solidFill>
            <a:prstDash val="solid"/>
            <a:headEnd type="none" w="sm" len="sm"/>
            <a:tailEnd type="none" w="sm" len="sm"/>
          </a:ln>
        </p:spPr>
      </p:sp>
      <p:graphicFrame>
        <p:nvGraphicFramePr>
          <p:cNvPr id="17" name="Table 16"/>
          <p:cNvGraphicFramePr>
            <a:graphicFrameLocks noGrp="1"/>
          </p:cNvGraphicFramePr>
          <p:nvPr>
            <p:extLst>
              <p:ext uri="{D42A27DB-BD31-4B8C-83A1-F6EECF244321}">
                <p14:modId xmlns:p14="http://schemas.microsoft.com/office/powerpoint/2010/main" val="1401240037"/>
              </p:ext>
            </p:extLst>
          </p:nvPr>
        </p:nvGraphicFramePr>
        <p:xfrm>
          <a:off x="1219200" y="2857500"/>
          <a:ext cx="16040100" cy="6934200"/>
        </p:xfrm>
        <a:graphic>
          <a:graphicData uri="http://schemas.openxmlformats.org/drawingml/2006/table">
            <a:tbl>
              <a:tblPr firstRow="1" firstCol="1" bandRow="1">
                <a:tableStyleId>{638B1855-1B75-4FBE-930C-398BA8C253C6}</a:tableStyleId>
              </a:tblPr>
              <a:tblGrid>
                <a:gridCol w="5260490">
                  <a:extLst>
                    <a:ext uri="{9D8B030D-6E8A-4147-A177-3AD203B41FA5}">
                      <a16:colId xmlns:a16="http://schemas.microsoft.com/office/drawing/2014/main" val="264141685"/>
                    </a:ext>
                  </a:extLst>
                </a:gridCol>
                <a:gridCol w="10779610">
                  <a:extLst>
                    <a:ext uri="{9D8B030D-6E8A-4147-A177-3AD203B41FA5}">
                      <a16:colId xmlns:a16="http://schemas.microsoft.com/office/drawing/2014/main" val="4057622082"/>
                    </a:ext>
                  </a:extLst>
                </a:gridCol>
              </a:tblGrid>
              <a:tr h="577850">
                <a:tc>
                  <a:txBody>
                    <a:bodyPr/>
                    <a:lstStyle/>
                    <a:p>
                      <a:pPr algn="ctr">
                        <a:lnSpc>
                          <a:spcPct val="150000"/>
                        </a:lnSpc>
                        <a:spcBef>
                          <a:spcPts val="600"/>
                        </a:spcBef>
                        <a:spcAft>
                          <a:spcPts val="600"/>
                        </a:spcAft>
                      </a:pPr>
                      <a:r>
                        <a:rPr lang="vi-VN" sz="2400" dirty="0" smtClean="0">
                          <a:effectLst/>
                          <a:latin typeface="Muli" panose="020B0604020202020204" charset="-93"/>
                        </a:rPr>
                        <a:t>Tên</a:t>
                      </a:r>
                      <a:r>
                        <a:rPr lang="en-US" sz="2400" dirty="0" smtClean="0">
                          <a:effectLst/>
                          <a:latin typeface="Muli" panose="020B0604020202020204" charset="-93"/>
                        </a:rPr>
                        <a:t> </a:t>
                      </a:r>
                      <a:r>
                        <a:rPr lang="vi-VN" sz="2400" dirty="0" smtClean="0">
                          <a:effectLst/>
                          <a:latin typeface="Muli" panose="020B0604020202020204" charset="-93"/>
                        </a:rPr>
                        <a:t>Thư Viện</a:t>
                      </a:r>
                      <a:endParaRPr lang="vi-VN" sz="2400" dirty="0">
                        <a:solidFill>
                          <a:schemeClr val="bg1"/>
                        </a:solidFill>
                        <a:effectLst/>
                        <a:latin typeface="Muli" panose="020B0604020202020204" charset="-93"/>
                        <a:ea typeface="Times New Roman" panose="02020603050405020304" pitchFamily="18" charset="0"/>
                        <a:cs typeface="Times New Roman" panose="02020603050405020304" pitchFamily="18" charset="0"/>
                      </a:endParaRPr>
                    </a:p>
                  </a:txBody>
                  <a:tcPr marL="64949" marR="64949" marT="0" marB="0" anchor="ctr"/>
                </a:tc>
                <a:tc>
                  <a:txBody>
                    <a:bodyPr/>
                    <a:lstStyle/>
                    <a:p>
                      <a:pPr algn="ctr">
                        <a:lnSpc>
                          <a:spcPct val="150000"/>
                        </a:lnSpc>
                        <a:spcBef>
                          <a:spcPts val="600"/>
                        </a:spcBef>
                        <a:spcAft>
                          <a:spcPts val="600"/>
                        </a:spcAft>
                      </a:pPr>
                      <a:r>
                        <a:rPr lang="vi-VN" sz="2400" dirty="0" smtClean="0">
                          <a:solidFill>
                            <a:schemeClr val="bg1"/>
                          </a:solidFill>
                          <a:effectLst/>
                          <a:latin typeface="Muli" panose="020B0604020202020204" charset="-93"/>
                          <a:ea typeface="Times New Roman" panose="02020603050405020304" pitchFamily="18" charset="0"/>
                          <a:cs typeface="Times New Roman" panose="02020603050405020304" pitchFamily="18" charset="0"/>
                        </a:rPr>
                        <a:t>Chức Năng</a:t>
                      </a:r>
                      <a:endParaRPr lang="vi-VN" sz="2400" dirty="0">
                        <a:solidFill>
                          <a:schemeClr val="bg1"/>
                        </a:solidFill>
                        <a:effectLst/>
                        <a:latin typeface="Muli" panose="020B0604020202020204" charset="-93"/>
                        <a:ea typeface="Times New Roman" panose="02020603050405020304" pitchFamily="18" charset="0"/>
                        <a:cs typeface="Times New Roman" panose="02020603050405020304" pitchFamily="18" charset="0"/>
                      </a:endParaRPr>
                    </a:p>
                  </a:txBody>
                  <a:tcPr marL="64949" marR="64949" marT="0" marB="0" anchor="ctr"/>
                </a:tc>
                <a:extLst>
                  <a:ext uri="{0D108BD9-81ED-4DB2-BD59-A6C34878D82A}">
                    <a16:rowId xmlns:a16="http://schemas.microsoft.com/office/drawing/2014/main" val="392570464"/>
                  </a:ext>
                </a:extLst>
              </a:tr>
              <a:tr h="3467100">
                <a:tc>
                  <a:txBody>
                    <a:bodyPr/>
                    <a:lstStyle/>
                    <a:p>
                      <a:pPr algn="ctr">
                        <a:lnSpc>
                          <a:spcPct val="150000"/>
                        </a:lnSpc>
                        <a:spcBef>
                          <a:spcPts val="600"/>
                        </a:spcBef>
                        <a:spcAft>
                          <a:spcPts val="600"/>
                        </a:spcAft>
                      </a:pPr>
                      <a:r>
                        <a:rPr lang="vi-VN" sz="2400" dirty="0">
                          <a:effectLst/>
                          <a:latin typeface="Muli" panose="020B0604020202020204" charset="-93"/>
                        </a:rPr>
                        <a:t>PDO</a:t>
                      </a:r>
                      <a:endParaRPr lang="vi-VN" sz="2400" dirty="0">
                        <a:solidFill>
                          <a:schemeClr val="bg1"/>
                        </a:solidFill>
                        <a:effectLst/>
                        <a:latin typeface="Muli" panose="020B0604020202020204" charset="-93"/>
                        <a:ea typeface="Times New Roman" panose="02020603050405020304" pitchFamily="18" charset="0"/>
                        <a:cs typeface="Times New Roman" panose="02020603050405020304" pitchFamily="18" charset="0"/>
                      </a:endParaRPr>
                    </a:p>
                  </a:txBody>
                  <a:tcPr marL="64949" marR="64949" marT="0" marB="0"/>
                </a:tc>
                <a:tc>
                  <a:txBody>
                    <a:bodyPr/>
                    <a:lstStyle/>
                    <a:p>
                      <a:pPr algn="just">
                        <a:lnSpc>
                          <a:spcPct val="150000"/>
                        </a:lnSpc>
                        <a:spcBef>
                          <a:spcPts val="600"/>
                        </a:spcBef>
                        <a:spcAft>
                          <a:spcPts val="600"/>
                        </a:spcAft>
                      </a:pPr>
                      <a:r>
                        <a:rPr lang="vi-VN" sz="2400" dirty="0">
                          <a:effectLst/>
                          <a:latin typeface="Muli" panose="020B0604020202020204" charset="-93"/>
                        </a:rPr>
                        <a:t>là một thư viện trong PHP cung cấp lớp trừu tượng để làm việc với cơ sở dữ liệu, hỗ trợ nhiều hệ quản trị như MySQL, PostgreSQL, SQLite,... Thư viện này hỗ trợ kết nối đa nền tảng cho phép chuyển đổi giữa các hệ cơ sở dữ liệu mà không cần thay đổi nhiều mã nguồn, quản lý dữ liệu dễ dàng, quản lý lỗi hiệu quả với chế độ báo lỗi, hỗ trợ giao dịch để đảm bảo tính toàn vẹn dữ liệu trong các thao tác phức tạp.</a:t>
                      </a:r>
                      <a:endParaRPr lang="vi-VN" sz="2400" dirty="0">
                        <a:solidFill>
                          <a:schemeClr val="bg1"/>
                        </a:solidFill>
                        <a:effectLst/>
                        <a:latin typeface="Muli" panose="020B0604020202020204" charset="-93"/>
                        <a:ea typeface="Times New Roman" panose="02020603050405020304" pitchFamily="18" charset="0"/>
                        <a:cs typeface="Times New Roman" panose="02020603050405020304" pitchFamily="18" charset="0"/>
                      </a:endParaRPr>
                    </a:p>
                  </a:txBody>
                  <a:tcPr marL="64949" marR="64949" marT="0" marB="0"/>
                </a:tc>
                <a:extLst>
                  <a:ext uri="{0D108BD9-81ED-4DB2-BD59-A6C34878D82A}">
                    <a16:rowId xmlns:a16="http://schemas.microsoft.com/office/drawing/2014/main" val="3502559216"/>
                  </a:ext>
                </a:extLst>
              </a:tr>
              <a:tr h="2889250">
                <a:tc>
                  <a:txBody>
                    <a:bodyPr/>
                    <a:lstStyle/>
                    <a:p>
                      <a:pPr algn="ctr">
                        <a:lnSpc>
                          <a:spcPct val="150000"/>
                        </a:lnSpc>
                        <a:spcBef>
                          <a:spcPts val="600"/>
                        </a:spcBef>
                        <a:spcAft>
                          <a:spcPts val="600"/>
                        </a:spcAft>
                      </a:pPr>
                      <a:r>
                        <a:rPr lang="vi-VN" sz="2400" dirty="0">
                          <a:effectLst/>
                          <a:latin typeface="Muli" panose="020B0604020202020204" charset="-93"/>
                        </a:rPr>
                        <a:t>JSON</a:t>
                      </a:r>
                      <a:endParaRPr lang="vi-VN" sz="2400" dirty="0">
                        <a:solidFill>
                          <a:schemeClr val="bg1"/>
                        </a:solidFill>
                        <a:effectLst/>
                        <a:latin typeface="Muli" panose="020B0604020202020204" charset="-93"/>
                        <a:ea typeface="Times New Roman" panose="02020603050405020304" pitchFamily="18" charset="0"/>
                        <a:cs typeface="Times New Roman" panose="02020603050405020304" pitchFamily="18" charset="0"/>
                      </a:endParaRPr>
                    </a:p>
                  </a:txBody>
                  <a:tcPr marL="64949" marR="64949" marT="0" marB="0"/>
                </a:tc>
                <a:tc>
                  <a:txBody>
                    <a:bodyPr/>
                    <a:lstStyle/>
                    <a:p>
                      <a:pPr algn="just">
                        <a:lnSpc>
                          <a:spcPct val="150000"/>
                        </a:lnSpc>
                        <a:spcBef>
                          <a:spcPts val="600"/>
                        </a:spcBef>
                        <a:spcAft>
                          <a:spcPts val="600"/>
                        </a:spcAft>
                      </a:pPr>
                      <a:r>
                        <a:rPr lang="vi-VN" sz="2400" dirty="0">
                          <a:effectLst/>
                          <a:latin typeface="Muli" panose="020B0604020202020204" charset="-93"/>
                        </a:rPr>
                        <a:t>PHP cung cấp các hàm tích hợp sẵn để làm việc với định dạng dữ liệu JSON (JavaScript Object Notation). JSON là một định dạng phổ biến, nhẹ, được sử dụng rộng rãi để trao đổi dữ liệu giữa các ứng dụng hoặc giữa máy chủ và máy khách. Các chức năng của thư viện JSON trong PHP tập trung vào việc mã hóa và giải mã dữ liệu giữa các định dạng PHP và JSON.</a:t>
                      </a:r>
                      <a:endParaRPr lang="vi-VN" sz="2400" dirty="0">
                        <a:solidFill>
                          <a:schemeClr val="bg1"/>
                        </a:solidFill>
                        <a:effectLst/>
                        <a:latin typeface="Muli" panose="020B0604020202020204" charset="-93"/>
                        <a:ea typeface="Times New Roman" panose="02020603050405020304" pitchFamily="18" charset="0"/>
                        <a:cs typeface="Times New Roman" panose="02020603050405020304" pitchFamily="18" charset="0"/>
                      </a:endParaRPr>
                    </a:p>
                  </a:txBody>
                  <a:tcPr marL="64949" marR="64949" marT="0" marB="0"/>
                </a:tc>
                <a:extLst>
                  <a:ext uri="{0D108BD9-81ED-4DB2-BD59-A6C34878D82A}">
                    <a16:rowId xmlns:a16="http://schemas.microsoft.com/office/drawing/2014/main" val="913196736"/>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C744"/>
        </a:solidFill>
        <a:effectLst/>
      </p:bgPr>
    </p:bg>
    <p:spTree>
      <p:nvGrpSpPr>
        <p:cNvPr id="1" name=""/>
        <p:cNvGrpSpPr/>
        <p:nvPr/>
      </p:nvGrpSpPr>
      <p:grpSpPr>
        <a:xfrm>
          <a:off x="0" y="0"/>
          <a:ext cx="0" cy="0"/>
          <a:chOff x="0" y="0"/>
          <a:chExt cx="0" cy="0"/>
        </a:xfrm>
      </p:grpSpPr>
      <p:sp>
        <p:nvSpPr>
          <p:cNvPr id="2" name="AutoShape 2"/>
          <p:cNvSpPr/>
          <p:nvPr/>
        </p:nvSpPr>
        <p:spPr>
          <a:xfrm>
            <a:off x="-67397" y="3112889"/>
            <a:ext cx="18422794" cy="0"/>
          </a:xfrm>
          <a:prstGeom prst="line">
            <a:avLst/>
          </a:prstGeom>
          <a:ln w="9525" cap="flat">
            <a:solidFill>
              <a:srgbClr val="000000"/>
            </a:solidFill>
            <a:prstDash val="solid"/>
            <a:headEnd type="none" w="sm" len="sm"/>
            <a:tailEnd type="none" w="sm" len="sm"/>
          </a:ln>
        </p:spPr>
      </p:sp>
      <p:sp>
        <p:nvSpPr>
          <p:cNvPr id="3" name="AutoShape 3"/>
          <p:cNvSpPr/>
          <p:nvPr/>
        </p:nvSpPr>
        <p:spPr>
          <a:xfrm rot="5397909">
            <a:off x="2520493" y="6695741"/>
            <a:ext cx="7169351" cy="3648"/>
          </a:xfrm>
          <a:prstGeom prst="line">
            <a:avLst/>
          </a:prstGeom>
          <a:ln w="9525" cap="flat">
            <a:solidFill>
              <a:srgbClr val="000000"/>
            </a:solidFill>
            <a:prstDash val="solid"/>
            <a:headEnd type="none" w="sm" len="sm"/>
            <a:tailEnd type="none" w="sm" len="sm"/>
          </a:ln>
        </p:spPr>
      </p:sp>
      <p:sp>
        <p:nvSpPr>
          <p:cNvPr id="5" name="TextBox 5"/>
          <p:cNvSpPr txBox="1"/>
          <p:nvPr/>
        </p:nvSpPr>
        <p:spPr>
          <a:xfrm>
            <a:off x="923746" y="342900"/>
            <a:ext cx="14211300" cy="2769989"/>
          </a:xfrm>
          <a:prstGeom prst="rect">
            <a:avLst/>
          </a:prstGeom>
        </p:spPr>
        <p:txBody>
          <a:bodyPr wrap="square" lIns="0" tIns="0" rIns="0" bIns="0" rtlCol="0" anchor="t">
            <a:spAutoFit/>
          </a:bodyPr>
          <a:lstStyle/>
          <a:p>
            <a:pPr algn="l">
              <a:lnSpc>
                <a:spcPts val="10800"/>
              </a:lnSpc>
            </a:pPr>
            <a:r>
              <a:rPr lang="vi-VN" sz="9000" b="1" dirty="0" smtClean="0">
                <a:solidFill>
                  <a:srgbClr val="1C2120"/>
                </a:solidFill>
                <a:latin typeface="Cabin Semi-Bold"/>
                <a:ea typeface="Cabin Semi-Bold"/>
                <a:cs typeface="Cabin Semi-Bold"/>
                <a:sym typeface="Cabin Semi-Bold"/>
              </a:rPr>
              <a:t>Chương 3: </a:t>
            </a:r>
          </a:p>
          <a:p>
            <a:pPr algn="l">
              <a:lnSpc>
                <a:spcPts val="10800"/>
              </a:lnSpc>
            </a:pPr>
            <a:r>
              <a:rPr lang="vi-VN" sz="9000" b="1" dirty="0" smtClean="0">
                <a:solidFill>
                  <a:srgbClr val="1C2120"/>
                </a:solidFill>
                <a:latin typeface="Cabin Semi-Bold"/>
                <a:ea typeface="Cabin Semi-Bold"/>
                <a:cs typeface="Cabin Semi-Bold"/>
                <a:sym typeface="Cabin Semi-Bold"/>
              </a:rPr>
              <a:t>Hiện Thực Hóa Nghiên Cứu</a:t>
            </a:r>
            <a:endParaRPr lang="en-US" sz="9000" b="1" dirty="0">
              <a:solidFill>
                <a:srgbClr val="1C2120"/>
              </a:solidFill>
              <a:latin typeface="Cabin Semi-Bold"/>
              <a:ea typeface="Cabin Semi-Bold"/>
              <a:cs typeface="Cabin Semi-Bold"/>
              <a:sym typeface="Cabin Semi-Bold"/>
            </a:endParaRPr>
          </a:p>
        </p:txBody>
      </p:sp>
      <p:grpSp>
        <p:nvGrpSpPr>
          <p:cNvPr id="6" name="Group 6"/>
          <p:cNvGrpSpPr/>
          <p:nvPr/>
        </p:nvGrpSpPr>
        <p:grpSpPr>
          <a:xfrm>
            <a:off x="227987" y="3238500"/>
            <a:ext cx="5627183" cy="6652425"/>
            <a:chOff x="0" y="-9525"/>
            <a:chExt cx="6112166" cy="8869903"/>
          </a:xfrm>
        </p:grpSpPr>
        <p:sp>
          <p:nvSpPr>
            <p:cNvPr id="7" name="TextBox 7"/>
            <p:cNvSpPr txBox="1"/>
            <p:nvPr/>
          </p:nvSpPr>
          <p:spPr>
            <a:xfrm>
              <a:off x="0" y="-9525"/>
              <a:ext cx="6112166" cy="615553"/>
            </a:xfrm>
            <a:prstGeom prst="rect">
              <a:avLst/>
            </a:prstGeom>
          </p:spPr>
          <p:txBody>
            <a:bodyPr lIns="0" tIns="0" rIns="0" bIns="0" rtlCol="0" anchor="t">
              <a:spAutoFit/>
            </a:bodyPr>
            <a:lstStyle/>
            <a:p>
              <a:pPr algn="l">
                <a:lnSpc>
                  <a:spcPts val="3600"/>
                </a:lnSpc>
              </a:pPr>
              <a:r>
                <a:rPr lang="vi-VN" sz="3000" b="1" dirty="0" smtClean="0">
                  <a:solidFill>
                    <a:srgbClr val="1C2120"/>
                  </a:solidFill>
                  <a:latin typeface="Cabin Semi-Bold"/>
                  <a:ea typeface="Cabin Semi-Bold"/>
                  <a:cs typeface="Cabin Semi-Bold"/>
                  <a:sym typeface="Cabin Semi-Bold"/>
                </a:rPr>
                <a:t>Đặc tả yêu cầu</a:t>
              </a:r>
              <a:endParaRPr lang="en-US" sz="3000" b="1" dirty="0">
                <a:solidFill>
                  <a:srgbClr val="1C2120"/>
                </a:solidFill>
                <a:latin typeface="Cabin Semi-Bold"/>
                <a:ea typeface="Cabin Semi-Bold"/>
                <a:cs typeface="Cabin Semi-Bold"/>
                <a:sym typeface="Cabin Semi-Bold"/>
              </a:endParaRPr>
            </a:p>
          </p:txBody>
        </p:sp>
        <p:sp>
          <p:nvSpPr>
            <p:cNvPr id="8" name="TextBox 8"/>
            <p:cNvSpPr txBox="1"/>
            <p:nvPr/>
          </p:nvSpPr>
          <p:spPr>
            <a:xfrm>
              <a:off x="0" y="759354"/>
              <a:ext cx="6112166" cy="8101024"/>
            </a:xfrm>
            <a:prstGeom prst="rect">
              <a:avLst/>
            </a:prstGeom>
          </p:spPr>
          <p:txBody>
            <a:bodyPr lIns="0" tIns="0" rIns="0" bIns="0" rtlCol="0" anchor="t">
              <a:spAutoFit/>
            </a:bodyPr>
            <a:lstStyle/>
            <a:p>
              <a:pPr algn="just">
                <a:lnSpc>
                  <a:spcPts val="2800"/>
                </a:lnSpc>
              </a:pPr>
              <a:r>
                <a:rPr lang="vi-VN" sz="2000" dirty="0">
                  <a:latin typeface="Muli" panose="020B0604020202020204" charset="-93"/>
                </a:rPr>
                <a:t>Yêu cầu xây dựng một trang web bán phụ kiện thời trang bằng PHP, MySQL, BOOTSTRAP. Website quản lý các thông tin cụ thể </a:t>
              </a:r>
              <a:r>
                <a:rPr lang="vi-VN" sz="2000" dirty="0" smtClean="0">
                  <a:latin typeface="Muli" panose="020B0604020202020204" charset="-93"/>
                </a:rPr>
                <a:t>như: quản </a:t>
              </a:r>
              <a:r>
                <a:rPr lang="vi-VN" sz="2000" dirty="0">
                  <a:latin typeface="Muli" panose="020B0604020202020204" charset="-93"/>
                </a:rPr>
                <a:t>trị viên, khách hàng đã đăng ký, và khách vãng lai. </a:t>
              </a:r>
              <a:endParaRPr lang="vi-VN" sz="2000" dirty="0" smtClean="0">
                <a:latin typeface="Muli" panose="020B0604020202020204" charset="-93"/>
              </a:endParaRPr>
            </a:p>
            <a:p>
              <a:pPr algn="just">
                <a:lnSpc>
                  <a:spcPts val="2800"/>
                </a:lnSpc>
              </a:pPr>
              <a:r>
                <a:rPr lang="vi-VN" sz="2000" dirty="0" smtClean="0">
                  <a:latin typeface="Muli" panose="020B0604020202020204" charset="-93"/>
                </a:rPr>
                <a:t>+ Quản </a:t>
              </a:r>
              <a:r>
                <a:rPr lang="vi-VN" sz="2000" dirty="0">
                  <a:latin typeface="Muli" panose="020B0604020202020204" charset="-93"/>
                </a:rPr>
                <a:t>trị viên quản lý sản phẩm, đơn hàng, người dùng, bình luận, đánh giá, và thực hiện thống kê doanh thu, kho hàng, cùng khả năng chat trực tuyến. </a:t>
              </a:r>
              <a:endParaRPr lang="vi-VN" sz="2000" dirty="0" smtClean="0">
                <a:latin typeface="Muli" panose="020B0604020202020204" charset="-93"/>
              </a:endParaRPr>
            </a:p>
            <a:p>
              <a:pPr algn="just">
                <a:lnSpc>
                  <a:spcPts val="2800"/>
                </a:lnSpc>
              </a:pPr>
              <a:r>
                <a:rPr lang="vi-VN" sz="2000" dirty="0" smtClean="0">
                  <a:latin typeface="Muli" panose="020B0604020202020204" charset="-93"/>
                </a:rPr>
                <a:t>+ Khách </a:t>
              </a:r>
              <a:r>
                <a:rPr lang="vi-VN" sz="2000" dirty="0">
                  <a:latin typeface="Muli" panose="020B0604020202020204" charset="-93"/>
                </a:rPr>
                <a:t>hàng đã đăng ký có thể quản lý giỏ hàng, theo dõi đơn hàng, chỉnh sửa tài khoản, và đánh giá sản phẩm đã mua</a:t>
              </a:r>
              <a:r>
                <a:rPr lang="vi-VN" sz="2000" dirty="0" smtClean="0">
                  <a:latin typeface="Muli" panose="020B0604020202020204" charset="-93"/>
                </a:rPr>
                <a:t>.</a:t>
              </a:r>
            </a:p>
            <a:p>
              <a:pPr algn="just">
                <a:lnSpc>
                  <a:spcPts val="2800"/>
                </a:lnSpc>
              </a:pPr>
              <a:r>
                <a:rPr lang="vi-VN" sz="2000" dirty="0" smtClean="0">
                  <a:latin typeface="Muli" panose="020B0604020202020204" charset="-93"/>
                </a:rPr>
                <a:t>+ Khách </a:t>
              </a:r>
              <a:r>
                <a:rPr lang="vi-VN" sz="2000" dirty="0">
                  <a:latin typeface="Muli" panose="020B0604020202020204" charset="-93"/>
                </a:rPr>
                <a:t>vãng lai có thể xem thông tin, tìm kiếm sản phẩm, liên hệ quản trị viên qua chat, và đăng ký tài khoản để truy cập đầy đủ chức năng.</a:t>
              </a:r>
              <a:endParaRPr lang="vi-VN" sz="2000" dirty="0" smtClean="0">
                <a:latin typeface="Muli" panose="020B0604020202020204" charset="-93"/>
              </a:endParaRPr>
            </a:p>
            <a:p>
              <a:pPr algn="just">
                <a:lnSpc>
                  <a:spcPts val="2800"/>
                </a:lnSpc>
              </a:pPr>
              <a:endParaRPr lang="en-US" sz="2000" dirty="0">
                <a:solidFill>
                  <a:srgbClr val="1C2120"/>
                </a:solidFill>
                <a:latin typeface="Muli" panose="020B0604020202020204" charset="-93"/>
                <a:ea typeface="Muli"/>
                <a:cs typeface="Muli"/>
                <a:sym typeface="Muli"/>
              </a:endParaRPr>
            </a:p>
          </p:txBody>
        </p:sp>
      </p:grpSp>
      <p:sp>
        <p:nvSpPr>
          <p:cNvPr id="11" name="TextBox 11"/>
          <p:cNvSpPr txBox="1"/>
          <p:nvPr/>
        </p:nvSpPr>
        <p:spPr>
          <a:xfrm>
            <a:off x="6448463" y="3323551"/>
            <a:ext cx="4584125" cy="461665"/>
          </a:xfrm>
          <a:prstGeom prst="rect">
            <a:avLst/>
          </a:prstGeom>
        </p:spPr>
        <p:txBody>
          <a:bodyPr lIns="0" tIns="0" rIns="0" bIns="0" rtlCol="0" anchor="t">
            <a:spAutoFit/>
          </a:bodyPr>
          <a:lstStyle/>
          <a:p>
            <a:pPr algn="l">
              <a:lnSpc>
                <a:spcPts val="3600"/>
              </a:lnSpc>
            </a:pPr>
            <a:r>
              <a:rPr lang="vi-VN" sz="3000" b="1" dirty="0" smtClean="0">
                <a:solidFill>
                  <a:srgbClr val="1C2120"/>
                </a:solidFill>
                <a:latin typeface="Muli" panose="020B0604020202020204" charset="-93"/>
                <a:ea typeface="Cabin Semi-Bold"/>
                <a:cs typeface="Cabin Semi-Bold"/>
                <a:sym typeface="Cabin Semi-Bold"/>
              </a:rPr>
              <a:t>Sơ đồ lớp</a:t>
            </a:r>
            <a:endParaRPr lang="en-US" sz="3000" b="1" dirty="0">
              <a:solidFill>
                <a:srgbClr val="1C2120"/>
              </a:solidFill>
              <a:latin typeface="Muli" panose="020B0604020202020204" charset="-93"/>
              <a:ea typeface="Cabin Semi-Bold"/>
              <a:cs typeface="Cabin Semi-Bold"/>
              <a:sym typeface="Cabin Semi-Bold"/>
            </a:endParaRPr>
          </a:p>
        </p:txBody>
      </p:sp>
      <p:pic>
        <p:nvPicPr>
          <p:cNvPr id="2050"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l="1578" t="1737" r="2095" b="1213"/>
          <a:stretch/>
        </p:blipFill>
        <p:spPr bwMode="auto">
          <a:xfrm>
            <a:off x="6355167" y="3815159"/>
            <a:ext cx="11704233" cy="635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2315</Words>
  <Application>Microsoft Office PowerPoint</Application>
  <PresentationFormat>Custom</PresentationFormat>
  <Paragraphs>376</Paragraphs>
  <Slides>17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Muli</vt:lpstr>
      <vt:lpstr>Cabin Bold</vt:lpstr>
      <vt:lpstr>Arial</vt:lpstr>
      <vt:lpstr>Times New Roman</vt:lpstr>
      <vt:lpstr>Muli Italics</vt:lpstr>
      <vt:lpstr>Cabin Semi-Bold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TIÊN</cp:lastModifiedBy>
  <cp:revision>59</cp:revision>
  <dcterms:created xsi:type="dcterms:W3CDTF">2006-08-16T00:00:00Z</dcterms:created>
  <dcterms:modified xsi:type="dcterms:W3CDTF">2025-01-14T01:00:14Z</dcterms:modified>
  <dc:identifier>DAGblvfF6iY</dc:identifier>
</cp:coreProperties>
</file>